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9" r:id="rId1"/>
  </p:sldMasterIdLst>
  <p:sldIdLst>
    <p:sldId id="256" r:id="rId2"/>
    <p:sldId id="257" r:id="rId3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8D1"/>
    <a:srgbClr val="F7EFF1"/>
    <a:srgbClr val="F4DCE2"/>
    <a:srgbClr val="E5A9B7"/>
    <a:srgbClr val="ECE4E8"/>
    <a:srgbClr val="C6AEBB"/>
    <a:srgbClr val="EFE9EC"/>
    <a:srgbClr val="FFEBF5"/>
    <a:srgbClr val="FFC1E0"/>
    <a:srgbClr val="4C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2" autoAdjust="0"/>
    <p:restoredTop sz="94660"/>
  </p:normalViewPr>
  <p:slideViewPr>
    <p:cSldViewPr snapToGrid="0">
      <p:cViewPr>
        <p:scale>
          <a:sx n="95" d="100"/>
          <a:sy n="95" d="100"/>
        </p:scale>
        <p:origin x="10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1290"/>
            <a:ext cx="6877353" cy="916658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206046"/>
            <a:ext cx="4370039" cy="219506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401113"/>
            <a:ext cx="4370039" cy="146253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03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4538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76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4842933"/>
            <a:ext cx="4064853" cy="508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5960533"/>
            <a:ext cx="4760786" cy="2094616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4051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575984"/>
            <a:ext cx="4760786" cy="3460613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328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12800"/>
            <a:ext cx="4554137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053838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3848742"/>
            <a:ext cx="342989" cy="7797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3586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12800"/>
            <a:ext cx="4756099" cy="4030133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350933"/>
            <a:ext cx="4760787" cy="68566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2018552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9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761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12801"/>
            <a:ext cx="734109" cy="7001935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12801"/>
            <a:ext cx="3896270" cy="700193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10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03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01158"/>
            <a:ext cx="4760786" cy="243544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036597"/>
            <a:ext cx="4760786" cy="11472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98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6" cy="17610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80785"/>
            <a:ext cx="2316082" cy="51743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880787"/>
            <a:ext cx="2316083" cy="517436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67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881311"/>
            <a:ext cx="2318004" cy="768349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649662"/>
            <a:ext cx="2318004" cy="4405489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41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12800"/>
            <a:ext cx="4760786" cy="17610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90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621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39"/>
            <a:ext cx="2092637" cy="1704621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686567"/>
            <a:ext cx="2539528" cy="736858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702759"/>
            <a:ext cx="2092637" cy="3445932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1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400800"/>
            <a:ext cx="4760786" cy="755651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12800"/>
            <a:ext cx="4760786" cy="5127624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156451"/>
            <a:ext cx="4760786" cy="898699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65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1290"/>
            <a:ext cx="6877354" cy="916658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12800"/>
            <a:ext cx="4760785" cy="17610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880787"/>
            <a:ext cx="4760786" cy="5174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055152"/>
            <a:ext cx="51309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C0A55-E446-4948-BB22-C685FAB6C0E9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055152"/>
            <a:ext cx="346723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055152"/>
            <a:ext cx="384479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61583CD-41D1-4CD1-B404-D52E052B03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59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0" r:id="rId1"/>
    <p:sldLayoutId id="2147484371" r:id="rId2"/>
    <p:sldLayoutId id="2147484372" r:id="rId3"/>
    <p:sldLayoutId id="2147484373" r:id="rId4"/>
    <p:sldLayoutId id="2147484374" r:id="rId5"/>
    <p:sldLayoutId id="2147484375" r:id="rId6"/>
    <p:sldLayoutId id="2147484376" r:id="rId7"/>
    <p:sldLayoutId id="2147484377" r:id="rId8"/>
    <p:sldLayoutId id="2147484378" r:id="rId9"/>
    <p:sldLayoutId id="2147484379" r:id="rId10"/>
    <p:sldLayoutId id="2147484380" r:id="rId11"/>
    <p:sldLayoutId id="2147484381" r:id="rId12"/>
    <p:sldLayoutId id="2147484382" r:id="rId13"/>
    <p:sldLayoutId id="2147484383" r:id="rId14"/>
    <p:sldLayoutId id="2147484384" r:id="rId15"/>
    <p:sldLayoutId id="2147484385" r:id="rId16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横巻き 12"/>
          <p:cNvSpPr/>
          <p:nvPr/>
        </p:nvSpPr>
        <p:spPr>
          <a:xfrm>
            <a:off x="521377" y="4059044"/>
            <a:ext cx="5731127" cy="4832125"/>
          </a:xfrm>
          <a:prstGeom prst="horizontalScroll">
            <a:avLst>
              <a:gd name="adj" fmla="val 3712"/>
            </a:avLst>
          </a:prstGeom>
          <a:gradFill flip="none" rotWithShape="1">
            <a:gsLst>
              <a:gs pos="26000">
                <a:srgbClr val="F7EFF1"/>
              </a:gs>
              <a:gs pos="0">
                <a:srgbClr val="F4DCE2"/>
              </a:gs>
              <a:gs pos="100000">
                <a:schemeClr val="bg1">
                  <a:lumMod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47625" cmpd="thickThin">
            <a:solidFill>
              <a:srgbClr val="4C0026"/>
            </a:solidFill>
          </a:ln>
          <a:effectLst>
            <a:outerShdw blurRad="50800" dist="889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2" name="Picture 8" descr="「名古屋市立大学 薬学部」の画像検索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97" y="110599"/>
            <a:ext cx="5811208" cy="2652944"/>
          </a:xfrm>
          <a:prstGeom prst="rect">
            <a:avLst/>
          </a:prstGeom>
          <a:ln>
            <a:noFill/>
          </a:ln>
          <a:effectLst>
            <a:softEdge rad="368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1248" y="8891169"/>
            <a:ext cx="5588907" cy="281615"/>
          </a:xfrm>
        </p:spPr>
        <p:txBody>
          <a:bodyPr>
            <a:normAutofit/>
          </a:bodyPr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主催：名古屋市立大学大学院薬学研究科　共催：名古屋市立大学薬友会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27490" y="4295679"/>
            <a:ext cx="5498041" cy="43415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  <a:scene3d>
              <a:camera prst="orthographicFront"/>
              <a:lightRig rig="threePt" dir="t"/>
            </a:scene3d>
            <a:sp3d>
              <a:bevelT w="12700"/>
            </a:sp3d>
          </a:bodyPr>
          <a:lstStyle/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開催日時：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　令和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8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年（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2026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年）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4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月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18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日（土）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10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：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00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～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15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：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00</a:t>
            </a: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（予定）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メイリオ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開催場所：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名古屋市立大学 田辺通キャンパス（薬学部キャンパス）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　 名古屋市瑞穂区田辺通</a:t>
            </a:r>
            <a:r>
              <a:rPr kumimoji="1" lang="en-US" altLang="ja-JP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3-1</a:t>
            </a: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（アクセスは裏面をご覧ください）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開催予定イベント：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１．講演プログラム（詳細は裏面をご覧ください）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kumimoji="1" lang="en-US" altLang="ja-JP" sz="12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◇ 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会場：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宮田専治記念ホール</a:t>
            </a:r>
            <a:r>
              <a:rPr kumimoji="1" lang="en-US" altLang="ja-JP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 10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：</a:t>
            </a:r>
            <a:r>
              <a:rPr kumimoji="1" lang="en-US" altLang="ja-JP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15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 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～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　　　　　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教員と学生が名市大薬学部について語ります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700"/>
              </a:lnSpc>
            </a:pPr>
            <a:r>
              <a:rPr kumimoji="1" lang="en-US" altLang="ja-JP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       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　会場へは当日先着順にご案内いたします。参加者多数の場合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　　　には開始時間をずらして二回に分けて実施いたします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000"/>
              </a:lnSpc>
            </a:pP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２．学食体験（事前に申込まれた方には食券（無料）を配布します）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b="1" dirty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kumimoji="1" lang="en-US" altLang="ja-JP" sz="1200" b="1" dirty="0">
                <a:ln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◇ 会場 ：薬学部キャンパス・カフェテリア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　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　　　　日ごろ学生が利用している施設で食事していただけます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0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　　　　　　　　　　　　 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1700"/>
              </a:lnSpc>
            </a:pPr>
            <a:r>
              <a:rPr kumimoji="1" lang="ja-JP" altLang="en-US" sz="13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メイリオ"/>
              </a:rPr>
              <a:t>３．校内見学（実習講義棟・図書館・薬用植物園・研究室など）</a:t>
            </a:r>
            <a:endParaRPr kumimoji="1" lang="en-US" altLang="ja-JP" sz="13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メイリオ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　　◇ 自由見学（見学ポイントで教員・在校生が説明します）</a:t>
            </a: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      </a:t>
            </a:r>
            <a:r>
              <a:rPr kumimoji="1" lang="en-US" altLang="ja-JP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 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◇ 見学ツアー（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</a:rPr>
              <a:t>コース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毎に約</a:t>
            </a:r>
            <a:r>
              <a:rPr kumimoji="1" lang="en-US" altLang="ja-JP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40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rPr>
              <a:t>分のツアーを開催）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/>
            </a:endParaRPr>
          </a:p>
          <a:p>
            <a:pPr>
              <a:lnSpc>
                <a:spcPts val="2500"/>
              </a:lnSpc>
            </a:pPr>
            <a:endParaRPr lang="ja-JP" altLang="en-US" sz="12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メイリオ"/>
            </a:endParaRPr>
          </a:p>
        </p:txBody>
      </p:sp>
      <p:sp>
        <p:nvSpPr>
          <p:cNvPr id="7" name="タイトル 6"/>
          <p:cNvSpPr>
            <a:spLocks noGrp="1"/>
          </p:cNvSpPr>
          <p:nvPr>
            <p:ph type="ctrTitle"/>
          </p:nvPr>
        </p:nvSpPr>
        <p:spPr>
          <a:xfrm>
            <a:off x="521377" y="5224"/>
            <a:ext cx="6181725" cy="1495379"/>
          </a:xfrm>
          <a:effectLst/>
        </p:spPr>
        <p:txBody>
          <a:bodyPr/>
          <a:lstStyle/>
          <a:p>
            <a:pPr algn="ctr"/>
            <a:br>
              <a:rPr lang="en-US" altLang="ja-JP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</a:br>
            <a:br>
              <a:rPr lang="en-US" altLang="ja-JP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</a:br>
            <a:br>
              <a:rPr lang="en-US" altLang="ja-JP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</a:br>
            <a:r>
              <a:rPr lang="ja-JP" altLang="en-US" sz="2800" b="1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  <a:t>創立</a:t>
            </a:r>
            <a:r>
              <a:rPr lang="en-US" altLang="ja-JP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  <a:t>75</a:t>
            </a:r>
            <a:r>
              <a:rPr lang="ja-JP" altLang="en-US" sz="2800" b="1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  <a:t>周年記念事業</a:t>
            </a:r>
            <a:br>
              <a:rPr lang="en-US" altLang="ja-JP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</a:br>
            <a:r>
              <a:rPr lang="ja-JP" altLang="en-US" sz="2800" b="1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  <a:t>ペアレンツ</a:t>
            </a:r>
            <a:r>
              <a:rPr lang="ja-JP" altLang="en-US" sz="2800" b="1" dirty="0">
                <a:ln w="15875" cmpd="dbl">
                  <a:solidFill>
                    <a:srgbClr val="660033"/>
                  </a:solidFill>
                </a:ln>
                <a:solidFill>
                  <a:srgbClr val="660033"/>
                </a:solidFill>
              </a:rPr>
              <a:t>・カミングデー</a:t>
            </a:r>
            <a:br>
              <a:rPr lang="en-US" altLang="ja-JP" sz="2800" b="1" dirty="0">
                <a:solidFill>
                  <a:srgbClr val="660033"/>
                </a:solidFill>
                <a:effectLst>
                  <a:outerShdw blurRad="50800" dist="114300" dir="4320000" algn="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altLang="ja-JP" sz="1600" b="1" dirty="0">
                <a:solidFill>
                  <a:srgbClr val="660033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st="63500" dir="5400000" sy="-100000" algn="bl" rotWithShape="0"/>
                </a:effectLst>
              </a:rPr>
              <a:t>(</a:t>
            </a:r>
            <a:r>
              <a:rPr lang="ja-JP" altLang="en-US" sz="1600" b="1" dirty="0">
                <a:solidFill>
                  <a:srgbClr val="660033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st="63500" dir="5400000" sy="-100000" algn="bl" rotWithShape="0"/>
                </a:effectLst>
              </a:rPr>
              <a:t>薬学部在学生のご家族のための</a:t>
            </a:r>
            <a:br>
              <a:rPr lang="en-US" altLang="ja-JP" sz="1600" b="1" dirty="0">
                <a:solidFill>
                  <a:srgbClr val="660033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st="63500" dir="5400000" sy="-100000" algn="bl" rotWithShape="0"/>
                </a:effectLst>
              </a:rPr>
            </a:br>
            <a:r>
              <a:rPr lang="ja-JP" altLang="en-US" sz="1600" b="1" dirty="0">
                <a:solidFill>
                  <a:srgbClr val="660033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st="63500" dir="5400000" sy="-100000" algn="bl" rotWithShape="0"/>
                </a:effectLst>
              </a:rPr>
              <a:t>オープンキャンパス</a:t>
            </a:r>
            <a:r>
              <a:rPr lang="en-US" altLang="ja-JP" sz="1600" b="1" dirty="0">
                <a:solidFill>
                  <a:srgbClr val="660033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endPos="0" dist="63500" dir="5400000" sy="-100000" algn="bl" rotWithShape="0"/>
                </a:effectLst>
              </a:rPr>
              <a:t>)</a:t>
            </a:r>
            <a:endParaRPr lang="ja-JP" altLang="en-US" sz="1600" b="1" dirty="0">
              <a:solidFill>
                <a:srgbClr val="660033"/>
              </a:solidFill>
              <a:effectLst>
                <a:glow>
                  <a:schemeClr val="accent1"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  <a:reflection endPos="0" dist="63500" dir="5400000" sy="-100000" algn="bl" rotWithShape="0"/>
              </a:effectLst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9730" y="2862275"/>
            <a:ext cx="6035801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000" dirty="0">
                <a:latin typeface="+mj-ea"/>
                <a:ea typeface="+mj-ea"/>
              </a:rPr>
              <a:t>　在学生の保護者・ご家族の皆様には、</a:t>
            </a:r>
            <a:r>
              <a:rPr kumimoji="1" lang="ja-JP" altLang="en-US" sz="1000">
                <a:latin typeface="+mj-ea"/>
                <a:ea typeface="+mj-ea"/>
              </a:rPr>
              <a:t>日頃より本学の教育・研究活動にご理解とご支援を賜り、厚く御礼申し上げます。名古屋市立大学は、今年、創立</a:t>
            </a:r>
            <a:r>
              <a:rPr kumimoji="1" lang="en-US" altLang="ja-JP" sz="1000" dirty="0">
                <a:latin typeface="+mj-ea"/>
                <a:ea typeface="+mj-ea"/>
              </a:rPr>
              <a:t>75</a:t>
            </a:r>
            <a:r>
              <a:rPr kumimoji="1" lang="ja-JP" altLang="en-US" sz="1000">
                <a:latin typeface="+mj-ea"/>
                <a:ea typeface="+mj-ea"/>
              </a:rPr>
              <a:t>周年を迎えました。これを機に、学生がどのような環境で学び、研究に取り組んでいるかをご覧いただく機会として、「ペアレンツ・カミングデー」を開催いたします。教育・研究の現場や学生生活、卒業後の進路など、薬学部の今をご紹介いたします。前回、令和５年の開催では多くの皆様にご参加いただき、大変ご好評をいただきました。創立</a:t>
            </a:r>
            <a:r>
              <a:rPr kumimoji="1" lang="en-US" altLang="ja-JP" sz="1000" dirty="0">
                <a:latin typeface="+mj-ea"/>
                <a:ea typeface="+mj-ea"/>
              </a:rPr>
              <a:t>75</a:t>
            </a:r>
            <a:r>
              <a:rPr kumimoji="1" lang="ja-JP" altLang="en-US" sz="1000">
                <a:latin typeface="+mj-ea"/>
                <a:ea typeface="+mj-ea"/>
              </a:rPr>
              <a:t>周年の節目に、ぜひご家族お揃いでお越しいただき、名市大薬学部の魅力を感じていただければ幸いです。。</a:t>
            </a:r>
            <a:endParaRPr kumimoji="1" lang="ja-JP" altLang="en-US" sz="1000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2611" y="2518922"/>
            <a:ext cx="5927947" cy="39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ごあいさつ</a:t>
            </a:r>
            <a:r>
              <a:rPr kumimoji="1" lang="ja-JP" altLang="en-US" sz="1000" dirty="0">
                <a:latin typeface="+mj-ea"/>
                <a:ea typeface="+mj-ea"/>
              </a:rPr>
              <a:t>　　　　　　　　　　　</a:t>
            </a:r>
            <a:endParaRPr kumimoji="1" lang="en-US" altLang="ja-JP" sz="1000" dirty="0">
              <a:latin typeface="+mj-ea"/>
              <a:ea typeface="+mj-ea"/>
            </a:endParaRPr>
          </a:p>
          <a:p>
            <a:pPr>
              <a:lnSpc>
                <a:spcPts val="600"/>
              </a:lnSpc>
            </a:pPr>
            <a:r>
              <a:rPr kumimoji="1" lang="ja-JP" altLang="en-US" sz="1000" dirty="0">
                <a:latin typeface="+mj-ea"/>
                <a:ea typeface="+mj-ea"/>
              </a:rPr>
              <a:t>　　　　　　　　　　　　　　　　名古屋市立大学大学院薬学研究科長・薬学</a:t>
            </a:r>
            <a:r>
              <a:rPr kumimoji="1" lang="ja-JP" altLang="en-US" sz="1000">
                <a:latin typeface="+mj-ea"/>
                <a:ea typeface="+mj-ea"/>
              </a:rPr>
              <a:t>部長　服部　光治</a:t>
            </a:r>
            <a:endParaRPr kumimoji="1" lang="en-US" altLang="ja-JP" sz="1000" dirty="0">
              <a:latin typeface="+mj-ea"/>
              <a:ea typeface="+mj-ea"/>
            </a:endParaRPr>
          </a:p>
        </p:txBody>
      </p:sp>
      <p:sp>
        <p:nvSpPr>
          <p:cNvPr id="2" name="大かっこ 1">
            <a:extLst>
              <a:ext uri="{FF2B5EF4-FFF2-40B4-BE49-F238E27FC236}">
                <a16:creationId xmlns:a16="http://schemas.microsoft.com/office/drawing/2014/main" id="{026AC92C-F5B3-BBCC-E2B5-CB8F7DAEC706}"/>
              </a:ext>
            </a:extLst>
          </p:cNvPr>
          <p:cNvSpPr/>
          <p:nvPr/>
        </p:nvSpPr>
        <p:spPr>
          <a:xfrm>
            <a:off x="1271248" y="6295869"/>
            <a:ext cx="4320000" cy="404734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8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CC9489-A365-C744-9122-DDE06F480A68}"/>
              </a:ext>
            </a:extLst>
          </p:cNvPr>
          <p:cNvSpPr txBox="1"/>
          <p:nvPr/>
        </p:nvSpPr>
        <p:spPr>
          <a:xfrm>
            <a:off x="39281" y="52408"/>
            <a:ext cx="6955879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>
              <a:bevelT w="12700"/>
            </a:sp3d>
          </a:bodyPr>
          <a:lstStyle/>
          <a:p>
            <a:r>
              <a:rPr kumimoji="1" lang="ja-JP" altLang="en-US" sz="1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 </a:t>
            </a:r>
            <a:r>
              <a:rPr kumimoji="1" lang="ja-JP" altLang="en-US" sz="16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講演プログラム</a:t>
            </a:r>
            <a:endParaRPr kumimoji="1" lang="en-US" altLang="ja-JP" sz="16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sz="16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（お申し込みが多数の場合は、開始時間をずらして二会場で実施する</a:t>
            </a:r>
            <a:endParaRPr kumimoji="1" lang="en-US" altLang="ja-JP" sz="16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sz="1600" b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場合がございます）</a:t>
            </a:r>
            <a:endParaRPr kumimoji="1" lang="en-US" altLang="ja-JP" sz="16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E638EB9-9B12-EB4C-99E9-ED42C2E27DB5}"/>
              </a:ext>
            </a:extLst>
          </p:cNvPr>
          <p:cNvSpPr txBox="1"/>
          <p:nvPr/>
        </p:nvSpPr>
        <p:spPr>
          <a:xfrm>
            <a:off x="295358" y="819436"/>
            <a:ext cx="6324898" cy="2128211"/>
          </a:xfrm>
          <a:prstGeom prst="rect">
            <a:avLst/>
          </a:prstGeom>
          <a:noFill/>
          <a:effectLst/>
        </p:spPr>
        <p:txBody>
          <a:bodyPr wrap="square" lIns="91440" tIns="45720" rIns="91440" bIns="45720" rtlCol="0" anchor="t">
            <a:spAutoFit/>
            <a:scene3d>
              <a:camera prst="orthographicFront"/>
              <a:lightRig rig="threePt" dir="t"/>
            </a:scene3d>
            <a:sp3d>
              <a:bevelT w="12700"/>
            </a:sp3d>
          </a:bodyPr>
          <a:lstStyle/>
          <a:p>
            <a:pPr>
              <a:lnSpc>
                <a:spcPts val="16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effectLst/>
              </a:rPr>
              <a:t>◇　薬学研究科長挨拶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effectLst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effectLst/>
              </a:rPr>
              <a:t>◇　薬友会（同窓会）会長挨拶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effectLst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effectLst/>
              </a:rPr>
              <a:t>◇　</a:t>
            </a: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</a:rPr>
              <a:t>近年の進路と就職活動について（薬学部就職委員長）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effectLst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 dirty="0">
                <a:ln w="12700" cmpd="sng">
                  <a:solidFill>
                    <a:schemeClr val="tx2"/>
                  </a:solidFill>
                  <a:prstDash val="solid"/>
                </a:ln>
                <a:effectLst/>
              </a:rPr>
              <a:t>◇　学生が語る「名市大マイライフ」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effectLst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effectLst/>
                <a:ea typeface="メイリオ"/>
              </a:rPr>
              <a:t>　・大学生活　　　　　</a:t>
            </a:r>
            <a:endParaRPr kumimoji="1" lang="ja-JP" altLang="en-US" sz="1200" dirty="0">
              <a:ln w="12700" cmpd="sng">
                <a:solidFill>
                  <a:schemeClr val="tx2"/>
                </a:solidFill>
                <a:prstDash val="solid"/>
              </a:ln>
              <a:effectLst/>
              <a:ea typeface="メイリオ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effectLst/>
                <a:latin typeface="メイリオ"/>
                <a:ea typeface="メイリオ"/>
              </a:rPr>
              <a:t>　・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/>
                <a:latin typeface="メイリオ"/>
                <a:ea typeface="メイリオ"/>
              </a:rPr>
              <a:t>大学生活と薬学祭　　　　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/>
              <a:latin typeface="メイリオ"/>
              <a:ea typeface="メイリオ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/>
                <a:latin typeface="+mn-ea"/>
              </a:rPr>
              <a:t>　・私の臨床実習体験記　　　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/>
              <a:latin typeface="+mn-ea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/>
                <a:latin typeface="メイリオ"/>
                <a:ea typeface="メイリオ"/>
              </a:rPr>
              <a:t>　・私の研究生活について　　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/>
              <a:latin typeface="メイリオ"/>
              <a:ea typeface="メイリオ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/>
                <a:latin typeface="メイリオ"/>
                <a:ea typeface="メイリオ"/>
              </a:rPr>
              <a:t>　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effectLst/>
                <a:ea typeface="メイリオ"/>
              </a:rPr>
              <a:t>・</a:t>
            </a: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effectLst/>
                <a:latin typeface="メイリオ"/>
                <a:ea typeface="メイリオ"/>
              </a:rPr>
              <a:t>製薬会社の就活体験　　　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/>
              <a:latin typeface="メイリオ"/>
              <a:ea typeface="メイリオ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200">
                <a:ln w="12700" cmpd="sng">
                  <a:solidFill>
                    <a:schemeClr val="tx2"/>
                  </a:solidFill>
                  <a:prstDash val="solid"/>
                </a:ln>
                <a:solidFill>
                  <a:srgbClr val="FF0000"/>
                </a:solidFill>
                <a:latin typeface="メイリオ"/>
                <a:ea typeface="メイリオ"/>
              </a:rPr>
              <a:t>　・薬学研究者を目指して　　　</a:t>
            </a:r>
            <a:endParaRPr kumimoji="1" lang="en-US" altLang="ja-JP" sz="1200" dirty="0">
              <a:ln w="12700" cmpd="sng">
                <a:solidFill>
                  <a:schemeClr val="tx2"/>
                </a:solidFill>
                <a:prstDash val="solid"/>
              </a:ln>
              <a:solidFill>
                <a:srgbClr val="FF0000"/>
              </a:solidFill>
              <a:effectLst/>
              <a:latin typeface="メイリオ"/>
              <a:ea typeface="メイリオ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6E3A88-CADA-BA46-9EA4-4D3D4A69E891}"/>
              </a:ext>
            </a:extLst>
          </p:cNvPr>
          <p:cNvSpPr txBox="1"/>
          <p:nvPr/>
        </p:nvSpPr>
        <p:spPr>
          <a:xfrm>
            <a:off x="295358" y="8459210"/>
            <a:ext cx="6169477" cy="430887"/>
          </a:xfrm>
          <a:prstGeom prst="rect">
            <a:avLst/>
          </a:prstGeom>
          <a:noFill/>
          <a:effectLst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1100">
                <a:ea typeface="メイリオ"/>
              </a:rPr>
              <a:t>お問合せ先：名古屋市立大学　薬学部事務課　</a:t>
            </a:r>
            <a:endParaRPr kumimoji="1" lang="en-US" altLang="ja-JP" sz="1100">
              <a:ea typeface="メイリオ"/>
            </a:endParaRPr>
          </a:p>
          <a:p>
            <a:r>
              <a:rPr kumimoji="1" lang="ja-JP" altLang="en-US" sz="1100" dirty="0"/>
              <a:t>　　　　　　ペアレンツ・カミングデ</a:t>
            </a:r>
            <a:r>
              <a:rPr kumimoji="1" lang="en-US" altLang="ja-JP" sz="1100" dirty="0"/>
              <a:t>―</a:t>
            </a:r>
            <a:r>
              <a:rPr kumimoji="1" lang="ja-JP" altLang="en-US" sz="1100" dirty="0"/>
              <a:t>担当　　</a:t>
            </a:r>
            <a:r>
              <a:rPr kumimoji="1" lang="en-US" altLang="ja-JP" sz="1100" dirty="0"/>
              <a:t>TEL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052-836-3402</a:t>
            </a:r>
            <a:r>
              <a:rPr kumimoji="1" lang="ja-JP" altLang="en-US" sz="1100" dirty="0"/>
              <a:t>／</a:t>
            </a:r>
            <a:r>
              <a:rPr kumimoji="1" lang="en-US" altLang="ja-JP" sz="1100" dirty="0"/>
              <a:t>FAX</a:t>
            </a:r>
            <a:r>
              <a:rPr kumimoji="1" lang="ja-JP" altLang="en-US" sz="1100" dirty="0"/>
              <a:t> </a:t>
            </a:r>
            <a:r>
              <a:rPr kumimoji="1" lang="en-US" altLang="ja-JP" sz="1100" dirty="0"/>
              <a:t>052-834-9309</a:t>
            </a:r>
            <a:endParaRPr kumimoji="1" lang="en-US" altLang="ja-JP" sz="11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85C2049-C637-D04C-821C-0FB9305F7612}"/>
              </a:ext>
            </a:extLst>
          </p:cNvPr>
          <p:cNvSpPr txBox="1"/>
          <p:nvPr/>
        </p:nvSpPr>
        <p:spPr>
          <a:xfrm>
            <a:off x="220120" y="4424129"/>
            <a:ext cx="4407636" cy="162005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ja-JP" altLang="en-US" sz="1100" dirty="0">
                <a:latin typeface="+mn-ea"/>
              </a:rPr>
              <a:t>地下鉄桜通線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100" dirty="0">
                <a:latin typeface="+mn-ea"/>
              </a:rPr>
              <a:t>「瑞穂区役所」駅下車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徒歩約</a:t>
            </a:r>
            <a:r>
              <a:rPr kumimoji="1" lang="en-US" altLang="ja-JP" sz="1100" dirty="0">
                <a:latin typeface="+mn-ea"/>
              </a:rPr>
              <a:t>15</a:t>
            </a:r>
            <a:r>
              <a:rPr kumimoji="1" lang="ja-JP" altLang="en-US" sz="1100" dirty="0">
                <a:latin typeface="+mn-ea"/>
              </a:rPr>
              <a:t>分（下図）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100" dirty="0">
                <a:latin typeface="+mn-ea"/>
              </a:rPr>
              <a:t>または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100" dirty="0">
                <a:latin typeface="+mn-ea"/>
              </a:rPr>
              <a:t>地下鉄名城線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100" dirty="0">
                <a:latin typeface="+mn-ea"/>
              </a:rPr>
              <a:t>「総合リハビリセンター」駅下車</a:t>
            </a:r>
            <a:r>
              <a:rPr kumimoji="1" lang="en-US" altLang="ja-JP" sz="1100" dirty="0">
                <a:latin typeface="+mn-ea"/>
              </a:rPr>
              <a:t> </a:t>
            </a:r>
            <a:r>
              <a:rPr kumimoji="1" lang="ja-JP" altLang="en-US" sz="1100" dirty="0">
                <a:latin typeface="+mn-ea"/>
              </a:rPr>
              <a:t>徒歩約</a:t>
            </a:r>
            <a:r>
              <a:rPr kumimoji="1" lang="en-US" altLang="ja-JP" sz="1100" dirty="0">
                <a:latin typeface="+mn-ea"/>
              </a:rPr>
              <a:t>15</a:t>
            </a:r>
            <a:r>
              <a:rPr kumimoji="1" lang="ja-JP" altLang="en-US" sz="1100" dirty="0">
                <a:latin typeface="+mn-ea"/>
              </a:rPr>
              <a:t>分</a:t>
            </a:r>
            <a:endParaRPr kumimoji="1" lang="en-US" altLang="ja-JP" sz="11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外来用駐車場はありませんので、公共交通機関をご利用ください。</a:t>
            </a:r>
            <a:r>
              <a:rPr kumimoji="1" lang="en-US" altLang="ja-JP" sz="1100" dirty="0">
                <a:latin typeface="+mn-ea"/>
                <a:cs typeface="Times New Roman" panose="02020603050405020304" pitchFamily="18" charset="0"/>
              </a:rPr>
              <a:t>https://www.nagoya-cu.ac.jp/access/tanabe/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348CDCC-4D22-034F-8392-16FB0EF08BE7}"/>
              </a:ext>
            </a:extLst>
          </p:cNvPr>
          <p:cNvSpPr txBox="1"/>
          <p:nvPr/>
        </p:nvSpPr>
        <p:spPr>
          <a:xfrm>
            <a:off x="39281" y="4152033"/>
            <a:ext cx="3084739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>
              <a:bevelT w="12700"/>
            </a:sp3d>
          </a:bodyPr>
          <a:lstStyle/>
          <a:p>
            <a:r>
              <a:rPr kumimoji="1" lang="ja-JP" altLang="en-US" sz="1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 アクセス方法</a:t>
            </a:r>
            <a:endParaRPr kumimoji="1" lang="en-US" altLang="ja-JP" sz="1400" b="1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1E5EC1B-6295-634A-B08E-F6A0C348C0CA}"/>
              </a:ext>
            </a:extLst>
          </p:cNvPr>
          <p:cNvSpPr txBox="1"/>
          <p:nvPr/>
        </p:nvSpPr>
        <p:spPr>
          <a:xfrm>
            <a:off x="39281" y="3066795"/>
            <a:ext cx="6580975" cy="677108"/>
          </a:xfrm>
          <a:prstGeom prst="rect">
            <a:avLst/>
          </a:prstGeom>
          <a:noFill/>
          <a:effectLst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>
              <a:bevelT w="12700"/>
            </a:sp3d>
          </a:bodyPr>
          <a:lstStyle/>
          <a:p>
            <a:r>
              <a:rPr kumimoji="1" lang="ja-JP" altLang="en-US" sz="1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☆ お申込方法　         　  </a:t>
            </a:r>
            <a:endParaRPr kumimoji="1" lang="en-US" altLang="ja-JP" sz="1600" b="1" u="sng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kumimoji="1" lang="ja-JP" altLang="en-US" sz="1100" dirty="0"/>
              <a:t>　　本イベントにご参加いただけるのは</a:t>
            </a:r>
            <a:r>
              <a:rPr kumimoji="1" lang="ja-JP" altLang="en-US" sz="1100"/>
              <a:t>、本学薬学部・大学院在学生</a:t>
            </a:r>
            <a:r>
              <a:rPr kumimoji="1" lang="ja-JP" altLang="en-US" sz="1100" dirty="0"/>
              <a:t>のご家族のみです。</a:t>
            </a:r>
            <a:endParaRPr kumimoji="1" lang="en-US" altLang="ja-JP" sz="1100" dirty="0"/>
          </a:p>
          <a:p>
            <a:r>
              <a:rPr kumimoji="1" lang="ja-JP" altLang="en-US" sz="1100" dirty="0"/>
              <a:t>　　準備でき次第、ホームページで受付を開始します。</a:t>
            </a:r>
            <a:endParaRPr kumimoji="1" lang="en-US" altLang="ja-JP" sz="1100" b="1" u="sng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DE688053-B47D-C059-BA88-61B6935BA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93" y="6169844"/>
            <a:ext cx="3912690" cy="20939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5904826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1364</TotalTime>
  <Words>624</Words>
  <Application>Microsoft Office PowerPoint</Application>
  <PresentationFormat>画面に合わせる (4:3)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Trebuchet MS</vt:lpstr>
      <vt:lpstr>Wingdings 3</vt:lpstr>
      <vt:lpstr>ファセット</vt:lpstr>
      <vt:lpstr>   創立75周年記念事業 ペアレンツ・カミングデー (薬学部在学生のご家族のための オープンキャンパス)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ｐ</dc:title>
  <dc:creator>NCUNP</dc:creator>
  <cp:lastModifiedBy>x5343299</cp:lastModifiedBy>
  <cp:revision>172</cp:revision>
  <cp:lastPrinted>2023-10-19T04:31:17Z</cp:lastPrinted>
  <dcterms:created xsi:type="dcterms:W3CDTF">2016-09-13T06:12:42Z</dcterms:created>
  <dcterms:modified xsi:type="dcterms:W3CDTF">2026-01-09T00:49:54Z</dcterms:modified>
</cp:coreProperties>
</file>