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9.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9" r:id="rId4"/>
    <p:sldId id="263" r:id="rId5"/>
    <p:sldId id="261" r:id="rId6"/>
    <p:sldId id="262" r:id="rId7"/>
    <p:sldId id="267" r:id="rId8"/>
    <p:sldId id="268" r:id="rId9"/>
    <p:sldId id="264" r:id="rId10"/>
    <p:sldId id="270" r:id="rId11"/>
    <p:sldId id="271" r:id="rId12"/>
    <p:sldId id="272" r:id="rId13"/>
    <p:sldId id="273" r:id="rId14"/>
    <p:sldId id="274" r:id="rId15"/>
    <p:sldId id="275" r:id="rId16"/>
    <p:sldId id="276" r:id="rId17"/>
    <p:sldId id="277" r:id="rId18"/>
    <p:sldId id="269" r:id="rId19"/>
    <p:sldId id="265" r:id="rId20"/>
    <p:sldId id="266" r:id="rId21"/>
  </p:sldIdLst>
  <p:sldSz cx="6858000" cy="5143500"/>
  <p:notesSz cx="9939338" cy="6807200"/>
  <p:defaultTextStyle>
    <a:defPPr>
      <a:defRPr kern="0"/>
    </a:defPPr>
  </p:defaultTextStyle>
  <p:extLst>
    <p:ext uri="{EFAFB233-063F-42B5-8137-9DF3F51BA10A}">
      <p15:sldGuideLst xmlns:p15="http://schemas.microsoft.com/office/powerpoint/2012/main">
        <p15:guide id="1" orient="horz" pos="1620"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506" y="78"/>
      </p:cViewPr>
      <p:guideLst>
        <p:guide orient="horz" pos="162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6737" cy="3413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30284" y="0"/>
            <a:ext cx="4306737" cy="341393"/>
          </a:xfrm>
          <a:prstGeom prst="rect">
            <a:avLst/>
          </a:prstGeom>
        </p:spPr>
        <p:txBody>
          <a:bodyPr vert="horz" lIns="91440" tIns="45720" rIns="91440" bIns="45720" rtlCol="0"/>
          <a:lstStyle>
            <a:lvl1pPr algn="r">
              <a:defRPr sz="1200"/>
            </a:lvl1pPr>
          </a:lstStyle>
          <a:p>
            <a:fld id="{072EB177-1560-479C-870A-C0406E8724A7}" type="datetimeFigureOut">
              <a:rPr kumimoji="1" lang="ja-JP" altLang="en-US" smtClean="0"/>
              <a:t>2025/6/17</a:t>
            </a:fld>
            <a:endParaRPr kumimoji="1" lang="ja-JP" altLang="en-US"/>
          </a:p>
        </p:txBody>
      </p:sp>
      <p:sp>
        <p:nvSpPr>
          <p:cNvPr id="4" name="スライド イメージ プレースホルダー 3"/>
          <p:cNvSpPr>
            <a:spLocks noGrp="1" noRot="1" noChangeAspect="1"/>
          </p:cNvSpPr>
          <p:nvPr>
            <p:ph type="sldImg" idx="2"/>
          </p:nvPr>
        </p:nvSpPr>
        <p:spPr>
          <a:xfrm>
            <a:off x="3438525" y="850900"/>
            <a:ext cx="3062288" cy="2297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4399" y="3275850"/>
            <a:ext cx="7950543" cy="268004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465807"/>
            <a:ext cx="4306737" cy="34139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30284" y="6465807"/>
            <a:ext cx="4306737" cy="341393"/>
          </a:xfrm>
          <a:prstGeom prst="rect">
            <a:avLst/>
          </a:prstGeom>
        </p:spPr>
        <p:txBody>
          <a:bodyPr vert="horz" lIns="91440" tIns="45720" rIns="91440" bIns="45720" rtlCol="0" anchor="b"/>
          <a:lstStyle>
            <a:lvl1pPr algn="r">
              <a:defRPr sz="1200"/>
            </a:lvl1pPr>
          </a:lstStyle>
          <a:p>
            <a:fld id="{8BA77A2F-0280-4F16-A051-1E22EE2C8175}" type="slidenum">
              <a:rPr kumimoji="1" lang="ja-JP" altLang="en-US" smtClean="0"/>
              <a:t>‹#›</a:t>
            </a:fld>
            <a:endParaRPr kumimoji="1" lang="ja-JP" altLang="en-US"/>
          </a:p>
        </p:txBody>
      </p:sp>
    </p:spTree>
    <p:extLst>
      <p:ext uri="{BB962C8B-B14F-4D97-AF65-F5344CB8AC3E}">
        <p14:creationId xmlns:p14="http://schemas.microsoft.com/office/powerpoint/2010/main" val="3582026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BA77A2F-0280-4F16-A051-1E22EE2C8175}" type="slidenum">
              <a:rPr kumimoji="1" lang="ja-JP" altLang="en-US" smtClean="0"/>
              <a:t>4</a:t>
            </a:fld>
            <a:endParaRPr kumimoji="1" lang="ja-JP" altLang="en-US"/>
          </a:p>
        </p:txBody>
      </p:sp>
    </p:spTree>
    <p:extLst>
      <p:ext uri="{BB962C8B-B14F-4D97-AF65-F5344CB8AC3E}">
        <p14:creationId xmlns:p14="http://schemas.microsoft.com/office/powerpoint/2010/main" val="3734009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4350" y="1594485"/>
            <a:ext cx="5829300" cy="1080135"/>
          </a:xfrm>
          <a:prstGeom prst="rect">
            <a:avLst/>
          </a:prstGeom>
        </p:spPr>
        <p:txBody>
          <a:bodyPr wrap="square" lIns="0" tIns="0" rIns="0" bIns="0">
            <a:spAutoFit/>
          </a:bodyPr>
          <a:lstStyle>
            <a:lvl1pPr>
              <a:defRPr sz="3200" b="1" i="0">
                <a:solidFill>
                  <a:srgbClr val="008000"/>
                </a:solidFill>
                <a:latin typeface="メイリオ"/>
                <a:cs typeface="メイリオ"/>
              </a:defRPr>
            </a:lvl1pPr>
          </a:lstStyle>
          <a:p>
            <a:endParaRPr/>
          </a:p>
        </p:txBody>
      </p:sp>
      <p:sp>
        <p:nvSpPr>
          <p:cNvPr id="3" name="Holder 3"/>
          <p:cNvSpPr>
            <a:spLocks noGrp="1"/>
          </p:cNvSpPr>
          <p:nvPr>
            <p:ph type="subTitle" idx="4"/>
          </p:nvPr>
        </p:nvSpPr>
        <p:spPr>
          <a:xfrm>
            <a:off x="1028700" y="2880360"/>
            <a:ext cx="4800600" cy="128587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600" b="0" i="0">
                <a:solidFill>
                  <a:schemeClr val="bg1"/>
                </a:solidFill>
                <a:latin typeface="メイリオ"/>
                <a:cs typeface="メイリオ"/>
              </a:defRPr>
            </a:lvl1pPr>
          </a:lstStyle>
          <a:p>
            <a:pPr marL="12700">
              <a:lnSpc>
                <a:spcPct val="100000"/>
              </a:lnSpc>
              <a:spcBef>
                <a:spcPts val="60"/>
              </a:spcBef>
            </a:pPr>
            <a:r>
              <a:rPr dirty="0"/>
              <a:t>NAGOYA</a:t>
            </a:r>
            <a:r>
              <a:rPr spc="-10" dirty="0"/>
              <a:t> </a:t>
            </a:r>
            <a:r>
              <a:rPr dirty="0"/>
              <a:t>CITY</a:t>
            </a:r>
            <a:r>
              <a:rPr spc="-35" dirty="0"/>
              <a:t> </a:t>
            </a:r>
            <a:r>
              <a:rPr spc="-10" dirty="0"/>
              <a:t>UNIVERSITY</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8000"/>
                </a:solidFill>
                <a:latin typeface="メイリオ"/>
                <a:cs typeface="メイリオ"/>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600" b="0" i="0">
                <a:solidFill>
                  <a:schemeClr val="bg1"/>
                </a:solidFill>
                <a:latin typeface="メイリオ"/>
                <a:cs typeface="メイリオ"/>
              </a:defRPr>
            </a:lvl1pPr>
          </a:lstStyle>
          <a:p>
            <a:pPr marL="12700">
              <a:lnSpc>
                <a:spcPct val="100000"/>
              </a:lnSpc>
              <a:spcBef>
                <a:spcPts val="60"/>
              </a:spcBef>
            </a:pPr>
            <a:r>
              <a:rPr dirty="0"/>
              <a:t>NAGOYA</a:t>
            </a:r>
            <a:r>
              <a:rPr spc="-10" dirty="0"/>
              <a:t> </a:t>
            </a:r>
            <a:r>
              <a:rPr dirty="0"/>
              <a:t>CITY</a:t>
            </a:r>
            <a:r>
              <a:rPr spc="-35" dirty="0"/>
              <a:t> </a:t>
            </a:r>
            <a:r>
              <a:rPr spc="-10" dirty="0"/>
              <a:t>UNIVERSITY</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8000"/>
                </a:solidFill>
                <a:latin typeface="メイリオ"/>
                <a:cs typeface="メイリオ"/>
              </a:defRPr>
            </a:lvl1pPr>
          </a:lstStyle>
          <a:p>
            <a:endParaRPr/>
          </a:p>
        </p:txBody>
      </p:sp>
      <p:sp>
        <p:nvSpPr>
          <p:cNvPr id="3" name="Holder 3"/>
          <p:cNvSpPr>
            <a:spLocks noGrp="1"/>
          </p:cNvSpPr>
          <p:nvPr>
            <p:ph sz="half" idx="2"/>
          </p:nvPr>
        </p:nvSpPr>
        <p:spPr>
          <a:xfrm>
            <a:off x="342900" y="1183005"/>
            <a:ext cx="298323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531870" y="1183005"/>
            <a:ext cx="298323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600" b="0" i="0">
                <a:solidFill>
                  <a:schemeClr val="bg1"/>
                </a:solidFill>
                <a:latin typeface="メイリオ"/>
                <a:cs typeface="メイリオ"/>
              </a:defRPr>
            </a:lvl1pPr>
          </a:lstStyle>
          <a:p>
            <a:pPr marL="12700">
              <a:lnSpc>
                <a:spcPct val="100000"/>
              </a:lnSpc>
              <a:spcBef>
                <a:spcPts val="60"/>
              </a:spcBef>
            </a:pPr>
            <a:r>
              <a:rPr dirty="0"/>
              <a:t>NAGOYA</a:t>
            </a:r>
            <a:r>
              <a:rPr spc="-10" dirty="0"/>
              <a:t> </a:t>
            </a:r>
            <a:r>
              <a:rPr dirty="0"/>
              <a:t>CITY</a:t>
            </a:r>
            <a:r>
              <a:rPr spc="-35" dirty="0"/>
              <a:t> </a:t>
            </a:r>
            <a:r>
              <a:rPr spc="-10" dirty="0"/>
              <a:t>UNIVERSITY</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8000"/>
                </a:solidFill>
                <a:latin typeface="メイリオ"/>
                <a:cs typeface="メイリオ"/>
              </a:defRPr>
            </a:lvl1pPr>
          </a:lstStyle>
          <a:p>
            <a:endParaRPr/>
          </a:p>
        </p:txBody>
      </p:sp>
      <p:sp>
        <p:nvSpPr>
          <p:cNvPr id="3" name="Holder 3"/>
          <p:cNvSpPr>
            <a:spLocks noGrp="1"/>
          </p:cNvSpPr>
          <p:nvPr>
            <p:ph type="ftr" sz="quarter" idx="5"/>
          </p:nvPr>
        </p:nvSpPr>
        <p:spPr/>
        <p:txBody>
          <a:bodyPr lIns="0" tIns="0" rIns="0" bIns="0"/>
          <a:lstStyle>
            <a:lvl1pPr>
              <a:defRPr sz="600" b="0" i="0">
                <a:solidFill>
                  <a:schemeClr val="bg1"/>
                </a:solidFill>
                <a:latin typeface="メイリオ"/>
                <a:cs typeface="メイリオ"/>
              </a:defRPr>
            </a:lvl1pPr>
          </a:lstStyle>
          <a:p>
            <a:pPr marL="12700">
              <a:lnSpc>
                <a:spcPct val="100000"/>
              </a:lnSpc>
              <a:spcBef>
                <a:spcPts val="60"/>
              </a:spcBef>
            </a:pPr>
            <a:r>
              <a:rPr dirty="0"/>
              <a:t>NAGOYA</a:t>
            </a:r>
            <a:r>
              <a:rPr spc="-10" dirty="0"/>
              <a:t> </a:t>
            </a:r>
            <a:r>
              <a:rPr dirty="0"/>
              <a:t>CITY</a:t>
            </a:r>
            <a:r>
              <a:rPr spc="-35" dirty="0"/>
              <a:t> </a:t>
            </a:r>
            <a:r>
              <a:rPr spc="-10" dirty="0"/>
              <a:t>UNIVERSITY</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600" b="0" i="0">
                <a:solidFill>
                  <a:schemeClr val="bg1"/>
                </a:solidFill>
                <a:latin typeface="メイリオ"/>
                <a:cs typeface="メイリオ"/>
              </a:defRPr>
            </a:lvl1pPr>
          </a:lstStyle>
          <a:p>
            <a:pPr marL="12700">
              <a:lnSpc>
                <a:spcPct val="100000"/>
              </a:lnSpc>
              <a:spcBef>
                <a:spcPts val="60"/>
              </a:spcBef>
            </a:pPr>
            <a:r>
              <a:rPr dirty="0"/>
              <a:t>NAGOYA</a:t>
            </a:r>
            <a:r>
              <a:rPr spc="-10" dirty="0"/>
              <a:t> </a:t>
            </a:r>
            <a:r>
              <a:rPr dirty="0"/>
              <a:t>CITY</a:t>
            </a:r>
            <a:r>
              <a:rPr spc="-35" dirty="0"/>
              <a:t> </a:t>
            </a:r>
            <a:r>
              <a:rPr spc="-10" dirty="0"/>
              <a:t>UNIVERSITY</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95" y="4884419"/>
            <a:ext cx="6852284" cy="259079"/>
          </a:xfrm>
          <a:custGeom>
            <a:avLst/>
            <a:gdLst/>
            <a:ahLst/>
            <a:cxnLst/>
            <a:rect l="l" t="t" r="r" b="b"/>
            <a:pathLst>
              <a:path w="6852284" h="259079">
                <a:moveTo>
                  <a:pt x="6851904" y="0"/>
                </a:moveTo>
                <a:lnTo>
                  <a:pt x="0" y="0"/>
                </a:lnTo>
                <a:lnTo>
                  <a:pt x="0" y="259080"/>
                </a:lnTo>
                <a:lnTo>
                  <a:pt x="6851904" y="259080"/>
                </a:lnTo>
                <a:lnTo>
                  <a:pt x="6851904" y="0"/>
                </a:lnTo>
                <a:close/>
              </a:path>
            </a:pathLst>
          </a:custGeom>
          <a:solidFill>
            <a:srgbClr val="920D13"/>
          </a:solidFill>
        </p:spPr>
        <p:txBody>
          <a:bodyPr wrap="square" lIns="0" tIns="0" rIns="0" bIns="0" rtlCol="0"/>
          <a:lstStyle/>
          <a:p>
            <a:endParaRPr/>
          </a:p>
        </p:txBody>
      </p:sp>
      <p:sp>
        <p:nvSpPr>
          <p:cNvPr id="17" name="bg object 17"/>
          <p:cNvSpPr/>
          <p:nvPr/>
        </p:nvSpPr>
        <p:spPr>
          <a:xfrm>
            <a:off x="361188" y="832103"/>
            <a:ext cx="6165850" cy="0"/>
          </a:xfrm>
          <a:custGeom>
            <a:avLst/>
            <a:gdLst/>
            <a:ahLst/>
            <a:cxnLst/>
            <a:rect l="l" t="t" r="r" b="b"/>
            <a:pathLst>
              <a:path w="6165850">
                <a:moveTo>
                  <a:pt x="0" y="0"/>
                </a:moveTo>
                <a:lnTo>
                  <a:pt x="6165850" y="0"/>
                </a:lnTo>
              </a:path>
            </a:pathLst>
          </a:custGeom>
          <a:ln w="6350">
            <a:solidFill>
              <a:srgbClr val="000000"/>
            </a:solidFill>
          </a:ln>
        </p:spPr>
        <p:txBody>
          <a:bodyPr wrap="square" lIns="0" tIns="0" rIns="0" bIns="0" rtlCol="0"/>
          <a:lstStyle/>
          <a:p>
            <a:endParaRPr/>
          </a:p>
        </p:txBody>
      </p:sp>
      <p:sp>
        <p:nvSpPr>
          <p:cNvPr id="18" name="bg object 18"/>
          <p:cNvSpPr/>
          <p:nvPr/>
        </p:nvSpPr>
        <p:spPr>
          <a:xfrm>
            <a:off x="6144254" y="398852"/>
            <a:ext cx="318135" cy="275590"/>
          </a:xfrm>
          <a:custGeom>
            <a:avLst/>
            <a:gdLst/>
            <a:ahLst/>
            <a:cxnLst/>
            <a:rect l="l" t="t" r="r" b="b"/>
            <a:pathLst>
              <a:path w="318135" h="275590">
                <a:moveTo>
                  <a:pt x="158545" y="0"/>
                </a:moveTo>
                <a:lnTo>
                  <a:pt x="0" y="0"/>
                </a:lnTo>
                <a:lnTo>
                  <a:pt x="0" y="117883"/>
                </a:lnTo>
                <a:lnTo>
                  <a:pt x="8065" y="167564"/>
                </a:lnTo>
                <a:lnTo>
                  <a:pt x="30538" y="210756"/>
                </a:lnTo>
                <a:lnTo>
                  <a:pt x="64833" y="244844"/>
                </a:lnTo>
                <a:lnTo>
                  <a:pt x="108364" y="267215"/>
                </a:lnTo>
                <a:lnTo>
                  <a:pt x="158545" y="275252"/>
                </a:lnTo>
                <a:lnTo>
                  <a:pt x="209024" y="267215"/>
                </a:lnTo>
                <a:lnTo>
                  <a:pt x="252735" y="244845"/>
                </a:lnTo>
                <a:lnTo>
                  <a:pt x="287120" y="210757"/>
                </a:lnTo>
                <a:lnTo>
                  <a:pt x="304647" y="177120"/>
                </a:lnTo>
                <a:lnTo>
                  <a:pt x="218454" y="177120"/>
                </a:lnTo>
                <a:lnTo>
                  <a:pt x="195309" y="172407"/>
                </a:lnTo>
                <a:lnTo>
                  <a:pt x="176246" y="159616"/>
                </a:lnTo>
                <a:lnTo>
                  <a:pt x="163311" y="140768"/>
                </a:lnTo>
                <a:lnTo>
                  <a:pt x="158545" y="117883"/>
                </a:lnTo>
                <a:lnTo>
                  <a:pt x="158545" y="0"/>
                </a:lnTo>
                <a:close/>
              </a:path>
              <a:path w="318135" h="275590">
                <a:moveTo>
                  <a:pt x="317696" y="0"/>
                </a:moveTo>
                <a:lnTo>
                  <a:pt x="278363" y="0"/>
                </a:lnTo>
                <a:lnTo>
                  <a:pt x="278364" y="117883"/>
                </a:lnTo>
                <a:lnTo>
                  <a:pt x="273599" y="140768"/>
                </a:lnTo>
                <a:lnTo>
                  <a:pt x="260665" y="159616"/>
                </a:lnTo>
                <a:lnTo>
                  <a:pt x="241603" y="172407"/>
                </a:lnTo>
                <a:lnTo>
                  <a:pt x="218454" y="177120"/>
                </a:lnTo>
                <a:lnTo>
                  <a:pt x="304647" y="177120"/>
                </a:lnTo>
                <a:lnTo>
                  <a:pt x="309626" y="167565"/>
                </a:lnTo>
                <a:lnTo>
                  <a:pt x="317696" y="117883"/>
                </a:lnTo>
                <a:lnTo>
                  <a:pt x="317696" y="0"/>
                </a:lnTo>
                <a:close/>
              </a:path>
            </a:pathLst>
          </a:custGeom>
          <a:solidFill>
            <a:srgbClr val="221815"/>
          </a:solidFill>
        </p:spPr>
        <p:txBody>
          <a:bodyPr wrap="square" lIns="0" tIns="0" rIns="0" bIns="0" rtlCol="0"/>
          <a:lstStyle/>
          <a:p>
            <a:endParaRPr/>
          </a:p>
        </p:txBody>
      </p:sp>
      <p:pic>
        <p:nvPicPr>
          <p:cNvPr id="19" name="bg object 19"/>
          <p:cNvPicPr/>
          <p:nvPr/>
        </p:nvPicPr>
        <p:blipFill>
          <a:blip r:embed="rId7" cstate="print"/>
          <a:stretch>
            <a:fillRect/>
          </a:stretch>
        </p:blipFill>
        <p:spPr>
          <a:xfrm>
            <a:off x="6144254" y="221732"/>
            <a:ext cx="317696" cy="157374"/>
          </a:xfrm>
          <a:prstGeom prst="rect">
            <a:avLst/>
          </a:prstGeom>
        </p:spPr>
      </p:pic>
      <p:sp>
        <p:nvSpPr>
          <p:cNvPr id="2" name="Holder 2"/>
          <p:cNvSpPr>
            <a:spLocks noGrp="1"/>
          </p:cNvSpPr>
          <p:nvPr>
            <p:ph type="title"/>
          </p:nvPr>
        </p:nvSpPr>
        <p:spPr>
          <a:xfrm>
            <a:off x="316484" y="259537"/>
            <a:ext cx="5707380" cy="452120"/>
          </a:xfrm>
          <a:prstGeom prst="rect">
            <a:avLst/>
          </a:prstGeom>
        </p:spPr>
        <p:txBody>
          <a:bodyPr wrap="square" lIns="0" tIns="0" rIns="0" bIns="0">
            <a:spAutoFit/>
          </a:bodyPr>
          <a:lstStyle>
            <a:lvl1pPr>
              <a:defRPr sz="3200" b="1" i="0">
                <a:solidFill>
                  <a:srgbClr val="008000"/>
                </a:solidFill>
                <a:latin typeface="メイリオ"/>
                <a:cs typeface="メイリオ"/>
              </a:defRPr>
            </a:lvl1pPr>
          </a:lstStyle>
          <a:p>
            <a:endParaRPr/>
          </a:p>
        </p:txBody>
      </p:sp>
      <p:sp>
        <p:nvSpPr>
          <p:cNvPr id="3" name="Holder 3"/>
          <p:cNvSpPr>
            <a:spLocks noGrp="1"/>
          </p:cNvSpPr>
          <p:nvPr>
            <p:ph type="body" idx="1"/>
          </p:nvPr>
        </p:nvSpPr>
        <p:spPr>
          <a:xfrm>
            <a:off x="430212" y="1657223"/>
            <a:ext cx="6237605" cy="237680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905505" y="4954504"/>
            <a:ext cx="1045845" cy="112395"/>
          </a:xfrm>
          <a:prstGeom prst="rect">
            <a:avLst/>
          </a:prstGeom>
        </p:spPr>
        <p:txBody>
          <a:bodyPr wrap="square" lIns="0" tIns="0" rIns="0" bIns="0">
            <a:spAutoFit/>
          </a:bodyPr>
          <a:lstStyle>
            <a:lvl1pPr>
              <a:defRPr sz="600" b="0" i="0">
                <a:solidFill>
                  <a:schemeClr val="bg1"/>
                </a:solidFill>
                <a:latin typeface="メイリオ"/>
                <a:cs typeface="メイリオ"/>
              </a:defRPr>
            </a:lvl1pPr>
          </a:lstStyle>
          <a:p>
            <a:pPr marL="12700">
              <a:lnSpc>
                <a:spcPct val="100000"/>
              </a:lnSpc>
              <a:spcBef>
                <a:spcPts val="60"/>
              </a:spcBef>
            </a:pPr>
            <a:r>
              <a:rPr dirty="0"/>
              <a:t>NAGOYA</a:t>
            </a:r>
            <a:r>
              <a:rPr spc="-10" dirty="0"/>
              <a:t> </a:t>
            </a:r>
            <a:r>
              <a:rPr dirty="0"/>
              <a:t>CITY</a:t>
            </a:r>
            <a:r>
              <a:rPr spc="-35" dirty="0"/>
              <a:t> </a:t>
            </a:r>
            <a:r>
              <a:rPr spc="-10" dirty="0"/>
              <a:t>UNIVERSITY</a:t>
            </a:r>
          </a:p>
        </p:txBody>
      </p:sp>
      <p:sp>
        <p:nvSpPr>
          <p:cNvPr id="5" name="Holder 5"/>
          <p:cNvSpPr>
            <a:spLocks noGrp="1"/>
          </p:cNvSpPr>
          <p:nvPr>
            <p:ph type="dt" sz="half" idx="6"/>
          </p:nvPr>
        </p:nvSpPr>
        <p:spPr>
          <a:xfrm>
            <a:off x="342900" y="4783455"/>
            <a:ext cx="157734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6/17/2025</a:t>
            </a:fld>
            <a:endParaRPr lang="en-US"/>
          </a:p>
        </p:txBody>
      </p:sp>
      <p:sp>
        <p:nvSpPr>
          <p:cNvPr id="6" name="Holder 6"/>
          <p:cNvSpPr>
            <a:spLocks noGrp="1"/>
          </p:cNvSpPr>
          <p:nvPr>
            <p:ph type="sldNum" sz="quarter" idx="7"/>
          </p:nvPr>
        </p:nvSpPr>
        <p:spPr>
          <a:xfrm>
            <a:off x="4937760" y="4783455"/>
            <a:ext cx="157734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ahiruyah.com/j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royal-group.com.tw/"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nagoya-cu.ac.jp/international/studyabroad/program/"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6484" y="259537"/>
            <a:ext cx="5707380" cy="443070"/>
          </a:xfrm>
          <a:prstGeom prst="rect">
            <a:avLst/>
          </a:prstGeom>
        </p:spPr>
        <p:txBody>
          <a:bodyPr vert="horz" wrap="square" lIns="0" tIns="12065" rIns="0" bIns="0" rtlCol="0">
            <a:spAutoFit/>
          </a:bodyPr>
          <a:lstStyle/>
          <a:p>
            <a:pPr marL="12700">
              <a:lnSpc>
                <a:spcPct val="100000"/>
              </a:lnSpc>
              <a:spcBef>
                <a:spcPts val="95"/>
              </a:spcBef>
            </a:pPr>
            <a:r>
              <a:rPr lang="ja-JP" altLang="en-US" sz="2800" spc="-45" dirty="0">
                <a:latin typeface="+mj-ea"/>
              </a:rPr>
              <a:t>文藻外語大学夏期短期研修説明会</a:t>
            </a:r>
            <a:endParaRPr sz="2800" dirty="0">
              <a:latin typeface="+mj-ea"/>
            </a:endParaRPr>
          </a:p>
        </p:txBody>
      </p:sp>
      <p:sp>
        <p:nvSpPr>
          <p:cNvPr id="4" name="object 4"/>
          <p:cNvSpPr txBox="1">
            <a:spLocks noGrp="1"/>
          </p:cNvSpPr>
          <p:nvPr>
            <p:ph type="ftr" sz="quarter" idx="5"/>
          </p:nvPr>
        </p:nvSpPr>
        <p:spPr>
          <a:prstGeom prst="rect">
            <a:avLst/>
          </a:prstGeom>
        </p:spPr>
        <p:txBody>
          <a:bodyPr vert="horz" wrap="square" lIns="0" tIns="7620" rIns="0" bIns="0" rtlCol="0">
            <a:spAutoFit/>
          </a:bodyPr>
          <a:lstStyle/>
          <a:p>
            <a:pPr marL="12700">
              <a:lnSpc>
                <a:spcPct val="100000"/>
              </a:lnSpc>
              <a:spcBef>
                <a:spcPts val="60"/>
              </a:spcBef>
            </a:pPr>
            <a:r>
              <a:rPr dirty="0"/>
              <a:t>NAGOYA</a:t>
            </a:r>
            <a:r>
              <a:rPr spc="-10" dirty="0"/>
              <a:t> </a:t>
            </a:r>
            <a:r>
              <a:rPr dirty="0"/>
              <a:t>CITY</a:t>
            </a:r>
            <a:r>
              <a:rPr spc="-35" dirty="0"/>
              <a:t> </a:t>
            </a:r>
            <a:r>
              <a:rPr spc="-10" dirty="0"/>
              <a:t>UNIVERSITY</a:t>
            </a:r>
          </a:p>
        </p:txBody>
      </p:sp>
      <p:sp>
        <p:nvSpPr>
          <p:cNvPr id="3" name="object 3"/>
          <p:cNvSpPr txBox="1"/>
          <p:nvPr/>
        </p:nvSpPr>
        <p:spPr>
          <a:xfrm>
            <a:off x="424078" y="976415"/>
            <a:ext cx="6281522" cy="3102130"/>
          </a:xfrm>
          <a:prstGeom prst="rect">
            <a:avLst/>
          </a:prstGeom>
        </p:spPr>
        <p:txBody>
          <a:bodyPr vert="horz" wrap="square" lIns="0" tIns="110489" rIns="0" bIns="0" rtlCol="0">
            <a:spAutoFit/>
          </a:bodyPr>
          <a:lstStyle/>
          <a:p>
            <a:pPr marL="12700">
              <a:lnSpc>
                <a:spcPct val="100000"/>
              </a:lnSpc>
              <a:spcBef>
                <a:spcPts val="869"/>
              </a:spcBef>
            </a:pPr>
            <a:r>
              <a:rPr lang="en-US" altLang="ja-JP" sz="2400" b="1" spc="-25" dirty="0">
                <a:solidFill>
                  <a:srgbClr val="008000"/>
                </a:solidFill>
                <a:latin typeface="ＭＳ Ｐゴシック"/>
                <a:cs typeface="ＭＳ Ｐゴシック"/>
              </a:rPr>
              <a:t>2025</a:t>
            </a:r>
            <a:r>
              <a:rPr sz="2400" b="1" spc="-25" dirty="0">
                <a:solidFill>
                  <a:srgbClr val="008000"/>
                </a:solidFill>
                <a:latin typeface="ＭＳ Ｐゴシック"/>
                <a:cs typeface="ＭＳ Ｐゴシック"/>
              </a:rPr>
              <a:t>年</a:t>
            </a:r>
            <a:r>
              <a:rPr lang="en-US" altLang="ja-JP" sz="2400" b="1" spc="-25" dirty="0">
                <a:solidFill>
                  <a:srgbClr val="008000"/>
                </a:solidFill>
                <a:latin typeface="ＭＳ Ｐゴシック"/>
                <a:cs typeface="ＭＳ Ｐゴシック"/>
              </a:rPr>
              <a:t>6</a:t>
            </a:r>
            <a:r>
              <a:rPr sz="2400" b="1" spc="-25" dirty="0">
                <a:solidFill>
                  <a:srgbClr val="008000"/>
                </a:solidFill>
                <a:latin typeface="ＭＳ Ｐゴシック"/>
                <a:cs typeface="ＭＳ Ｐゴシック"/>
              </a:rPr>
              <a:t>月</a:t>
            </a:r>
            <a:r>
              <a:rPr lang="en-US" altLang="ja-JP" sz="2400" b="1" spc="-25" dirty="0">
                <a:solidFill>
                  <a:srgbClr val="008000"/>
                </a:solidFill>
                <a:latin typeface="ＭＳ Ｐゴシック"/>
                <a:cs typeface="ＭＳ Ｐゴシック"/>
              </a:rPr>
              <a:t>16</a:t>
            </a:r>
            <a:r>
              <a:rPr sz="2400" b="1" spc="-25" dirty="0">
                <a:solidFill>
                  <a:srgbClr val="008000"/>
                </a:solidFill>
                <a:latin typeface="ＭＳ Ｐゴシック"/>
                <a:cs typeface="ＭＳ Ｐゴシック"/>
              </a:rPr>
              <a:t>日</a:t>
            </a:r>
            <a:r>
              <a:rPr sz="2400" b="1" spc="-10" dirty="0">
                <a:solidFill>
                  <a:srgbClr val="008000"/>
                </a:solidFill>
                <a:latin typeface="ＭＳ Ｐゴシック"/>
                <a:cs typeface="ＭＳ Ｐゴシック"/>
              </a:rPr>
              <a:t>（</a:t>
            </a:r>
            <a:r>
              <a:rPr lang="ja-JP" altLang="en-US" sz="2400" b="1" spc="-25" dirty="0">
                <a:solidFill>
                  <a:srgbClr val="008000"/>
                </a:solidFill>
                <a:latin typeface="ＭＳ Ｐゴシック"/>
                <a:cs typeface="ＭＳ Ｐゴシック"/>
              </a:rPr>
              <a:t>月</a:t>
            </a:r>
            <a:r>
              <a:rPr sz="2400" b="1" spc="-50" dirty="0">
                <a:solidFill>
                  <a:srgbClr val="008000"/>
                </a:solidFill>
                <a:latin typeface="ＭＳ Ｐゴシック"/>
                <a:cs typeface="ＭＳ Ｐゴシック"/>
              </a:rPr>
              <a:t>）</a:t>
            </a:r>
            <a:endParaRPr sz="2400" dirty="0">
              <a:latin typeface="ＭＳ Ｐゴシック"/>
              <a:cs typeface="ＭＳ Ｐゴシック"/>
            </a:endParaRPr>
          </a:p>
          <a:p>
            <a:pPr marL="12700">
              <a:lnSpc>
                <a:spcPct val="100000"/>
              </a:lnSpc>
              <a:spcBef>
                <a:spcPts val="1440"/>
              </a:spcBef>
              <a:tabLst>
                <a:tab pos="4678045" algn="l"/>
              </a:tabLst>
            </a:pPr>
            <a:r>
              <a:rPr lang="en-US" altLang="ja-JP" sz="2400" b="1" dirty="0">
                <a:latin typeface="ＭＳ Ｐゴシック"/>
                <a:cs typeface="ＭＳ Ｐゴシック"/>
              </a:rPr>
              <a:t>16</a:t>
            </a:r>
            <a:r>
              <a:rPr lang="ja-JP" altLang="en-US" sz="2400" b="1" dirty="0">
                <a:latin typeface="ＭＳ Ｐゴシック"/>
                <a:cs typeface="ＭＳ Ｐゴシック"/>
              </a:rPr>
              <a:t>：</a:t>
            </a:r>
            <a:r>
              <a:rPr lang="en-US" altLang="ja-JP" sz="2400" b="1" dirty="0">
                <a:latin typeface="ＭＳ Ｐゴシック"/>
                <a:cs typeface="ＭＳ Ｐゴシック"/>
              </a:rPr>
              <a:t>30-16</a:t>
            </a:r>
            <a:r>
              <a:rPr lang="ja-JP" altLang="en-US" sz="2400" b="1" dirty="0">
                <a:latin typeface="ＭＳ Ｐゴシック"/>
                <a:cs typeface="ＭＳ Ｐゴシック"/>
              </a:rPr>
              <a:t>：</a:t>
            </a:r>
            <a:r>
              <a:rPr lang="en-US" altLang="ja-JP" sz="2400" b="1" dirty="0">
                <a:latin typeface="ＭＳ Ｐゴシック"/>
                <a:cs typeface="ＭＳ Ｐゴシック"/>
              </a:rPr>
              <a:t>40</a:t>
            </a:r>
            <a:r>
              <a:rPr lang="ja-JP" altLang="en-US" sz="2400" b="1" dirty="0">
                <a:latin typeface="ＭＳ Ｐゴシック"/>
                <a:cs typeface="ＭＳ Ｐゴシック"/>
              </a:rPr>
              <a:t>　</a:t>
            </a:r>
            <a:r>
              <a:rPr lang="ja-JP" altLang="en-US" sz="2000" b="1" spc="-20" dirty="0">
                <a:latin typeface="ＭＳ Ｐゴシック"/>
                <a:cs typeface="ＭＳ Ｐゴシック"/>
              </a:rPr>
              <a:t>プロ</a:t>
            </a:r>
            <a:r>
              <a:rPr lang="ja-JP" altLang="en-US" sz="2000" b="1" spc="-30" dirty="0">
                <a:latin typeface="ＭＳ Ｐゴシック"/>
                <a:cs typeface="ＭＳ Ｐゴシック"/>
              </a:rPr>
              <a:t>グ</a:t>
            </a:r>
            <a:r>
              <a:rPr lang="ja-JP" altLang="en-US" sz="2000" b="1" spc="-10" dirty="0">
                <a:latin typeface="ＭＳ Ｐゴシック"/>
                <a:cs typeface="ＭＳ Ｐゴシック"/>
              </a:rPr>
              <a:t>ラ</a:t>
            </a:r>
            <a:r>
              <a:rPr lang="ja-JP" altLang="en-US" sz="2000" b="1" spc="-30" dirty="0">
                <a:latin typeface="ＭＳ Ｐゴシック"/>
                <a:cs typeface="ＭＳ Ｐゴシック"/>
              </a:rPr>
              <a:t>ム</a:t>
            </a:r>
            <a:r>
              <a:rPr lang="ja-JP" altLang="en-US" sz="2000" b="1" spc="-20" dirty="0">
                <a:latin typeface="ＭＳ Ｐゴシック"/>
                <a:cs typeface="ＭＳ Ｐゴシック"/>
              </a:rPr>
              <a:t>説</a:t>
            </a:r>
            <a:r>
              <a:rPr lang="ja-JP" altLang="en-US" sz="2000" b="1" spc="-50" dirty="0">
                <a:latin typeface="ＭＳ Ｐゴシック"/>
                <a:cs typeface="ＭＳ Ｐゴシック"/>
              </a:rPr>
              <a:t>明　</a:t>
            </a:r>
            <a:r>
              <a:rPr lang="ja-JP" altLang="en-US" sz="2000" b="1" spc="-20" dirty="0">
                <a:latin typeface="ＭＳ Ｐゴシック"/>
                <a:cs typeface="ＭＳ Ｐゴシック"/>
              </a:rPr>
              <a:t>国際交流センター</a:t>
            </a:r>
            <a:endParaRPr lang="en-US" altLang="ja-JP" sz="2000" b="1" dirty="0">
              <a:latin typeface="ＭＳ Ｐゴシック"/>
              <a:cs typeface="ＭＳ Ｐゴシック"/>
            </a:endParaRPr>
          </a:p>
          <a:p>
            <a:pPr marL="12700">
              <a:lnSpc>
                <a:spcPct val="100000"/>
              </a:lnSpc>
              <a:spcBef>
                <a:spcPts val="1445"/>
              </a:spcBef>
            </a:pPr>
            <a:r>
              <a:rPr lang="en-US" altLang="ja-JP" sz="2400" b="1" dirty="0">
                <a:latin typeface="ＭＳ Ｐゴシック"/>
                <a:cs typeface="ＭＳ Ｐゴシック"/>
              </a:rPr>
              <a:t>16</a:t>
            </a:r>
            <a:r>
              <a:rPr lang="ja-JP" altLang="en-US" sz="2400" b="1" dirty="0">
                <a:latin typeface="ＭＳ Ｐゴシック"/>
                <a:cs typeface="ＭＳ Ｐゴシック"/>
              </a:rPr>
              <a:t>：</a:t>
            </a:r>
            <a:r>
              <a:rPr lang="en-US" altLang="ja-JP" sz="2400" b="1" dirty="0">
                <a:latin typeface="ＭＳ Ｐゴシック"/>
                <a:cs typeface="ＭＳ Ｐゴシック"/>
              </a:rPr>
              <a:t>40-17</a:t>
            </a:r>
            <a:r>
              <a:rPr lang="ja-JP" altLang="en-US" sz="2400" b="1" dirty="0">
                <a:latin typeface="ＭＳ Ｐゴシック"/>
                <a:cs typeface="ＭＳ Ｐゴシック"/>
              </a:rPr>
              <a:t>：</a:t>
            </a:r>
            <a:r>
              <a:rPr lang="en-US" altLang="ja-JP" sz="2400" b="1" dirty="0">
                <a:latin typeface="ＭＳ Ｐゴシック"/>
                <a:cs typeface="ＭＳ Ｐゴシック"/>
              </a:rPr>
              <a:t>05</a:t>
            </a:r>
            <a:r>
              <a:rPr lang="ja-JP" altLang="en-US" sz="2400" b="1" dirty="0">
                <a:latin typeface="ＭＳ Ｐゴシック"/>
                <a:cs typeface="ＭＳ Ｐゴシック"/>
              </a:rPr>
              <a:t>　</a:t>
            </a:r>
            <a:r>
              <a:rPr lang="ja-JP" altLang="en-US" sz="2000" b="1" spc="-30" dirty="0">
                <a:latin typeface="ＭＳ Ｐゴシック"/>
                <a:cs typeface="ＭＳ Ｐゴシック"/>
              </a:rPr>
              <a:t>単位認定に関する説明</a:t>
            </a:r>
            <a:endParaRPr lang="en-US" altLang="ja-JP" sz="2000" b="1" spc="-30" dirty="0">
              <a:latin typeface="ＭＳ Ｐゴシック"/>
              <a:cs typeface="ＭＳ Ｐゴシック"/>
            </a:endParaRPr>
          </a:p>
          <a:p>
            <a:pPr marL="12700">
              <a:lnSpc>
                <a:spcPct val="100000"/>
              </a:lnSpc>
              <a:spcBef>
                <a:spcPts val="1445"/>
              </a:spcBef>
            </a:pPr>
            <a:r>
              <a:rPr lang="ja-JP" altLang="en-US" sz="2000" b="1" spc="-30" dirty="0">
                <a:latin typeface="ＭＳ Ｐゴシック"/>
                <a:cs typeface="ＭＳ Ｐゴシック"/>
              </a:rPr>
              <a:t>　　　　　　　　　 　　文藻外語大学と中国語センター</a:t>
            </a:r>
            <a:endParaRPr lang="en-US" altLang="ja-JP" sz="2000" dirty="0">
              <a:latin typeface="ＭＳ Ｐゴシック"/>
              <a:cs typeface="ＭＳ Ｐゴシック"/>
            </a:endParaRPr>
          </a:p>
          <a:p>
            <a:pPr marL="12700">
              <a:lnSpc>
                <a:spcPct val="100000"/>
              </a:lnSpc>
              <a:spcBef>
                <a:spcPts val="1445"/>
              </a:spcBef>
            </a:pPr>
            <a:r>
              <a:rPr lang="en-US" altLang="ja-JP" sz="2000" b="1" spc="-20" dirty="0">
                <a:latin typeface="ＭＳ Ｐゴシック"/>
                <a:cs typeface="ＭＳ Ｐゴシック"/>
              </a:rPr>
              <a:t>		</a:t>
            </a:r>
            <a:r>
              <a:rPr lang="ja-JP" altLang="en-US" sz="2000" b="1" spc="-20" dirty="0">
                <a:latin typeface="ＭＳ Ｐゴシック"/>
                <a:cs typeface="ＭＳ Ｐゴシック"/>
              </a:rPr>
              <a:t> 高雄の宿について　　　　やまだ先</a:t>
            </a:r>
            <a:r>
              <a:rPr lang="ja-JP" altLang="en-US" sz="2000" b="1" spc="-50" dirty="0">
                <a:latin typeface="ＭＳ Ｐゴシック"/>
                <a:cs typeface="ＭＳ Ｐゴシック"/>
              </a:rPr>
              <a:t>生</a:t>
            </a:r>
            <a:endParaRPr lang="en-US" altLang="ja-JP" sz="2000" b="1" dirty="0">
              <a:latin typeface="ＭＳ Ｐゴシック"/>
              <a:cs typeface="ＭＳ Ｐゴシック"/>
            </a:endParaRPr>
          </a:p>
          <a:p>
            <a:pPr marL="12700">
              <a:lnSpc>
                <a:spcPct val="100000"/>
              </a:lnSpc>
              <a:spcBef>
                <a:spcPts val="1440"/>
              </a:spcBef>
              <a:tabLst>
                <a:tab pos="4678045" algn="l"/>
              </a:tabLst>
            </a:pPr>
            <a:r>
              <a:rPr lang="en-US" altLang="ja-JP" sz="2400" b="1" dirty="0">
                <a:latin typeface="ＭＳ Ｐゴシック"/>
                <a:cs typeface="ＭＳ Ｐゴシック"/>
              </a:rPr>
              <a:t>16</a:t>
            </a:r>
            <a:r>
              <a:rPr lang="ja-JP" altLang="en-US" sz="2400" b="1" dirty="0">
                <a:latin typeface="ＭＳ Ｐゴシック"/>
                <a:cs typeface="ＭＳ Ｐゴシック"/>
              </a:rPr>
              <a:t>：</a:t>
            </a:r>
            <a:r>
              <a:rPr lang="en-US" altLang="ja-JP" sz="2400" b="1" dirty="0">
                <a:latin typeface="ＭＳ Ｐゴシック"/>
                <a:cs typeface="ＭＳ Ｐゴシック"/>
              </a:rPr>
              <a:t>50-17</a:t>
            </a:r>
            <a:r>
              <a:rPr lang="ja-JP" altLang="en-US" sz="2400" b="1" dirty="0">
                <a:latin typeface="ＭＳ Ｐゴシック"/>
                <a:cs typeface="ＭＳ Ｐゴシック"/>
              </a:rPr>
              <a:t>：</a:t>
            </a:r>
            <a:r>
              <a:rPr lang="en-US" altLang="ja-JP" sz="2400" b="1" dirty="0">
                <a:latin typeface="ＭＳ Ｐゴシック"/>
                <a:cs typeface="ＭＳ Ｐゴシック"/>
              </a:rPr>
              <a:t>00</a:t>
            </a:r>
            <a:r>
              <a:rPr lang="ja-JP" altLang="en-US" sz="2400" b="1" dirty="0">
                <a:latin typeface="ＭＳ Ｐゴシック"/>
                <a:cs typeface="ＭＳ Ｐゴシック"/>
              </a:rPr>
              <a:t>　</a:t>
            </a:r>
            <a:r>
              <a:rPr lang="ja-JP" altLang="en-US" sz="2000" b="1" spc="-20" dirty="0">
                <a:latin typeface="ＭＳ Ｐゴシック"/>
                <a:cs typeface="ＭＳ Ｐゴシック"/>
              </a:rPr>
              <a:t>質疑応</a:t>
            </a:r>
            <a:r>
              <a:rPr lang="ja-JP" altLang="en-US" sz="2000" b="1" spc="-50" dirty="0">
                <a:latin typeface="ＭＳ Ｐゴシック"/>
                <a:cs typeface="ＭＳ Ｐゴシック"/>
              </a:rPr>
              <a:t>答</a:t>
            </a:r>
            <a:endParaRPr sz="2000" dirty="0">
              <a:latin typeface="ＭＳ Ｐゴシック"/>
              <a:cs typeface="ＭＳ Ｐゴシック"/>
            </a:endParaRPr>
          </a:p>
        </p:txBody>
      </p:sp>
    </p:spTree>
  </p:cSld>
  <p:clrMapOvr>
    <a:masterClrMapping/>
  </p:clrMapOvr>
  <mc:AlternateContent xmlns:mc="http://schemas.openxmlformats.org/markup-compatibility/2006" xmlns:p14="http://schemas.microsoft.com/office/powerpoint/2010/main">
    <mc:Choice Requires="p14">
      <p:transition spd="slow" p14:dur="2000" advTm="1709"/>
    </mc:Choice>
    <mc:Fallback xmlns="">
      <p:transition spd="slow" advTm="170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285750"/>
            <a:ext cx="4648200" cy="505908"/>
          </a:xfrm>
          <a:prstGeom prst="rect">
            <a:avLst/>
          </a:prstGeom>
        </p:spPr>
        <p:txBody>
          <a:bodyPr vert="horz" wrap="square" lIns="0" tIns="13335" rIns="0" bIns="0" rtlCol="0">
            <a:spAutoFit/>
          </a:bodyPr>
          <a:lstStyle/>
          <a:p>
            <a:pPr marL="12700" algn="ctr">
              <a:lnSpc>
                <a:spcPct val="100000"/>
              </a:lnSpc>
              <a:spcBef>
                <a:spcPts val="105"/>
              </a:spcBef>
            </a:pPr>
            <a:r>
              <a:rPr lang="ja-JP" altLang="en-US" spc="-20" dirty="0"/>
              <a:t>文藻外語大学について②</a:t>
            </a:r>
            <a:endParaRPr spc="-20" dirty="0"/>
          </a:p>
        </p:txBody>
      </p:sp>
      <p:sp>
        <p:nvSpPr>
          <p:cNvPr id="4" name="object 4"/>
          <p:cNvSpPr txBox="1">
            <a:spLocks noGrp="1"/>
          </p:cNvSpPr>
          <p:nvPr>
            <p:ph type="ftr" sz="quarter" idx="5"/>
          </p:nvPr>
        </p:nvSpPr>
        <p:spPr>
          <a:prstGeom prst="rect">
            <a:avLst/>
          </a:prstGeom>
        </p:spPr>
        <p:txBody>
          <a:bodyPr vert="horz" wrap="square" lIns="0" tIns="7620" rIns="0" bIns="0" rtlCol="0">
            <a:spAutoFit/>
          </a:bodyPr>
          <a:lstStyle/>
          <a:p>
            <a:pPr marL="12700">
              <a:lnSpc>
                <a:spcPct val="100000"/>
              </a:lnSpc>
              <a:spcBef>
                <a:spcPts val="60"/>
              </a:spcBef>
            </a:pPr>
            <a:r>
              <a:rPr dirty="0"/>
              <a:t>NAGOYA</a:t>
            </a:r>
            <a:r>
              <a:rPr spc="-10" dirty="0"/>
              <a:t> </a:t>
            </a:r>
            <a:r>
              <a:rPr dirty="0"/>
              <a:t>CITY</a:t>
            </a:r>
            <a:r>
              <a:rPr spc="-35" dirty="0"/>
              <a:t> </a:t>
            </a:r>
            <a:r>
              <a:rPr spc="-10" dirty="0"/>
              <a:t>UNIVERSITY</a:t>
            </a:r>
          </a:p>
        </p:txBody>
      </p:sp>
      <p:sp>
        <p:nvSpPr>
          <p:cNvPr id="3" name="object 3"/>
          <p:cNvSpPr txBox="1"/>
          <p:nvPr/>
        </p:nvSpPr>
        <p:spPr>
          <a:xfrm>
            <a:off x="350926" y="988420"/>
            <a:ext cx="6123305" cy="1587614"/>
          </a:xfrm>
          <a:prstGeom prst="rect">
            <a:avLst/>
          </a:prstGeom>
        </p:spPr>
        <p:txBody>
          <a:bodyPr vert="horz" wrap="square" lIns="0" tIns="12065" rIns="0" bIns="0" rtlCol="0">
            <a:spAutoFit/>
          </a:bodyPr>
          <a:lstStyle/>
          <a:p>
            <a:pPr marL="12700" marR="5080">
              <a:lnSpc>
                <a:spcPct val="150000"/>
              </a:lnSpc>
              <a:spcBef>
                <a:spcPts val="95"/>
              </a:spcBef>
            </a:pPr>
            <a:r>
              <a:rPr sz="2400" b="1" spc="-30" dirty="0">
                <a:latin typeface="ＭＳ Ｐゴシック"/>
                <a:cs typeface="ＭＳ Ｐゴシック"/>
              </a:rPr>
              <a:t>・</a:t>
            </a:r>
            <a:r>
              <a:rPr lang="ja-JP" altLang="en-US" sz="2400" b="1" spc="-30" dirty="0">
                <a:latin typeface="ＭＳ Ｐゴシック"/>
                <a:cs typeface="ＭＳ Ｐゴシック"/>
              </a:rPr>
              <a:t>文藻外語大学は、日文系（日本語学科）があり、短期研修では毎回、日文系の学生たちと交流会を開いています。今回も開く予定です。</a:t>
            </a:r>
            <a:endParaRPr sz="2400" b="1" dirty="0">
              <a:latin typeface="ＭＳ Ｐゴシック"/>
              <a:cs typeface="ＭＳ Ｐゴシック"/>
            </a:endParaRPr>
          </a:p>
        </p:txBody>
      </p:sp>
      <p:pic>
        <p:nvPicPr>
          <p:cNvPr id="6" name="図 5">
            <a:extLst>
              <a:ext uri="{FF2B5EF4-FFF2-40B4-BE49-F238E27FC236}">
                <a16:creationId xmlns:a16="http://schemas.microsoft.com/office/drawing/2014/main" id="{2268504B-E59A-2038-A570-90B80502C7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 y="2724150"/>
            <a:ext cx="6858000" cy="1977390"/>
          </a:xfrm>
          <a:prstGeom prst="rect">
            <a:avLst/>
          </a:prstGeom>
        </p:spPr>
      </p:pic>
    </p:spTree>
    <p:extLst>
      <p:ext uri="{BB962C8B-B14F-4D97-AF65-F5344CB8AC3E}">
        <p14:creationId xmlns:p14="http://schemas.microsoft.com/office/powerpoint/2010/main" val="356168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285750"/>
            <a:ext cx="5973673" cy="505908"/>
          </a:xfrm>
          <a:prstGeom prst="rect">
            <a:avLst/>
          </a:prstGeom>
        </p:spPr>
        <p:txBody>
          <a:bodyPr vert="horz" wrap="square" lIns="0" tIns="13335" rIns="0" bIns="0" rtlCol="0">
            <a:spAutoFit/>
          </a:bodyPr>
          <a:lstStyle/>
          <a:p>
            <a:pPr marL="12700" algn="ctr">
              <a:lnSpc>
                <a:spcPct val="100000"/>
              </a:lnSpc>
              <a:spcBef>
                <a:spcPts val="105"/>
              </a:spcBef>
            </a:pPr>
            <a:r>
              <a:rPr lang="ja-JP" altLang="en-US" spc="-20" dirty="0"/>
              <a:t>文藻の中国語センターについて①</a:t>
            </a:r>
            <a:endParaRPr spc="-20" dirty="0"/>
          </a:p>
        </p:txBody>
      </p:sp>
      <p:sp>
        <p:nvSpPr>
          <p:cNvPr id="4" name="object 4"/>
          <p:cNvSpPr txBox="1">
            <a:spLocks noGrp="1"/>
          </p:cNvSpPr>
          <p:nvPr>
            <p:ph type="ftr" sz="quarter" idx="5"/>
          </p:nvPr>
        </p:nvSpPr>
        <p:spPr>
          <a:prstGeom prst="rect">
            <a:avLst/>
          </a:prstGeom>
        </p:spPr>
        <p:txBody>
          <a:bodyPr vert="horz" wrap="square" lIns="0" tIns="7620" rIns="0" bIns="0" rtlCol="0">
            <a:spAutoFit/>
          </a:bodyPr>
          <a:lstStyle/>
          <a:p>
            <a:pPr marL="12700">
              <a:lnSpc>
                <a:spcPct val="100000"/>
              </a:lnSpc>
              <a:spcBef>
                <a:spcPts val="60"/>
              </a:spcBef>
            </a:pPr>
            <a:r>
              <a:rPr dirty="0"/>
              <a:t>NAGOYA</a:t>
            </a:r>
            <a:r>
              <a:rPr spc="-10" dirty="0"/>
              <a:t> </a:t>
            </a:r>
            <a:r>
              <a:rPr dirty="0"/>
              <a:t>CITY</a:t>
            </a:r>
            <a:r>
              <a:rPr spc="-35" dirty="0"/>
              <a:t> </a:t>
            </a:r>
            <a:r>
              <a:rPr spc="-10" dirty="0"/>
              <a:t>UNIVERSITY</a:t>
            </a:r>
          </a:p>
        </p:txBody>
      </p:sp>
      <p:sp>
        <p:nvSpPr>
          <p:cNvPr id="3" name="object 3"/>
          <p:cNvSpPr txBox="1"/>
          <p:nvPr/>
        </p:nvSpPr>
        <p:spPr>
          <a:xfrm>
            <a:off x="350926" y="988420"/>
            <a:ext cx="6123305" cy="3816429"/>
          </a:xfrm>
          <a:prstGeom prst="rect">
            <a:avLst/>
          </a:prstGeom>
        </p:spPr>
        <p:txBody>
          <a:bodyPr vert="horz" wrap="square" lIns="0" tIns="12065" rIns="0" bIns="0" rtlCol="0">
            <a:spAutoFit/>
          </a:bodyPr>
          <a:lstStyle/>
          <a:p>
            <a:pPr marL="12700" marR="5080">
              <a:lnSpc>
                <a:spcPct val="150000"/>
              </a:lnSpc>
              <a:spcBef>
                <a:spcPts val="95"/>
              </a:spcBef>
            </a:pPr>
            <a:r>
              <a:rPr sz="2400" b="1" spc="-30" dirty="0">
                <a:latin typeface="ＭＳ Ｐゴシック"/>
                <a:cs typeface="ＭＳ Ｐゴシック"/>
              </a:rPr>
              <a:t>・</a:t>
            </a:r>
            <a:r>
              <a:rPr lang="ja-JP" altLang="en-US" sz="2400" b="1" spc="-30" dirty="0">
                <a:latin typeface="ＭＳ Ｐゴシック"/>
                <a:cs typeface="ＭＳ Ｐゴシック"/>
              </a:rPr>
              <a:t>文藻外語大学の華語中心（中国語センター）は台湾で定評ある中国語教育拠点の一つです。</a:t>
            </a:r>
            <a:endParaRPr lang="en-US" altLang="ja-JP" sz="2400" b="1" spc="-30" dirty="0">
              <a:latin typeface="ＭＳ Ｐゴシック"/>
              <a:cs typeface="ＭＳ Ｐゴシック"/>
            </a:endParaRPr>
          </a:p>
          <a:p>
            <a:pPr marL="12700" marR="5080">
              <a:lnSpc>
                <a:spcPct val="150000"/>
              </a:lnSpc>
              <a:spcBef>
                <a:spcPts val="95"/>
              </a:spcBef>
            </a:pPr>
            <a:r>
              <a:rPr lang="ja-JP" altLang="en-US" sz="2400" b="1" spc="-30" dirty="0">
                <a:latin typeface="ＭＳ Ｐゴシック"/>
                <a:cs typeface="ＭＳ Ｐゴシック"/>
              </a:rPr>
              <a:t>・華語中心の中国語教育は</a:t>
            </a:r>
            <a:r>
              <a:rPr lang="en-US" altLang="ja-JP" sz="2400" b="1" spc="-30" dirty="0">
                <a:latin typeface="ＭＳ Ｐゴシック"/>
                <a:cs typeface="ＭＳ Ｐゴシック"/>
              </a:rPr>
              <a:t>9</a:t>
            </a:r>
            <a:r>
              <a:rPr lang="ja-JP" altLang="en-US" sz="2400" b="1" spc="-30" dirty="0">
                <a:latin typeface="ＭＳ Ｐゴシック"/>
                <a:cs typeface="ＭＳ Ｐゴシック"/>
              </a:rPr>
              <a:t>段階にレベル分けしたクラスによる</a:t>
            </a:r>
            <a:r>
              <a:rPr lang="en-US" altLang="ja-JP" sz="2400" b="1" spc="-30" dirty="0">
                <a:latin typeface="ＭＳ Ｐゴシック"/>
                <a:cs typeface="ＭＳ Ｐゴシック"/>
              </a:rPr>
              <a:t>11</a:t>
            </a:r>
            <a:r>
              <a:rPr lang="ja-JP" altLang="en-US" sz="2400" b="1" spc="-30" dirty="0">
                <a:latin typeface="ＭＳ Ｐゴシック"/>
                <a:cs typeface="ＭＳ Ｐゴシック"/>
              </a:rPr>
              <a:t>週間（</a:t>
            </a:r>
            <a:r>
              <a:rPr lang="en-US" altLang="ja-JP" sz="2400" b="1" spc="-30" dirty="0">
                <a:latin typeface="ＭＳ Ｐゴシック"/>
                <a:cs typeface="ＭＳ Ｐゴシック"/>
              </a:rPr>
              <a:t>1</a:t>
            </a:r>
            <a:r>
              <a:rPr lang="ja-JP" altLang="en-US" sz="2400" b="1" spc="-30" dirty="0">
                <a:latin typeface="ＭＳ Ｐゴシック"/>
                <a:cs typeface="ＭＳ Ｐゴシック"/>
              </a:rPr>
              <a:t>週</a:t>
            </a:r>
            <a:r>
              <a:rPr lang="en-US" altLang="ja-JP" sz="2400" b="1" spc="-30" dirty="0">
                <a:latin typeface="ＭＳ Ｐゴシック"/>
                <a:cs typeface="ＭＳ Ｐゴシック"/>
              </a:rPr>
              <a:t>15</a:t>
            </a:r>
            <a:r>
              <a:rPr lang="ja-JP" altLang="en-US" sz="2400" b="1" spc="-30" dirty="0">
                <a:latin typeface="ＭＳ Ｐゴシック"/>
                <a:cs typeface="ＭＳ Ｐゴシック"/>
              </a:rPr>
              <a:t>時間なので</a:t>
            </a:r>
            <a:r>
              <a:rPr lang="en-US" altLang="ja-JP" sz="2400" b="1" spc="-30" dirty="0">
                <a:latin typeface="ＭＳ Ｐゴシック"/>
                <a:cs typeface="ＭＳ Ｐゴシック"/>
              </a:rPr>
              <a:t>165</a:t>
            </a:r>
            <a:r>
              <a:rPr lang="ja-JP" altLang="en-US" sz="2400" b="1" spc="-30" dirty="0">
                <a:latin typeface="ＭＳ Ｐゴシック"/>
                <a:cs typeface="ＭＳ Ｐゴシック"/>
              </a:rPr>
              <a:t>時間）学修が基本コースですが、それだと夏休みには参加できないので、名市大の研修は、名市大生専用クラスを作って</a:t>
            </a:r>
            <a:r>
              <a:rPr lang="en-US" altLang="ja-JP" sz="2400" b="1" spc="-30" dirty="0">
                <a:latin typeface="ＭＳ Ｐゴシック"/>
                <a:cs typeface="ＭＳ Ｐゴシック"/>
              </a:rPr>
              <a:t>50</a:t>
            </a:r>
            <a:r>
              <a:rPr lang="ja-JP" altLang="en-US" sz="2400" b="1" spc="-30" dirty="0">
                <a:latin typeface="ＭＳ Ｐゴシック"/>
                <a:cs typeface="ＭＳ Ｐゴシック"/>
              </a:rPr>
              <a:t>時間学びます。</a:t>
            </a:r>
            <a:endParaRPr sz="2400" b="1" dirty="0">
              <a:latin typeface="ＭＳ Ｐゴシック"/>
              <a:cs typeface="ＭＳ Ｐゴシック"/>
            </a:endParaRPr>
          </a:p>
        </p:txBody>
      </p:sp>
    </p:spTree>
    <p:extLst>
      <p:ext uri="{BB962C8B-B14F-4D97-AF65-F5344CB8AC3E}">
        <p14:creationId xmlns:p14="http://schemas.microsoft.com/office/powerpoint/2010/main" val="267321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285750"/>
            <a:ext cx="5973673" cy="505908"/>
          </a:xfrm>
          <a:prstGeom prst="rect">
            <a:avLst/>
          </a:prstGeom>
        </p:spPr>
        <p:txBody>
          <a:bodyPr vert="horz" wrap="square" lIns="0" tIns="13335" rIns="0" bIns="0" rtlCol="0">
            <a:spAutoFit/>
          </a:bodyPr>
          <a:lstStyle/>
          <a:p>
            <a:pPr marL="12700" algn="ctr">
              <a:lnSpc>
                <a:spcPct val="100000"/>
              </a:lnSpc>
              <a:spcBef>
                <a:spcPts val="105"/>
              </a:spcBef>
            </a:pPr>
            <a:r>
              <a:rPr lang="ja-JP" altLang="en-US" spc="-20" dirty="0"/>
              <a:t>文藻の中国語センターについて②</a:t>
            </a:r>
            <a:endParaRPr spc="-20" dirty="0"/>
          </a:p>
        </p:txBody>
      </p:sp>
      <p:sp>
        <p:nvSpPr>
          <p:cNvPr id="4" name="object 4"/>
          <p:cNvSpPr txBox="1">
            <a:spLocks noGrp="1"/>
          </p:cNvSpPr>
          <p:nvPr>
            <p:ph type="ftr" sz="quarter" idx="5"/>
          </p:nvPr>
        </p:nvSpPr>
        <p:spPr>
          <a:prstGeom prst="rect">
            <a:avLst/>
          </a:prstGeom>
        </p:spPr>
        <p:txBody>
          <a:bodyPr vert="horz" wrap="square" lIns="0" tIns="7620" rIns="0" bIns="0" rtlCol="0">
            <a:spAutoFit/>
          </a:bodyPr>
          <a:lstStyle/>
          <a:p>
            <a:pPr marL="12700">
              <a:lnSpc>
                <a:spcPct val="100000"/>
              </a:lnSpc>
              <a:spcBef>
                <a:spcPts val="60"/>
              </a:spcBef>
            </a:pPr>
            <a:r>
              <a:rPr dirty="0"/>
              <a:t>NAGOYA</a:t>
            </a:r>
            <a:r>
              <a:rPr spc="-10" dirty="0"/>
              <a:t> </a:t>
            </a:r>
            <a:r>
              <a:rPr dirty="0"/>
              <a:t>CITY</a:t>
            </a:r>
            <a:r>
              <a:rPr spc="-35" dirty="0"/>
              <a:t> </a:t>
            </a:r>
            <a:r>
              <a:rPr spc="-10" dirty="0"/>
              <a:t>UNIVERSITY</a:t>
            </a:r>
          </a:p>
        </p:txBody>
      </p:sp>
      <p:sp>
        <p:nvSpPr>
          <p:cNvPr id="3" name="object 3"/>
          <p:cNvSpPr txBox="1"/>
          <p:nvPr/>
        </p:nvSpPr>
        <p:spPr>
          <a:xfrm>
            <a:off x="350926" y="988420"/>
            <a:ext cx="6123305" cy="3842077"/>
          </a:xfrm>
          <a:prstGeom prst="rect">
            <a:avLst/>
          </a:prstGeom>
        </p:spPr>
        <p:txBody>
          <a:bodyPr vert="horz" wrap="square" lIns="0" tIns="12065" rIns="0" bIns="0" rtlCol="0">
            <a:spAutoFit/>
          </a:bodyPr>
          <a:lstStyle/>
          <a:p>
            <a:pPr marL="12700" marR="5080">
              <a:lnSpc>
                <a:spcPct val="150000"/>
              </a:lnSpc>
              <a:spcBef>
                <a:spcPts val="95"/>
              </a:spcBef>
            </a:pPr>
            <a:r>
              <a:rPr sz="2400" b="1" spc="-30" dirty="0">
                <a:latin typeface="ＭＳ Ｐゴシック"/>
                <a:cs typeface="ＭＳ Ｐゴシック"/>
              </a:rPr>
              <a:t>・</a:t>
            </a:r>
            <a:r>
              <a:rPr lang="ja-JP" altLang="en-US" sz="2400" b="1" spc="-30" dirty="0">
                <a:latin typeface="ＭＳ Ｐゴシック"/>
                <a:cs typeface="ＭＳ Ｐゴシック"/>
              </a:rPr>
              <a:t>華語中心の通常クラスの教育には郊外学習もありますが、名市大生の郊外学習希望先は</a:t>
            </a:r>
            <a:endParaRPr lang="en-US" altLang="ja-JP" sz="2400" b="1" spc="-30" dirty="0">
              <a:latin typeface="ＭＳ Ｐゴシック"/>
              <a:cs typeface="ＭＳ Ｐゴシック"/>
            </a:endParaRPr>
          </a:p>
          <a:p>
            <a:pPr marL="12700" marR="5080">
              <a:lnSpc>
                <a:spcPct val="150000"/>
              </a:lnSpc>
              <a:spcBef>
                <a:spcPts val="95"/>
              </a:spcBef>
            </a:pPr>
            <a:r>
              <a:rPr lang="ja-JP" altLang="en-US" sz="2400" b="1" spc="-30" dirty="0">
                <a:latin typeface="ＭＳ Ｐゴシック"/>
                <a:cs typeface="ＭＳ Ｐゴシック"/>
              </a:rPr>
              <a:t>　夜市などの文化体験／九份などの名所見学</a:t>
            </a:r>
            <a:endParaRPr lang="en-US" altLang="ja-JP" sz="2400" b="1" spc="-30" dirty="0">
              <a:latin typeface="ＭＳ Ｐゴシック"/>
              <a:cs typeface="ＭＳ Ｐゴシック"/>
            </a:endParaRPr>
          </a:p>
          <a:p>
            <a:pPr marL="12700" marR="5080">
              <a:lnSpc>
                <a:spcPct val="150000"/>
              </a:lnSpc>
              <a:spcBef>
                <a:spcPts val="95"/>
              </a:spcBef>
            </a:pPr>
            <a:r>
              <a:rPr lang="ja-JP" altLang="en-US" sz="2400" b="1" spc="-30" dirty="0">
                <a:latin typeface="ＭＳ Ｐゴシック"/>
                <a:cs typeface="ＭＳ Ｐゴシック"/>
              </a:rPr>
              <a:t>の希望者が多いので、華語中心には依頼せず、皆さん独自で夕方・土日に学習してもらいます。</a:t>
            </a:r>
            <a:endParaRPr lang="en-US" altLang="ja-JP" sz="2400" b="1" spc="-30" dirty="0">
              <a:latin typeface="ＭＳ Ｐゴシック"/>
              <a:cs typeface="ＭＳ Ｐゴシック"/>
            </a:endParaRPr>
          </a:p>
          <a:p>
            <a:pPr marL="12700" marR="5080">
              <a:lnSpc>
                <a:spcPct val="150000"/>
              </a:lnSpc>
              <a:spcBef>
                <a:spcPts val="95"/>
              </a:spcBef>
            </a:pPr>
            <a:r>
              <a:rPr lang="ja-JP" altLang="en-US" sz="2400" b="1" spc="-30" dirty="0">
                <a:latin typeface="ＭＳ Ｐゴシック"/>
                <a:cs typeface="ＭＳ Ｐゴシック"/>
              </a:rPr>
              <a:t>・九份は台湾北東部にあり、夜景を見ることもあって、</a:t>
            </a:r>
            <a:r>
              <a:rPr lang="en-US" altLang="ja-JP" sz="2400" b="1" spc="-30" dirty="0">
                <a:latin typeface="ＭＳ Ｐゴシック"/>
                <a:cs typeface="ＭＳ Ｐゴシック"/>
              </a:rPr>
              <a:t>1</a:t>
            </a:r>
            <a:r>
              <a:rPr lang="ja-JP" altLang="en-US" sz="2400" b="1" spc="-30" dirty="0">
                <a:latin typeface="ＭＳ Ｐゴシック"/>
                <a:cs typeface="ＭＳ Ｐゴシック"/>
              </a:rPr>
              <a:t>泊</a:t>
            </a:r>
            <a:r>
              <a:rPr lang="en-US" altLang="ja-JP" sz="2400" b="1" spc="-30" dirty="0">
                <a:latin typeface="ＭＳ Ｐゴシック"/>
                <a:cs typeface="ＭＳ Ｐゴシック"/>
              </a:rPr>
              <a:t>2</a:t>
            </a:r>
            <a:r>
              <a:rPr lang="ja-JP" altLang="en-US" sz="2400" b="1" spc="-30" dirty="0">
                <a:latin typeface="ＭＳ Ｐゴシック"/>
                <a:cs typeface="ＭＳ Ｐゴシック"/>
              </a:rPr>
              <a:t>日か</a:t>
            </a:r>
            <a:r>
              <a:rPr lang="en-US" altLang="ja-JP" sz="2400" b="1" spc="-30" dirty="0">
                <a:latin typeface="ＭＳ Ｐゴシック"/>
                <a:cs typeface="ＭＳ Ｐゴシック"/>
              </a:rPr>
              <a:t>2</a:t>
            </a:r>
            <a:r>
              <a:rPr lang="ja-JP" altLang="en-US" sz="2400" b="1" spc="-30" dirty="0">
                <a:latin typeface="ＭＳ Ｐゴシック"/>
                <a:cs typeface="ＭＳ Ｐゴシック"/>
              </a:rPr>
              <a:t>泊</a:t>
            </a:r>
            <a:r>
              <a:rPr lang="en-US" altLang="ja-JP" sz="2400" b="1" spc="-30" dirty="0">
                <a:latin typeface="ＭＳ Ｐゴシック"/>
                <a:cs typeface="ＭＳ Ｐゴシック"/>
              </a:rPr>
              <a:t>3</a:t>
            </a:r>
            <a:r>
              <a:rPr lang="ja-JP" altLang="en-US" sz="2400" b="1" spc="-30" dirty="0">
                <a:latin typeface="ＭＳ Ｐゴシック"/>
                <a:cs typeface="ＭＳ Ｐゴシック"/>
              </a:rPr>
              <a:t>日の旅行となります。</a:t>
            </a:r>
            <a:endParaRPr sz="2400" b="1" dirty="0">
              <a:latin typeface="ＭＳ Ｐゴシック"/>
              <a:cs typeface="ＭＳ Ｐゴシック"/>
            </a:endParaRPr>
          </a:p>
        </p:txBody>
      </p:sp>
    </p:spTree>
    <p:extLst>
      <p:ext uri="{BB962C8B-B14F-4D97-AF65-F5344CB8AC3E}">
        <p14:creationId xmlns:p14="http://schemas.microsoft.com/office/powerpoint/2010/main" val="793357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285750"/>
            <a:ext cx="5973673" cy="505908"/>
          </a:xfrm>
          <a:prstGeom prst="rect">
            <a:avLst/>
          </a:prstGeom>
        </p:spPr>
        <p:txBody>
          <a:bodyPr vert="horz" wrap="square" lIns="0" tIns="13335" rIns="0" bIns="0" rtlCol="0">
            <a:spAutoFit/>
          </a:bodyPr>
          <a:lstStyle/>
          <a:p>
            <a:pPr marL="12700" algn="ctr">
              <a:lnSpc>
                <a:spcPct val="100000"/>
              </a:lnSpc>
              <a:spcBef>
                <a:spcPts val="105"/>
              </a:spcBef>
            </a:pPr>
            <a:r>
              <a:rPr lang="ja-JP" altLang="en-US" spc="-20" dirty="0"/>
              <a:t>文藻の中国語センターについて③</a:t>
            </a:r>
            <a:endParaRPr spc="-20" dirty="0"/>
          </a:p>
        </p:txBody>
      </p:sp>
      <p:sp>
        <p:nvSpPr>
          <p:cNvPr id="4" name="object 4"/>
          <p:cNvSpPr txBox="1">
            <a:spLocks noGrp="1"/>
          </p:cNvSpPr>
          <p:nvPr>
            <p:ph type="ftr" sz="quarter" idx="5"/>
          </p:nvPr>
        </p:nvSpPr>
        <p:spPr>
          <a:prstGeom prst="rect">
            <a:avLst/>
          </a:prstGeom>
        </p:spPr>
        <p:txBody>
          <a:bodyPr vert="horz" wrap="square" lIns="0" tIns="7620" rIns="0" bIns="0" rtlCol="0">
            <a:spAutoFit/>
          </a:bodyPr>
          <a:lstStyle/>
          <a:p>
            <a:pPr marL="12700">
              <a:lnSpc>
                <a:spcPct val="100000"/>
              </a:lnSpc>
              <a:spcBef>
                <a:spcPts val="60"/>
              </a:spcBef>
            </a:pPr>
            <a:r>
              <a:rPr dirty="0"/>
              <a:t>NAGOYA</a:t>
            </a:r>
            <a:r>
              <a:rPr spc="-10" dirty="0"/>
              <a:t> </a:t>
            </a:r>
            <a:r>
              <a:rPr dirty="0"/>
              <a:t>CITY</a:t>
            </a:r>
            <a:r>
              <a:rPr spc="-35" dirty="0"/>
              <a:t> </a:t>
            </a:r>
            <a:r>
              <a:rPr spc="-10" dirty="0"/>
              <a:t>UNIVERSITY</a:t>
            </a:r>
          </a:p>
        </p:txBody>
      </p:sp>
      <p:pic>
        <p:nvPicPr>
          <p:cNvPr id="8" name="図 7">
            <a:extLst>
              <a:ext uri="{FF2B5EF4-FFF2-40B4-BE49-F238E27FC236}">
                <a16:creationId xmlns:a16="http://schemas.microsoft.com/office/drawing/2014/main" id="{E75220F5-0C26-7A8A-0AA5-11A5C8C728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0523" y="1962150"/>
            <a:ext cx="3175000" cy="2383790"/>
          </a:xfrm>
          <a:prstGeom prst="rect">
            <a:avLst/>
          </a:prstGeom>
        </p:spPr>
      </p:pic>
      <p:pic>
        <p:nvPicPr>
          <p:cNvPr id="6" name="図 5">
            <a:extLst>
              <a:ext uri="{FF2B5EF4-FFF2-40B4-BE49-F238E27FC236}">
                <a16:creationId xmlns:a16="http://schemas.microsoft.com/office/drawing/2014/main" id="{3171E0FC-245A-8F10-3996-A83F7FDC5A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466" y="896094"/>
            <a:ext cx="4064000" cy="1704848"/>
          </a:xfrm>
          <a:prstGeom prst="rect">
            <a:avLst/>
          </a:prstGeom>
        </p:spPr>
      </p:pic>
      <p:pic>
        <p:nvPicPr>
          <p:cNvPr id="10" name="図 9">
            <a:extLst>
              <a:ext uri="{FF2B5EF4-FFF2-40B4-BE49-F238E27FC236}">
                <a16:creationId xmlns:a16="http://schemas.microsoft.com/office/drawing/2014/main" id="{48BB52F4-3D71-56CC-217E-9DC97D8CA4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77" y="3164743"/>
            <a:ext cx="3454400" cy="1668475"/>
          </a:xfrm>
          <a:prstGeom prst="rect">
            <a:avLst/>
          </a:prstGeom>
        </p:spPr>
      </p:pic>
      <p:sp>
        <p:nvSpPr>
          <p:cNvPr id="13" name="テキスト ボックス 12">
            <a:extLst>
              <a:ext uri="{FF2B5EF4-FFF2-40B4-BE49-F238E27FC236}">
                <a16:creationId xmlns:a16="http://schemas.microsoft.com/office/drawing/2014/main" id="{C8645D4C-5E0B-00C0-A59F-BAF6D8625D93}"/>
              </a:ext>
            </a:extLst>
          </p:cNvPr>
          <p:cNvSpPr txBox="1"/>
          <p:nvPr/>
        </p:nvSpPr>
        <p:spPr>
          <a:xfrm>
            <a:off x="4211466" y="931316"/>
            <a:ext cx="2209800" cy="584775"/>
          </a:xfrm>
          <a:prstGeom prst="rect">
            <a:avLst/>
          </a:prstGeom>
          <a:noFill/>
        </p:spPr>
        <p:txBody>
          <a:bodyPr wrap="square" rtlCol="0">
            <a:spAutoFit/>
          </a:bodyPr>
          <a:lstStyle/>
          <a:p>
            <a:r>
              <a:rPr lang="ja-JP" altLang="en-US" sz="1600" b="1" spc="-30" dirty="0">
                <a:latin typeface="ＭＳ Ｐゴシック"/>
                <a:cs typeface="ＭＳ Ｐゴシック"/>
              </a:rPr>
              <a:t>研修が終わり、修了証をもらいました</a:t>
            </a:r>
            <a:endParaRPr kumimoji="1" lang="ja-JP" altLang="en-US" sz="1600" dirty="0"/>
          </a:p>
        </p:txBody>
      </p:sp>
      <p:sp>
        <p:nvSpPr>
          <p:cNvPr id="14" name="テキスト ボックス 13">
            <a:extLst>
              <a:ext uri="{FF2B5EF4-FFF2-40B4-BE49-F238E27FC236}">
                <a16:creationId xmlns:a16="http://schemas.microsoft.com/office/drawing/2014/main" id="{FD4F666A-9615-8AD8-3D1C-A9E210ACA67C}"/>
              </a:ext>
            </a:extLst>
          </p:cNvPr>
          <p:cNvSpPr txBox="1"/>
          <p:nvPr/>
        </p:nvSpPr>
        <p:spPr>
          <a:xfrm>
            <a:off x="4542306" y="4345940"/>
            <a:ext cx="2420766" cy="338554"/>
          </a:xfrm>
          <a:prstGeom prst="rect">
            <a:avLst/>
          </a:prstGeom>
          <a:noFill/>
        </p:spPr>
        <p:txBody>
          <a:bodyPr wrap="square" rtlCol="0">
            <a:spAutoFit/>
          </a:bodyPr>
          <a:lstStyle/>
          <a:p>
            <a:r>
              <a:rPr lang="ja-JP" altLang="en-US" sz="1600" b="1" spc="-30" dirty="0">
                <a:latin typeface="ＭＳ Ｐゴシック"/>
                <a:cs typeface="ＭＳ Ｐゴシック"/>
              </a:rPr>
              <a:t>高雄・蓮池潭に記念写真</a:t>
            </a:r>
          </a:p>
        </p:txBody>
      </p:sp>
      <p:sp>
        <p:nvSpPr>
          <p:cNvPr id="15" name="テキスト ボックス 14">
            <a:extLst>
              <a:ext uri="{FF2B5EF4-FFF2-40B4-BE49-F238E27FC236}">
                <a16:creationId xmlns:a16="http://schemas.microsoft.com/office/drawing/2014/main" id="{07ED18BD-514C-0809-EBC9-0F93DA3B1577}"/>
              </a:ext>
            </a:extLst>
          </p:cNvPr>
          <p:cNvSpPr txBox="1"/>
          <p:nvPr/>
        </p:nvSpPr>
        <p:spPr>
          <a:xfrm>
            <a:off x="47694" y="2868348"/>
            <a:ext cx="3194369" cy="338554"/>
          </a:xfrm>
          <a:prstGeom prst="rect">
            <a:avLst/>
          </a:prstGeom>
          <a:noFill/>
        </p:spPr>
        <p:txBody>
          <a:bodyPr wrap="square" rtlCol="0">
            <a:spAutoFit/>
          </a:bodyPr>
          <a:lstStyle/>
          <a:p>
            <a:r>
              <a:rPr lang="ja-JP" altLang="en-US" sz="1600" b="1" spc="-30" dirty="0">
                <a:latin typeface="ＭＳ Ｐゴシック"/>
                <a:cs typeface="ＭＳ Ｐゴシック"/>
              </a:rPr>
              <a:t>屏東・原住民文化園区で刺青です</a:t>
            </a:r>
          </a:p>
        </p:txBody>
      </p:sp>
    </p:spTree>
    <p:extLst>
      <p:ext uri="{BB962C8B-B14F-4D97-AF65-F5344CB8AC3E}">
        <p14:creationId xmlns:p14="http://schemas.microsoft.com/office/powerpoint/2010/main" val="3376777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B5702-F948-EF2A-5907-D63E23C0631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0F49569-2E81-017F-37F6-F209BEA73DA7}"/>
              </a:ext>
            </a:extLst>
          </p:cNvPr>
          <p:cNvSpPr txBox="1">
            <a:spLocks noGrp="1"/>
          </p:cNvSpPr>
          <p:nvPr>
            <p:ph type="title"/>
          </p:nvPr>
        </p:nvSpPr>
        <p:spPr>
          <a:xfrm>
            <a:off x="152400" y="285750"/>
            <a:ext cx="5973673" cy="505908"/>
          </a:xfrm>
          <a:prstGeom prst="rect">
            <a:avLst/>
          </a:prstGeom>
        </p:spPr>
        <p:txBody>
          <a:bodyPr vert="horz" wrap="square" lIns="0" tIns="13335" rIns="0" bIns="0" rtlCol="0">
            <a:spAutoFit/>
          </a:bodyPr>
          <a:lstStyle/>
          <a:p>
            <a:pPr marL="12700" algn="ctr">
              <a:lnSpc>
                <a:spcPct val="100000"/>
              </a:lnSpc>
              <a:spcBef>
                <a:spcPts val="105"/>
              </a:spcBef>
            </a:pPr>
            <a:r>
              <a:rPr lang="ja-JP" altLang="en-US" spc="-20" dirty="0"/>
              <a:t>高雄の宿について①</a:t>
            </a:r>
            <a:endParaRPr spc="-20" dirty="0"/>
          </a:p>
        </p:txBody>
      </p:sp>
      <p:sp>
        <p:nvSpPr>
          <p:cNvPr id="4" name="object 4">
            <a:extLst>
              <a:ext uri="{FF2B5EF4-FFF2-40B4-BE49-F238E27FC236}">
                <a16:creationId xmlns:a16="http://schemas.microsoft.com/office/drawing/2014/main" id="{E8045AED-2238-A17A-FAD6-B5C46D64CA3F}"/>
              </a:ext>
            </a:extLst>
          </p:cNvPr>
          <p:cNvSpPr txBox="1">
            <a:spLocks noGrp="1"/>
          </p:cNvSpPr>
          <p:nvPr>
            <p:ph type="ftr" sz="quarter" idx="5"/>
          </p:nvPr>
        </p:nvSpPr>
        <p:spPr>
          <a:prstGeom prst="rect">
            <a:avLst/>
          </a:prstGeom>
        </p:spPr>
        <p:txBody>
          <a:bodyPr vert="horz" wrap="square" lIns="0" tIns="7620" rIns="0" bIns="0" rtlCol="0">
            <a:spAutoFit/>
          </a:bodyPr>
          <a:lstStyle/>
          <a:p>
            <a:pPr marL="12700">
              <a:lnSpc>
                <a:spcPct val="100000"/>
              </a:lnSpc>
              <a:spcBef>
                <a:spcPts val="60"/>
              </a:spcBef>
            </a:pPr>
            <a:r>
              <a:rPr dirty="0"/>
              <a:t>NAGOYA</a:t>
            </a:r>
            <a:r>
              <a:rPr spc="-10" dirty="0"/>
              <a:t> </a:t>
            </a:r>
            <a:r>
              <a:rPr dirty="0"/>
              <a:t>CITY</a:t>
            </a:r>
            <a:r>
              <a:rPr spc="-35" dirty="0"/>
              <a:t> </a:t>
            </a:r>
            <a:r>
              <a:rPr spc="-10" dirty="0"/>
              <a:t>UNIVERSITY</a:t>
            </a:r>
          </a:p>
        </p:txBody>
      </p:sp>
      <p:sp>
        <p:nvSpPr>
          <p:cNvPr id="3" name="object 3">
            <a:extLst>
              <a:ext uri="{FF2B5EF4-FFF2-40B4-BE49-F238E27FC236}">
                <a16:creationId xmlns:a16="http://schemas.microsoft.com/office/drawing/2014/main" id="{5AA6FF86-261E-1BD6-99B8-FB59C91B4CE0}"/>
              </a:ext>
            </a:extLst>
          </p:cNvPr>
          <p:cNvSpPr txBox="1"/>
          <p:nvPr/>
        </p:nvSpPr>
        <p:spPr>
          <a:xfrm>
            <a:off x="350926" y="988420"/>
            <a:ext cx="6123305" cy="3262432"/>
          </a:xfrm>
          <a:prstGeom prst="rect">
            <a:avLst/>
          </a:prstGeom>
        </p:spPr>
        <p:txBody>
          <a:bodyPr vert="horz" wrap="square" lIns="0" tIns="12065" rIns="0" bIns="0" rtlCol="0">
            <a:spAutoFit/>
          </a:bodyPr>
          <a:lstStyle/>
          <a:p>
            <a:pPr marL="12700" marR="5080">
              <a:lnSpc>
                <a:spcPct val="150000"/>
              </a:lnSpc>
              <a:spcBef>
                <a:spcPts val="95"/>
              </a:spcBef>
            </a:pPr>
            <a:r>
              <a:rPr sz="2400" b="1" spc="-30" dirty="0">
                <a:latin typeface="ＭＳ Ｐゴシック"/>
                <a:cs typeface="ＭＳ Ｐゴシック"/>
              </a:rPr>
              <a:t>・</a:t>
            </a:r>
            <a:r>
              <a:rPr lang="ja-JP" altLang="en-US" sz="2400" b="1" spc="-30" dirty="0">
                <a:latin typeface="ＭＳ Ｐゴシック"/>
                <a:cs typeface="ＭＳ Ｐゴシック"/>
              </a:rPr>
              <a:t>高雄は台湾第</a:t>
            </a:r>
            <a:r>
              <a:rPr lang="en-US" altLang="ja-JP" sz="2400" b="1" spc="-30" dirty="0">
                <a:latin typeface="ＭＳ Ｐゴシック"/>
                <a:cs typeface="ＭＳ Ｐゴシック"/>
              </a:rPr>
              <a:t>2</a:t>
            </a:r>
            <a:r>
              <a:rPr lang="ja-JP" altLang="en-US" sz="2400" b="1" spc="-30" dirty="0">
                <a:latin typeface="ＭＳ Ｐゴシック"/>
                <a:cs typeface="ＭＳ Ｐゴシック"/>
              </a:rPr>
              <a:t>の大都市ですが、名市大と同じく、文藻外語大学の周囲にホテルはありません。学期の開始時期と重なることもあり、学生寮にも空きはありません。</a:t>
            </a:r>
            <a:endParaRPr lang="en-US" altLang="ja-JP" sz="2400" b="1" spc="-30" dirty="0">
              <a:latin typeface="ＭＳ Ｐゴシック"/>
              <a:cs typeface="ＭＳ Ｐゴシック"/>
            </a:endParaRPr>
          </a:p>
          <a:p>
            <a:pPr marL="12700" marR="5080">
              <a:lnSpc>
                <a:spcPct val="150000"/>
              </a:lnSpc>
              <a:spcBef>
                <a:spcPts val="95"/>
              </a:spcBef>
            </a:pPr>
            <a:r>
              <a:rPr lang="ja-JP" altLang="en-US" sz="2400" b="1" spc="-30" dirty="0">
                <a:latin typeface="ＭＳ Ｐゴシック"/>
                <a:cs typeface="ＭＳ Ｐゴシック"/>
              </a:rPr>
              <a:t>・よって本研修の参加者は、高雄市の中心部に泊まり、バスまたはバス＋地下鉄で通学です。</a:t>
            </a:r>
            <a:endParaRPr lang="en-US" altLang="ja-JP" sz="2400" b="1" spc="-30" dirty="0">
              <a:latin typeface="ＭＳ Ｐゴシック"/>
              <a:cs typeface="ＭＳ Ｐゴシック"/>
            </a:endParaRPr>
          </a:p>
        </p:txBody>
      </p:sp>
    </p:spTree>
    <p:extLst>
      <p:ext uri="{BB962C8B-B14F-4D97-AF65-F5344CB8AC3E}">
        <p14:creationId xmlns:p14="http://schemas.microsoft.com/office/powerpoint/2010/main" val="975226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BB2B2-B33B-9AB4-6E16-50D0398EDDC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805A7F7-8BE3-D40F-1207-8DCD83245CF1}"/>
              </a:ext>
            </a:extLst>
          </p:cNvPr>
          <p:cNvSpPr txBox="1">
            <a:spLocks noGrp="1"/>
          </p:cNvSpPr>
          <p:nvPr>
            <p:ph type="title"/>
          </p:nvPr>
        </p:nvSpPr>
        <p:spPr>
          <a:xfrm>
            <a:off x="152400" y="285750"/>
            <a:ext cx="5973673" cy="505908"/>
          </a:xfrm>
          <a:prstGeom prst="rect">
            <a:avLst/>
          </a:prstGeom>
        </p:spPr>
        <p:txBody>
          <a:bodyPr vert="horz" wrap="square" lIns="0" tIns="13335" rIns="0" bIns="0" rtlCol="0">
            <a:spAutoFit/>
          </a:bodyPr>
          <a:lstStyle/>
          <a:p>
            <a:pPr marL="12700" algn="ctr">
              <a:lnSpc>
                <a:spcPct val="100000"/>
              </a:lnSpc>
              <a:spcBef>
                <a:spcPts val="105"/>
              </a:spcBef>
            </a:pPr>
            <a:r>
              <a:rPr lang="ja-JP" altLang="en-US" spc="-20" dirty="0"/>
              <a:t>高雄の宿について②</a:t>
            </a:r>
            <a:endParaRPr spc="-20" dirty="0"/>
          </a:p>
        </p:txBody>
      </p:sp>
      <p:sp>
        <p:nvSpPr>
          <p:cNvPr id="4" name="object 4">
            <a:extLst>
              <a:ext uri="{FF2B5EF4-FFF2-40B4-BE49-F238E27FC236}">
                <a16:creationId xmlns:a16="http://schemas.microsoft.com/office/drawing/2014/main" id="{8486E4B6-4A92-91D7-ABF3-3487D22665F9}"/>
              </a:ext>
            </a:extLst>
          </p:cNvPr>
          <p:cNvSpPr txBox="1">
            <a:spLocks noGrp="1"/>
          </p:cNvSpPr>
          <p:nvPr>
            <p:ph type="ftr" sz="quarter" idx="5"/>
          </p:nvPr>
        </p:nvSpPr>
        <p:spPr>
          <a:prstGeom prst="rect">
            <a:avLst/>
          </a:prstGeom>
        </p:spPr>
        <p:txBody>
          <a:bodyPr vert="horz" wrap="square" lIns="0" tIns="7620" rIns="0" bIns="0" rtlCol="0">
            <a:spAutoFit/>
          </a:bodyPr>
          <a:lstStyle/>
          <a:p>
            <a:pPr marL="12700">
              <a:lnSpc>
                <a:spcPct val="100000"/>
              </a:lnSpc>
              <a:spcBef>
                <a:spcPts val="60"/>
              </a:spcBef>
            </a:pPr>
            <a:r>
              <a:rPr dirty="0"/>
              <a:t>NAGOYA</a:t>
            </a:r>
            <a:r>
              <a:rPr spc="-10" dirty="0"/>
              <a:t> </a:t>
            </a:r>
            <a:r>
              <a:rPr dirty="0"/>
              <a:t>CITY</a:t>
            </a:r>
            <a:r>
              <a:rPr spc="-35" dirty="0"/>
              <a:t> </a:t>
            </a:r>
            <a:r>
              <a:rPr spc="-10" dirty="0"/>
              <a:t>UNIVERSITY</a:t>
            </a:r>
          </a:p>
        </p:txBody>
      </p:sp>
      <p:sp>
        <p:nvSpPr>
          <p:cNvPr id="3" name="object 3">
            <a:extLst>
              <a:ext uri="{FF2B5EF4-FFF2-40B4-BE49-F238E27FC236}">
                <a16:creationId xmlns:a16="http://schemas.microsoft.com/office/drawing/2014/main" id="{644BDFE7-8241-E11A-FCA4-13F10E4400D0}"/>
              </a:ext>
            </a:extLst>
          </p:cNvPr>
          <p:cNvSpPr txBox="1"/>
          <p:nvPr/>
        </p:nvSpPr>
        <p:spPr>
          <a:xfrm>
            <a:off x="350926" y="988420"/>
            <a:ext cx="6123305" cy="3288080"/>
          </a:xfrm>
          <a:prstGeom prst="rect">
            <a:avLst/>
          </a:prstGeom>
        </p:spPr>
        <p:txBody>
          <a:bodyPr vert="horz" wrap="square" lIns="0" tIns="12065" rIns="0" bIns="0" rtlCol="0">
            <a:spAutoFit/>
          </a:bodyPr>
          <a:lstStyle/>
          <a:p>
            <a:pPr marL="12700" marR="5080">
              <a:lnSpc>
                <a:spcPct val="150000"/>
              </a:lnSpc>
              <a:spcBef>
                <a:spcPts val="95"/>
              </a:spcBef>
            </a:pPr>
            <a:r>
              <a:rPr sz="2400" b="1" spc="-30" dirty="0">
                <a:latin typeface="ＭＳ Ｐゴシック"/>
                <a:cs typeface="ＭＳ Ｐゴシック"/>
              </a:rPr>
              <a:t>・</a:t>
            </a:r>
            <a:r>
              <a:rPr lang="ja-JP" altLang="en-US" sz="2400" b="1" spc="-30" dirty="0">
                <a:latin typeface="ＭＳ Ｐゴシック"/>
                <a:cs typeface="ＭＳ Ｐゴシック"/>
              </a:rPr>
              <a:t>高雄市の中心部には多数の宿があります。</a:t>
            </a:r>
            <a:endParaRPr lang="en-US" altLang="ja-JP" sz="2400" b="1" spc="-30" dirty="0">
              <a:latin typeface="ＭＳ Ｐゴシック"/>
              <a:cs typeface="ＭＳ Ｐゴシック"/>
            </a:endParaRPr>
          </a:p>
          <a:p>
            <a:pPr marL="12700" marR="5080">
              <a:lnSpc>
                <a:spcPct val="150000"/>
              </a:lnSpc>
              <a:spcBef>
                <a:spcPts val="95"/>
              </a:spcBef>
            </a:pPr>
            <a:r>
              <a:rPr lang="ja-JP" altLang="en-US" sz="2400" b="1" spc="-30" dirty="0">
                <a:latin typeface="ＭＳ Ｐゴシック"/>
                <a:cs typeface="ＭＳ Ｐゴシック"/>
              </a:rPr>
              <a:t>・今回は</a:t>
            </a:r>
            <a:r>
              <a:rPr lang="en-US" altLang="ja-JP" sz="2400" b="1" spc="-30" dirty="0">
                <a:latin typeface="ＭＳ Ｐゴシック"/>
                <a:cs typeface="ＭＳ Ｐゴシック"/>
              </a:rPr>
              <a:t>2024</a:t>
            </a:r>
            <a:r>
              <a:rPr lang="ja-JP" altLang="en-US" sz="2400" b="1" spc="-30" dirty="0">
                <a:latin typeface="ＭＳ Ｐゴシック"/>
                <a:cs typeface="ＭＳ Ｐゴシック"/>
              </a:rPr>
              <a:t>年度に参加者が泊った　</a:t>
            </a:r>
            <a:r>
              <a:rPr lang="ja-JP" altLang="en-US" sz="2400" b="1" spc="-30" dirty="0">
                <a:solidFill>
                  <a:srgbClr val="00B050"/>
                </a:solidFill>
                <a:latin typeface="ＭＳ Ｐゴシック"/>
                <a:cs typeface="ＭＳ Ｐゴシック"/>
              </a:rPr>
              <a:t>あひる家</a:t>
            </a:r>
            <a:r>
              <a:rPr lang="ja-JP" altLang="en-US" sz="2400" b="1" spc="-30" dirty="0">
                <a:latin typeface="ＭＳ Ｐゴシック"/>
                <a:cs typeface="ＭＳ Ｐゴシック"/>
              </a:rPr>
              <a:t>　（日本人経営のドミトリー、地下鉄美麗島駅近く）と、　私やまだが泊った宿　</a:t>
            </a:r>
            <a:r>
              <a:rPr lang="zh-TW" altLang="en-US" sz="2400" b="1" spc="-30" dirty="0">
                <a:solidFill>
                  <a:srgbClr val="00B050"/>
                </a:solidFill>
                <a:latin typeface="ＭＳ Ｐゴシック"/>
                <a:cs typeface="ＭＳ Ｐゴシック"/>
              </a:rPr>
              <a:t>御宿商旅</a:t>
            </a:r>
            <a:r>
              <a:rPr lang="ja-JP" altLang="en-US" sz="2400" b="1" spc="-30" dirty="0">
                <a:solidFill>
                  <a:srgbClr val="00B050"/>
                </a:solidFill>
                <a:latin typeface="ＭＳ Ｐゴシック"/>
                <a:cs typeface="ＭＳ Ｐゴシック"/>
              </a:rPr>
              <a:t>（</a:t>
            </a:r>
            <a:r>
              <a:rPr lang="zh-TW" altLang="en-US" sz="2400" b="1" spc="-30" dirty="0">
                <a:solidFill>
                  <a:srgbClr val="00B050"/>
                </a:solidFill>
                <a:latin typeface="ＭＳ Ｐゴシック"/>
                <a:cs typeface="ＭＳ Ｐゴシック"/>
              </a:rPr>
              <a:t>站前館</a:t>
            </a:r>
            <a:r>
              <a:rPr lang="ja-JP" altLang="en-US" sz="2400" b="1" spc="-30" dirty="0">
                <a:solidFill>
                  <a:srgbClr val="00B050"/>
                </a:solidFill>
                <a:latin typeface="ＭＳ Ｐゴシック"/>
                <a:cs typeface="ＭＳ Ｐゴシック"/>
              </a:rPr>
              <a:t>）</a:t>
            </a:r>
            <a:endParaRPr lang="en-US" altLang="ja-JP" sz="2400" b="1" spc="-30" dirty="0">
              <a:solidFill>
                <a:srgbClr val="00B050"/>
              </a:solidFill>
              <a:latin typeface="ＭＳ Ｐゴシック"/>
              <a:cs typeface="ＭＳ Ｐゴシック"/>
            </a:endParaRPr>
          </a:p>
          <a:p>
            <a:pPr marL="12700" marR="5080">
              <a:lnSpc>
                <a:spcPct val="150000"/>
              </a:lnSpc>
              <a:spcBef>
                <a:spcPts val="95"/>
              </a:spcBef>
            </a:pPr>
            <a:r>
              <a:rPr lang="ja-JP" altLang="en-US" sz="2400" b="1" spc="-30" dirty="0">
                <a:latin typeface="ＭＳ Ｐゴシック"/>
                <a:cs typeface="ＭＳ Ｐゴシック"/>
              </a:rPr>
              <a:t>　（手頃な価格で個室、朝食付、高雄駅前）</a:t>
            </a:r>
            <a:endParaRPr lang="en-US" altLang="ja-JP" sz="2400" b="1" spc="-30" dirty="0">
              <a:latin typeface="ＭＳ Ｐゴシック"/>
              <a:cs typeface="ＭＳ Ｐゴシック"/>
            </a:endParaRPr>
          </a:p>
          <a:p>
            <a:pPr marL="12700" marR="5080">
              <a:lnSpc>
                <a:spcPct val="150000"/>
              </a:lnSpc>
              <a:spcBef>
                <a:spcPts val="95"/>
              </a:spcBef>
            </a:pPr>
            <a:r>
              <a:rPr lang="ja-JP" altLang="en-US" sz="2400" b="1" spc="-30" dirty="0">
                <a:latin typeface="ＭＳ Ｐゴシック"/>
                <a:cs typeface="ＭＳ Ｐゴシック"/>
              </a:rPr>
              <a:t>を、それぞれ紹介します。</a:t>
            </a:r>
            <a:endParaRPr lang="en-US" altLang="ja-JP" sz="2400" b="1" spc="-30" dirty="0">
              <a:latin typeface="ＭＳ Ｐゴシック"/>
              <a:cs typeface="ＭＳ Ｐゴシック"/>
            </a:endParaRPr>
          </a:p>
        </p:txBody>
      </p:sp>
    </p:spTree>
    <p:extLst>
      <p:ext uri="{BB962C8B-B14F-4D97-AF65-F5344CB8AC3E}">
        <p14:creationId xmlns:p14="http://schemas.microsoft.com/office/powerpoint/2010/main" val="846530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539FC-94B8-68D8-C218-1631F25FF67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46052DD-CC35-A2E5-2F2A-F338FE0D9B18}"/>
              </a:ext>
            </a:extLst>
          </p:cNvPr>
          <p:cNvSpPr txBox="1">
            <a:spLocks noGrp="1"/>
          </p:cNvSpPr>
          <p:nvPr>
            <p:ph type="title"/>
          </p:nvPr>
        </p:nvSpPr>
        <p:spPr>
          <a:xfrm>
            <a:off x="152400" y="285750"/>
            <a:ext cx="5973673" cy="505908"/>
          </a:xfrm>
          <a:prstGeom prst="rect">
            <a:avLst/>
          </a:prstGeom>
        </p:spPr>
        <p:txBody>
          <a:bodyPr vert="horz" wrap="square" lIns="0" tIns="13335" rIns="0" bIns="0" rtlCol="0">
            <a:spAutoFit/>
          </a:bodyPr>
          <a:lstStyle/>
          <a:p>
            <a:pPr marL="12700" algn="ctr">
              <a:lnSpc>
                <a:spcPct val="100000"/>
              </a:lnSpc>
              <a:spcBef>
                <a:spcPts val="105"/>
              </a:spcBef>
            </a:pPr>
            <a:r>
              <a:rPr lang="ja-JP" altLang="en-US" spc="-20" dirty="0"/>
              <a:t>高雄の宿について③</a:t>
            </a:r>
            <a:endParaRPr spc="-20" dirty="0"/>
          </a:p>
        </p:txBody>
      </p:sp>
      <p:sp>
        <p:nvSpPr>
          <p:cNvPr id="4" name="object 4">
            <a:extLst>
              <a:ext uri="{FF2B5EF4-FFF2-40B4-BE49-F238E27FC236}">
                <a16:creationId xmlns:a16="http://schemas.microsoft.com/office/drawing/2014/main" id="{18759DBF-E2F8-BAC4-D0A7-E389F9C427AA}"/>
              </a:ext>
            </a:extLst>
          </p:cNvPr>
          <p:cNvSpPr txBox="1">
            <a:spLocks noGrp="1"/>
          </p:cNvSpPr>
          <p:nvPr>
            <p:ph type="ftr" sz="quarter" idx="5"/>
          </p:nvPr>
        </p:nvSpPr>
        <p:spPr>
          <a:prstGeom prst="rect">
            <a:avLst/>
          </a:prstGeom>
        </p:spPr>
        <p:txBody>
          <a:bodyPr vert="horz" wrap="square" lIns="0" tIns="7620" rIns="0" bIns="0" rtlCol="0">
            <a:spAutoFit/>
          </a:bodyPr>
          <a:lstStyle/>
          <a:p>
            <a:pPr marL="12700">
              <a:lnSpc>
                <a:spcPct val="100000"/>
              </a:lnSpc>
              <a:spcBef>
                <a:spcPts val="60"/>
              </a:spcBef>
            </a:pPr>
            <a:r>
              <a:rPr dirty="0"/>
              <a:t>NAGOYA</a:t>
            </a:r>
            <a:r>
              <a:rPr spc="-10" dirty="0"/>
              <a:t> </a:t>
            </a:r>
            <a:r>
              <a:rPr dirty="0"/>
              <a:t>CITY</a:t>
            </a:r>
            <a:r>
              <a:rPr spc="-35" dirty="0"/>
              <a:t> </a:t>
            </a:r>
            <a:r>
              <a:rPr spc="-10" dirty="0"/>
              <a:t>UNIVERSITY</a:t>
            </a:r>
          </a:p>
        </p:txBody>
      </p:sp>
      <p:sp>
        <p:nvSpPr>
          <p:cNvPr id="3" name="object 3">
            <a:extLst>
              <a:ext uri="{FF2B5EF4-FFF2-40B4-BE49-F238E27FC236}">
                <a16:creationId xmlns:a16="http://schemas.microsoft.com/office/drawing/2014/main" id="{3E1D6C49-7903-771A-68DB-B8F8E90463C3}"/>
              </a:ext>
            </a:extLst>
          </p:cNvPr>
          <p:cNvSpPr txBox="1"/>
          <p:nvPr/>
        </p:nvSpPr>
        <p:spPr>
          <a:xfrm>
            <a:off x="228600" y="996656"/>
            <a:ext cx="3306674" cy="3005310"/>
          </a:xfrm>
          <a:prstGeom prst="rect">
            <a:avLst/>
          </a:prstGeom>
        </p:spPr>
        <p:txBody>
          <a:bodyPr vert="horz" wrap="square" lIns="0" tIns="12065" rIns="0" bIns="0" rtlCol="0">
            <a:spAutoFit/>
          </a:bodyPr>
          <a:lstStyle/>
          <a:p>
            <a:pPr marL="12700" marR="5080">
              <a:lnSpc>
                <a:spcPct val="150000"/>
              </a:lnSpc>
              <a:spcBef>
                <a:spcPts val="95"/>
              </a:spcBef>
            </a:pPr>
            <a:r>
              <a:rPr lang="ja-JP" altLang="en-US" sz="2400" b="1" spc="-30" dirty="0">
                <a:solidFill>
                  <a:srgbClr val="00B050"/>
                </a:solidFill>
                <a:latin typeface="ＭＳ Ｐゴシック"/>
                <a:cs typeface="ＭＳ Ｐゴシック"/>
              </a:rPr>
              <a:t>あひる家　</a:t>
            </a:r>
            <a:r>
              <a:rPr lang="en-US" altLang="ja-JP" sz="2400" b="1" spc="-30" dirty="0">
                <a:solidFill>
                  <a:srgbClr val="00B050"/>
                </a:solidFill>
                <a:latin typeface="ＭＳ Ｐゴシック"/>
                <a:cs typeface="ＭＳ Ｐゴシック"/>
                <a:hlinkClick r:id="rId2"/>
              </a:rPr>
              <a:t>https://</a:t>
            </a:r>
            <a:r>
              <a:rPr lang="en-US" altLang="ja-JP" sz="2400" b="1" spc="-30" dirty="0" err="1">
                <a:solidFill>
                  <a:srgbClr val="00B050"/>
                </a:solidFill>
                <a:latin typeface="ＭＳ Ｐゴシック"/>
                <a:cs typeface="ＭＳ Ｐゴシック"/>
                <a:hlinkClick r:id="rId2"/>
              </a:rPr>
              <a:t>ahiruyah.com</a:t>
            </a:r>
            <a:r>
              <a:rPr lang="en-US" altLang="ja-JP" sz="2400" b="1" spc="-30" dirty="0">
                <a:solidFill>
                  <a:srgbClr val="00B050"/>
                </a:solidFill>
                <a:latin typeface="ＭＳ Ｐゴシック"/>
                <a:cs typeface="ＭＳ Ｐゴシック"/>
                <a:hlinkClick r:id="rId2"/>
              </a:rPr>
              <a:t>/</a:t>
            </a:r>
            <a:r>
              <a:rPr lang="en-US" altLang="ja-JP" sz="2400" b="1" spc="-30" dirty="0" err="1">
                <a:solidFill>
                  <a:srgbClr val="00B050"/>
                </a:solidFill>
                <a:latin typeface="ＭＳ Ｐゴシック"/>
                <a:cs typeface="ＭＳ Ｐゴシック"/>
                <a:hlinkClick r:id="rId2"/>
              </a:rPr>
              <a:t>jp</a:t>
            </a:r>
            <a:r>
              <a:rPr lang="en-US" altLang="ja-JP" sz="2400" b="1" spc="-30" dirty="0">
                <a:solidFill>
                  <a:srgbClr val="00B050"/>
                </a:solidFill>
                <a:latin typeface="ＭＳ Ｐゴシック"/>
                <a:cs typeface="ＭＳ Ｐゴシック"/>
                <a:hlinkClick r:id="rId2"/>
              </a:rPr>
              <a:t>/</a:t>
            </a:r>
            <a:endParaRPr lang="en-US" altLang="ja-JP" sz="2400" b="1" spc="-30" dirty="0">
              <a:solidFill>
                <a:srgbClr val="00B050"/>
              </a:solidFill>
              <a:latin typeface="ＭＳ Ｐゴシック"/>
              <a:cs typeface="ＭＳ Ｐゴシック"/>
            </a:endParaRPr>
          </a:p>
          <a:p>
            <a:pPr marL="12700" marR="5080">
              <a:spcBef>
                <a:spcPts val="95"/>
              </a:spcBef>
            </a:pPr>
            <a:r>
              <a:rPr lang="ja-JP" altLang="en-US" sz="2400" b="1" spc="-30" dirty="0">
                <a:latin typeface="ＭＳ Ｐゴシック"/>
                <a:cs typeface="ＭＳ Ｐゴシック"/>
              </a:rPr>
              <a:t>　</a:t>
            </a:r>
            <a:endParaRPr lang="en-US" altLang="ja-JP" sz="2400" b="1" spc="-30" dirty="0">
              <a:latin typeface="ＭＳ Ｐゴシック"/>
              <a:cs typeface="ＭＳ Ｐゴシック"/>
            </a:endParaRPr>
          </a:p>
          <a:p>
            <a:pPr marL="12700" marR="5080">
              <a:spcBef>
                <a:spcPts val="95"/>
              </a:spcBef>
            </a:pPr>
            <a:r>
              <a:rPr lang="ja-JP" altLang="en-US" sz="2400" b="1" spc="-30" dirty="0">
                <a:latin typeface="ＭＳ Ｐゴシック"/>
                <a:cs typeface="ＭＳ Ｐゴシック"/>
              </a:rPr>
              <a:t> 右画像のように、清潔な二段ベッドが並びます</a:t>
            </a:r>
            <a:endParaRPr lang="en-US" altLang="ja-JP" sz="2400" b="1" spc="-30" dirty="0">
              <a:latin typeface="ＭＳ Ｐゴシック"/>
              <a:cs typeface="ＭＳ Ｐゴシック"/>
            </a:endParaRPr>
          </a:p>
          <a:p>
            <a:pPr marL="12700" marR="5080">
              <a:spcBef>
                <a:spcPts val="95"/>
              </a:spcBef>
            </a:pPr>
            <a:r>
              <a:rPr lang="ja-JP" altLang="en-US" sz="2400" b="1" spc="-30" dirty="0">
                <a:latin typeface="ＭＳ Ｐゴシック"/>
                <a:cs typeface="ＭＳ Ｐゴシック"/>
              </a:rPr>
              <a:t>シャワー、便所、洗濯機、交流スペースもあります</a:t>
            </a:r>
            <a:endParaRPr lang="en-US" altLang="ja-JP" sz="2400" b="1" spc="-30" dirty="0">
              <a:latin typeface="ＭＳ Ｐゴシック"/>
              <a:cs typeface="ＭＳ Ｐゴシック"/>
            </a:endParaRPr>
          </a:p>
        </p:txBody>
      </p:sp>
      <p:pic>
        <p:nvPicPr>
          <p:cNvPr id="1026" name="Picture 2">
            <a:extLst>
              <a:ext uri="{FF2B5EF4-FFF2-40B4-BE49-F238E27FC236}">
                <a16:creationId xmlns:a16="http://schemas.microsoft.com/office/drawing/2014/main" id="{7DFA413A-BD17-4A7A-BB11-3D6157F021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988420"/>
            <a:ext cx="2971800" cy="1977390"/>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3">
            <a:extLst>
              <a:ext uri="{FF2B5EF4-FFF2-40B4-BE49-F238E27FC236}">
                <a16:creationId xmlns:a16="http://schemas.microsoft.com/office/drawing/2014/main" id="{1270447F-A902-C7D2-240A-1526DCA2ED7E}"/>
              </a:ext>
            </a:extLst>
          </p:cNvPr>
          <p:cNvSpPr txBox="1"/>
          <p:nvPr/>
        </p:nvSpPr>
        <p:spPr>
          <a:xfrm>
            <a:off x="3810000" y="3257550"/>
            <a:ext cx="2971800" cy="1120178"/>
          </a:xfrm>
          <a:prstGeom prst="rect">
            <a:avLst/>
          </a:prstGeom>
        </p:spPr>
        <p:txBody>
          <a:bodyPr vert="horz" wrap="square" lIns="0" tIns="12065" rIns="0" bIns="0" rtlCol="0">
            <a:spAutoFit/>
          </a:bodyPr>
          <a:lstStyle/>
          <a:p>
            <a:pPr marL="12700" marR="5080">
              <a:spcBef>
                <a:spcPts val="95"/>
              </a:spcBef>
            </a:pPr>
            <a:r>
              <a:rPr lang="ja-JP" altLang="en-US" sz="2400" b="1" spc="-30" dirty="0">
                <a:latin typeface="ＭＳ Ｐゴシック"/>
                <a:cs typeface="ＭＳ Ｐゴシック"/>
              </a:rPr>
              <a:t>宿泊費は、宿のサイトから直接予約して</a:t>
            </a:r>
            <a:r>
              <a:rPr lang="en-US" altLang="ja-JP" sz="2400" b="1" spc="-30" dirty="0">
                <a:latin typeface="ＭＳ Ｐゴシック"/>
                <a:cs typeface="ＭＳ Ｐゴシック"/>
              </a:rPr>
              <a:t>1</a:t>
            </a:r>
            <a:r>
              <a:rPr lang="ja-JP" altLang="en-US" sz="2400" b="1" spc="-30" dirty="0">
                <a:latin typeface="ＭＳ Ｐゴシック"/>
                <a:cs typeface="ＭＳ Ｐゴシック"/>
              </a:rPr>
              <a:t>泊</a:t>
            </a:r>
            <a:r>
              <a:rPr lang="en-US" altLang="ja-JP" sz="2400" b="1" spc="-30" dirty="0">
                <a:latin typeface="ＭＳ Ｐゴシック"/>
                <a:cs typeface="ＭＳ Ｐゴシック"/>
              </a:rPr>
              <a:t>660</a:t>
            </a:r>
            <a:r>
              <a:rPr lang="ja-JP" altLang="en-US" sz="2400" b="1" spc="-30" dirty="0">
                <a:latin typeface="ＭＳ Ｐゴシック"/>
                <a:cs typeface="ＭＳ Ｐゴシック"/>
              </a:rPr>
              <a:t>元（約</a:t>
            </a:r>
            <a:r>
              <a:rPr lang="en-US" altLang="ja-JP" sz="2400" b="1" spc="-30" dirty="0">
                <a:latin typeface="ＭＳ Ｐゴシック"/>
                <a:cs typeface="ＭＳ Ｐゴシック"/>
              </a:rPr>
              <a:t>3300</a:t>
            </a:r>
            <a:r>
              <a:rPr lang="ja-JP" altLang="en-US" sz="2400" b="1" spc="-30" dirty="0">
                <a:latin typeface="ＭＳ Ｐゴシック"/>
                <a:cs typeface="ＭＳ Ｐゴシック"/>
              </a:rPr>
              <a:t>円）ほど</a:t>
            </a:r>
            <a:endParaRPr lang="en-US" altLang="ja-JP" sz="2400" b="1" spc="-30" dirty="0">
              <a:latin typeface="ＭＳ Ｐゴシック"/>
              <a:cs typeface="ＭＳ Ｐゴシック"/>
            </a:endParaRPr>
          </a:p>
        </p:txBody>
      </p:sp>
    </p:spTree>
    <p:extLst>
      <p:ext uri="{BB962C8B-B14F-4D97-AF65-F5344CB8AC3E}">
        <p14:creationId xmlns:p14="http://schemas.microsoft.com/office/powerpoint/2010/main" val="1156995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85DBA-996C-F810-8B7C-54858ECF438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AAEFC65-16B1-2C1A-AB7D-54774C64F8DE}"/>
              </a:ext>
            </a:extLst>
          </p:cNvPr>
          <p:cNvSpPr txBox="1">
            <a:spLocks noGrp="1"/>
          </p:cNvSpPr>
          <p:nvPr>
            <p:ph type="title"/>
          </p:nvPr>
        </p:nvSpPr>
        <p:spPr>
          <a:xfrm>
            <a:off x="152400" y="285750"/>
            <a:ext cx="5973673" cy="505908"/>
          </a:xfrm>
          <a:prstGeom prst="rect">
            <a:avLst/>
          </a:prstGeom>
        </p:spPr>
        <p:txBody>
          <a:bodyPr vert="horz" wrap="square" lIns="0" tIns="13335" rIns="0" bIns="0" rtlCol="0">
            <a:spAutoFit/>
          </a:bodyPr>
          <a:lstStyle/>
          <a:p>
            <a:pPr marL="12700" algn="ctr">
              <a:lnSpc>
                <a:spcPct val="100000"/>
              </a:lnSpc>
              <a:spcBef>
                <a:spcPts val="105"/>
              </a:spcBef>
            </a:pPr>
            <a:r>
              <a:rPr lang="ja-JP" altLang="en-US" spc="-20" dirty="0"/>
              <a:t>高雄の宿について④</a:t>
            </a:r>
            <a:endParaRPr spc="-20" dirty="0"/>
          </a:p>
        </p:txBody>
      </p:sp>
      <p:sp>
        <p:nvSpPr>
          <p:cNvPr id="4" name="object 4">
            <a:extLst>
              <a:ext uri="{FF2B5EF4-FFF2-40B4-BE49-F238E27FC236}">
                <a16:creationId xmlns:a16="http://schemas.microsoft.com/office/drawing/2014/main" id="{EAB24CD2-4149-733D-2C89-128FB944CD90}"/>
              </a:ext>
            </a:extLst>
          </p:cNvPr>
          <p:cNvSpPr txBox="1">
            <a:spLocks noGrp="1"/>
          </p:cNvSpPr>
          <p:nvPr>
            <p:ph type="ftr" sz="quarter" idx="5"/>
          </p:nvPr>
        </p:nvSpPr>
        <p:spPr>
          <a:prstGeom prst="rect">
            <a:avLst/>
          </a:prstGeom>
        </p:spPr>
        <p:txBody>
          <a:bodyPr vert="horz" wrap="square" lIns="0" tIns="7620" rIns="0" bIns="0" rtlCol="0">
            <a:spAutoFit/>
          </a:bodyPr>
          <a:lstStyle/>
          <a:p>
            <a:pPr marL="12700">
              <a:lnSpc>
                <a:spcPct val="100000"/>
              </a:lnSpc>
              <a:spcBef>
                <a:spcPts val="60"/>
              </a:spcBef>
            </a:pPr>
            <a:r>
              <a:rPr dirty="0"/>
              <a:t>NAGOYA</a:t>
            </a:r>
            <a:r>
              <a:rPr spc="-10" dirty="0"/>
              <a:t> </a:t>
            </a:r>
            <a:r>
              <a:rPr dirty="0"/>
              <a:t>CITY</a:t>
            </a:r>
            <a:r>
              <a:rPr spc="-35" dirty="0"/>
              <a:t> </a:t>
            </a:r>
            <a:r>
              <a:rPr spc="-10" dirty="0"/>
              <a:t>UNIVERSITY</a:t>
            </a:r>
          </a:p>
        </p:txBody>
      </p:sp>
      <p:sp>
        <p:nvSpPr>
          <p:cNvPr id="3" name="object 3">
            <a:extLst>
              <a:ext uri="{FF2B5EF4-FFF2-40B4-BE49-F238E27FC236}">
                <a16:creationId xmlns:a16="http://schemas.microsoft.com/office/drawing/2014/main" id="{17D49492-A994-D283-762F-01B8F1008478}"/>
              </a:ext>
            </a:extLst>
          </p:cNvPr>
          <p:cNvSpPr txBox="1"/>
          <p:nvPr/>
        </p:nvSpPr>
        <p:spPr>
          <a:xfrm>
            <a:off x="228600" y="920258"/>
            <a:ext cx="4221074" cy="2659061"/>
          </a:xfrm>
          <a:prstGeom prst="rect">
            <a:avLst/>
          </a:prstGeom>
        </p:spPr>
        <p:txBody>
          <a:bodyPr vert="horz" wrap="square" lIns="0" tIns="12065" rIns="0" bIns="0" rtlCol="0">
            <a:spAutoFit/>
          </a:bodyPr>
          <a:lstStyle/>
          <a:p>
            <a:pPr marL="12700" marR="5080">
              <a:lnSpc>
                <a:spcPct val="150000"/>
              </a:lnSpc>
              <a:spcBef>
                <a:spcPts val="95"/>
              </a:spcBef>
            </a:pPr>
            <a:r>
              <a:rPr lang="zh-TW" altLang="en-US" sz="2400" b="1" spc="-30" dirty="0">
                <a:solidFill>
                  <a:srgbClr val="00B050"/>
                </a:solidFill>
                <a:latin typeface="ＭＳ Ｐゴシック"/>
                <a:cs typeface="ＭＳ Ｐゴシック"/>
              </a:rPr>
              <a:t>御宿商旅（站前館）</a:t>
            </a:r>
            <a:endParaRPr lang="en-US" altLang="zh-TW" sz="2400" b="1" spc="-30" dirty="0">
              <a:solidFill>
                <a:srgbClr val="00B050"/>
              </a:solidFill>
              <a:latin typeface="ＭＳ Ｐゴシック"/>
              <a:cs typeface="ＭＳ Ｐゴシック"/>
            </a:endParaRPr>
          </a:p>
          <a:p>
            <a:pPr marL="12700" marR="5080"/>
            <a:r>
              <a:rPr lang="ja-JP" altLang="en-US" sz="2400" b="1" spc="-30" dirty="0">
                <a:solidFill>
                  <a:schemeClr val="tx1"/>
                </a:solidFill>
                <a:latin typeface="ＭＳ Ｐゴシック"/>
                <a:cs typeface="ＭＳ Ｐゴシック"/>
              </a:rPr>
              <a:t>高雄市内で複数の</a:t>
            </a:r>
            <a:endParaRPr lang="en-US" altLang="ja-JP" sz="2400" b="1" spc="-30" dirty="0">
              <a:solidFill>
                <a:schemeClr val="tx1"/>
              </a:solidFill>
              <a:latin typeface="ＭＳ Ｐゴシック"/>
              <a:cs typeface="ＭＳ Ｐゴシック"/>
            </a:endParaRPr>
          </a:p>
          <a:p>
            <a:pPr marL="12700" marR="5080"/>
            <a:r>
              <a:rPr lang="ja-JP" altLang="en-US" sz="2400" b="1" spc="-30" dirty="0">
                <a:solidFill>
                  <a:schemeClr val="tx1"/>
                </a:solidFill>
                <a:latin typeface="ＭＳ Ｐゴシック"/>
                <a:cs typeface="ＭＳ Ｐゴシック"/>
              </a:rPr>
              <a:t>ホテルを営業する</a:t>
            </a:r>
            <a:endParaRPr lang="en-US" altLang="ja-JP" sz="2400" b="1" spc="-30" dirty="0">
              <a:solidFill>
                <a:schemeClr val="tx1"/>
              </a:solidFill>
              <a:latin typeface="ＭＳ Ｐゴシック"/>
              <a:cs typeface="ＭＳ Ｐゴシック"/>
            </a:endParaRPr>
          </a:p>
          <a:p>
            <a:pPr marL="12700" marR="5080"/>
            <a:r>
              <a:rPr lang="ja-JP" altLang="en-US" sz="2400" b="1" spc="-30" dirty="0">
                <a:solidFill>
                  <a:schemeClr val="tx1"/>
                </a:solidFill>
                <a:latin typeface="ＭＳ Ｐゴシック"/>
                <a:cs typeface="ＭＳ Ｐゴシック"/>
              </a:rPr>
              <a:t>御宿商旅グループ</a:t>
            </a:r>
            <a:endParaRPr lang="en-US" altLang="ja-JP" sz="2400" b="1" spc="-30" dirty="0">
              <a:solidFill>
                <a:schemeClr val="tx1"/>
              </a:solidFill>
              <a:latin typeface="ＭＳ Ｐゴシック"/>
              <a:cs typeface="ＭＳ Ｐゴシック"/>
            </a:endParaRPr>
          </a:p>
          <a:p>
            <a:pPr marL="12700" marR="5080"/>
            <a:r>
              <a:rPr lang="ja-JP" altLang="en-US" sz="2400" b="1" spc="-30" dirty="0">
                <a:solidFill>
                  <a:schemeClr val="tx1"/>
                </a:solidFill>
                <a:latin typeface="ＭＳ Ｐゴシック"/>
                <a:cs typeface="ＭＳ Ｐゴシック"/>
              </a:rPr>
              <a:t>の宿</a:t>
            </a:r>
            <a:endParaRPr lang="en-US" altLang="ja-JP" sz="2400" b="1" spc="-30" dirty="0">
              <a:solidFill>
                <a:schemeClr val="tx1"/>
              </a:solidFill>
              <a:latin typeface="ＭＳ Ｐゴシック"/>
              <a:cs typeface="ＭＳ Ｐゴシック"/>
            </a:endParaRPr>
          </a:p>
          <a:p>
            <a:pPr marL="12700" marR="5080"/>
            <a:r>
              <a:rPr lang="en-US" altLang="ja-JP" sz="2000" b="1" spc="-30" dirty="0">
                <a:solidFill>
                  <a:srgbClr val="00B050"/>
                </a:solidFill>
                <a:latin typeface="ＭＳ Ｐゴシック"/>
                <a:cs typeface="ＭＳ Ｐゴシック"/>
                <a:hlinkClick r:id="rId2"/>
              </a:rPr>
              <a:t>https://</a:t>
            </a:r>
            <a:r>
              <a:rPr lang="en-US" altLang="ja-JP" sz="2000" b="1" spc="-30" dirty="0" err="1">
                <a:solidFill>
                  <a:srgbClr val="00B050"/>
                </a:solidFill>
                <a:latin typeface="ＭＳ Ｐゴシック"/>
                <a:cs typeface="ＭＳ Ｐゴシック"/>
                <a:hlinkClick r:id="rId2"/>
              </a:rPr>
              <a:t>www.royal</a:t>
            </a:r>
            <a:endParaRPr lang="en-US" altLang="ja-JP" sz="2000" b="1" spc="-30" dirty="0">
              <a:solidFill>
                <a:srgbClr val="00B050"/>
              </a:solidFill>
              <a:latin typeface="ＭＳ Ｐゴシック"/>
              <a:cs typeface="ＭＳ Ｐゴシック"/>
              <a:hlinkClick r:id="rId2"/>
            </a:endParaRPr>
          </a:p>
          <a:p>
            <a:pPr marL="12700" marR="5080"/>
            <a:r>
              <a:rPr lang="en-US" altLang="ja-JP" sz="2000" b="1" spc="-30" dirty="0">
                <a:solidFill>
                  <a:srgbClr val="00B050"/>
                </a:solidFill>
                <a:latin typeface="ＭＳ Ｐゴシック"/>
                <a:cs typeface="ＭＳ Ｐゴシック"/>
                <a:hlinkClick r:id="rId2"/>
              </a:rPr>
              <a:t>-</a:t>
            </a:r>
            <a:r>
              <a:rPr lang="en-US" altLang="ja-JP" sz="2000" b="1" spc="-30" dirty="0" err="1">
                <a:solidFill>
                  <a:srgbClr val="00B050"/>
                </a:solidFill>
                <a:latin typeface="ＭＳ Ｐゴシック"/>
                <a:cs typeface="ＭＳ Ｐゴシック"/>
                <a:hlinkClick r:id="rId2"/>
              </a:rPr>
              <a:t>group.com.tw</a:t>
            </a:r>
            <a:r>
              <a:rPr lang="en-US" altLang="ja-JP" sz="2000" b="1" spc="-30" dirty="0">
                <a:solidFill>
                  <a:srgbClr val="00B050"/>
                </a:solidFill>
                <a:latin typeface="ＭＳ Ｐゴシック"/>
                <a:cs typeface="ＭＳ Ｐゴシック"/>
                <a:hlinkClick r:id="rId2"/>
              </a:rPr>
              <a:t>/</a:t>
            </a:r>
            <a:endParaRPr lang="en-US" altLang="ja-JP" sz="2000" b="1" spc="-30" dirty="0">
              <a:solidFill>
                <a:srgbClr val="00B050"/>
              </a:solidFill>
              <a:latin typeface="ＭＳ Ｐゴシック"/>
              <a:cs typeface="ＭＳ Ｐゴシック"/>
            </a:endParaRPr>
          </a:p>
        </p:txBody>
      </p:sp>
      <p:sp>
        <p:nvSpPr>
          <p:cNvPr id="5" name="object 3">
            <a:extLst>
              <a:ext uri="{FF2B5EF4-FFF2-40B4-BE49-F238E27FC236}">
                <a16:creationId xmlns:a16="http://schemas.microsoft.com/office/drawing/2014/main" id="{FAEC6E04-2B67-8D0E-866C-81A91161AB89}"/>
              </a:ext>
            </a:extLst>
          </p:cNvPr>
          <p:cNvSpPr txBox="1"/>
          <p:nvPr/>
        </p:nvSpPr>
        <p:spPr>
          <a:xfrm>
            <a:off x="838200" y="3658186"/>
            <a:ext cx="5562600" cy="1033616"/>
          </a:xfrm>
          <a:prstGeom prst="rect">
            <a:avLst/>
          </a:prstGeom>
        </p:spPr>
        <p:txBody>
          <a:bodyPr vert="horz" wrap="square" lIns="0" tIns="12065" rIns="0" bIns="0" rtlCol="0">
            <a:spAutoFit/>
          </a:bodyPr>
          <a:lstStyle/>
          <a:p>
            <a:pPr marL="12700" marR="5080">
              <a:lnSpc>
                <a:spcPct val="150000"/>
              </a:lnSpc>
              <a:spcBef>
                <a:spcPts val="95"/>
              </a:spcBef>
            </a:pPr>
            <a:r>
              <a:rPr lang="ja-JP" altLang="en-US" sz="2400" b="1" spc="-30" dirty="0">
                <a:latin typeface="ＭＳ Ｐゴシック"/>
                <a:cs typeface="ＭＳ Ｐゴシック"/>
              </a:rPr>
              <a:t>宿泊費は各旅行サイト（</a:t>
            </a:r>
            <a:r>
              <a:rPr lang="en-US" altLang="ja-JP" sz="2400" b="1" spc="-30" dirty="0">
                <a:latin typeface="ＭＳ Ｐゴシック"/>
                <a:cs typeface="ＭＳ Ｐゴシック"/>
              </a:rPr>
              <a:t>Expedia</a:t>
            </a:r>
            <a:r>
              <a:rPr lang="ja-JP" altLang="en-US" sz="2400" b="1" spc="-30" dirty="0">
                <a:latin typeface="ＭＳ Ｐゴシック"/>
                <a:cs typeface="ＭＳ Ｐゴシック"/>
              </a:rPr>
              <a:t>、</a:t>
            </a:r>
            <a:r>
              <a:rPr lang="en-US" altLang="ja-JP" sz="2400" b="1" spc="-30" dirty="0" err="1">
                <a:latin typeface="ＭＳ Ｐゴシック"/>
                <a:cs typeface="ＭＳ Ｐゴシック"/>
              </a:rPr>
              <a:t>Trip.com</a:t>
            </a:r>
            <a:r>
              <a:rPr lang="en-US" altLang="ja-JP" sz="2400" b="1" spc="-30" dirty="0">
                <a:latin typeface="ＭＳ Ｐゴシック"/>
                <a:cs typeface="ＭＳ Ｐゴシック"/>
              </a:rPr>
              <a:t> </a:t>
            </a:r>
            <a:r>
              <a:rPr lang="en-US" altLang="ja-JP" sz="2400" b="1" spc="-30" dirty="0" err="1">
                <a:latin typeface="ＭＳ Ｐゴシック"/>
                <a:cs typeface="ＭＳ Ｐゴシック"/>
              </a:rPr>
              <a:t>Hotels.com</a:t>
            </a:r>
            <a:r>
              <a:rPr lang="ja-JP" altLang="en-US" sz="2400" b="1" spc="-30" dirty="0">
                <a:latin typeface="ＭＳ Ｐゴシック"/>
                <a:cs typeface="ＭＳ Ｐゴシック"/>
              </a:rPr>
              <a:t>）で、</a:t>
            </a:r>
            <a:r>
              <a:rPr lang="en-US" altLang="ja-JP" sz="2400" b="1" spc="-30" dirty="0">
                <a:latin typeface="ＭＳ Ｐゴシック"/>
                <a:cs typeface="ＭＳ Ｐゴシック"/>
              </a:rPr>
              <a:t>1</a:t>
            </a:r>
            <a:r>
              <a:rPr lang="ja-JP" altLang="en-US" sz="2400" b="1" spc="-30" dirty="0">
                <a:latin typeface="ＭＳ Ｐゴシック"/>
                <a:cs typeface="ＭＳ Ｐゴシック"/>
              </a:rPr>
              <a:t>泊</a:t>
            </a:r>
            <a:r>
              <a:rPr lang="en-US" altLang="ja-JP" sz="2400" b="1" spc="-30" dirty="0">
                <a:latin typeface="ＭＳ Ｐゴシック"/>
                <a:cs typeface="ＭＳ Ｐゴシック"/>
              </a:rPr>
              <a:t>5000</a:t>
            </a:r>
            <a:r>
              <a:rPr lang="ja-JP" altLang="en-US" sz="2400" b="1" spc="-30" dirty="0">
                <a:latin typeface="ＭＳ Ｐゴシック"/>
                <a:cs typeface="ＭＳ Ｐゴシック"/>
              </a:rPr>
              <a:t>円から</a:t>
            </a:r>
            <a:endParaRPr lang="en-US" altLang="ja-JP" sz="2400" b="1" spc="-30" dirty="0">
              <a:latin typeface="ＭＳ Ｐゴシック"/>
              <a:cs typeface="ＭＳ Ｐゴシック"/>
            </a:endParaRPr>
          </a:p>
        </p:txBody>
      </p:sp>
      <p:sp>
        <p:nvSpPr>
          <p:cNvPr id="6" name="AutoShape 2">
            <a:extLst>
              <a:ext uri="{FF2B5EF4-FFF2-40B4-BE49-F238E27FC236}">
                <a16:creationId xmlns:a16="http://schemas.microsoft.com/office/drawing/2014/main" id="{C5122685-CB5E-35C8-4637-A17CE927E4BE}"/>
              </a:ext>
            </a:extLst>
          </p:cNvPr>
          <p:cNvSpPr>
            <a:spLocks noChangeAspect="1" noChangeArrowheads="1"/>
          </p:cNvSpPr>
          <p:nvPr/>
        </p:nvSpPr>
        <p:spPr bwMode="auto">
          <a:xfrm>
            <a:off x="3276600" y="2419350"/>
            <a:ext cx="1066800" cy="1066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AutoShape 4">
            <a:extLst>
              <a:ext uri="{FF2B5EF4-FFF2-40B4-BE49-F238E27FC236}">
                <a16:creationId xmlns:a16="http://schemas.microsoft.com/office/drawing/2014/main" id="{71850A76-D665-01CF-848D-2ABC3B5C3CDA}"/>
              </a:ext>
            </a:extLst>
          </p:cNvPr>
          <p:cNvSpPr>
            <a:spLocks noChangeAspect="1" noChangeArrowheads="1"/>
          </p:cNvSpPr>
          <p:nvPr/>
        </p:nvSpPr>
        <p:spPr bwMode="auto">
          <a:xfrm>
            <a:off x="3276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9" name="図 8">
            <a:extLst>
              <a:ext uri="{FF2B5EF4-FFF2-40B4-BE49-F238E27FC236}">
                <a16:creationId xmlns:a16="http://schemas.microsoft.com/office/drawing/2014/main" id="{E170ECD1-80D2-4BAA-3880-7578900BC8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1018852"/>
            <a:ext cx="3700788" cy="2563726"/>
          </a:xfrm>
          <a:prstGeom prst="rect">
            <a:avLst/>
          </a:prstGeom>
        </p:spPr>
      </p:pic>
    </p:spTree>
    <p:extLst>
      <p:ext uri="{BB962C8B-B14F-4D97-AF65-F5344CB8AC3E}">
        <p14:creationId xmlns:p14="http://schemas.microsoft.com/office/powerpoint/2010/main" val="2227663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02738" y="281381"/>
            <a:ext cx="1653539" cy="514350"/>
          </a:xfrm>
          <a:prstGeom prst="rect">
            <a:avLst/>
          </a:prstGeom>
        </p:spPr>
        <p:txBody>
          <a:bodyPr vert="horz" wrap="square" lIns="0" tIns="13335" rIns="0" bIns="0" rtlCol="0">
            <a:spAutoFit/>
          </a:bodyPr>
          <a:lstStyle/>
          <a:p>
            <a:pPr marL="12700">
              <a:lnSpc>
                <a:spcPct val="100000"/>
              </a:lnSpc>
              <a:spcBef>
                <a:spcPts val="105"/>
              </a:spcBef>
            </a:pPr>
            <a:r>
              <a:rPr spc="-20" dirty="0"/>
              <a:t>注意事項</a:t>
            </a:r>
          </a:p>
        </p:txBody>
      </p:sp>
      <p:sp>
        <p:nvSpPr>
          <p:cNvPr id="4" name="object 4"/>
          <p:cNvSpPr txBox="1">
            <a:spLocks noGrp="1"/>
          </p:cNvSpPr>
          <p:nvPr>
            <p:ph type="ftr" sz="quarter" idx="5"/>
          </p:nvPr>
        </p:nvSpPr>
        <p:spPr>
          <a:prstGeom prst="rect">
            <a:avLst/>
          </a:prstGeom>
        </p:spPr>
        <p:txBody>
          <a:bodyPr vert="horz" wrap="square" lIns="0" tIns="7620" rIns="0" bIns="0" rtlCol="0">
            <a:spAutoFit/>
          </a:bodyPr>
          <a:lstStyle/>
          <a:p>
            <a:pPr marL="12700">
              <a:lnSpc>
                <a:spcPct val="100000"/>
              </a:lnSpc>
              <a:spcBef>
                <a:spcPts val="60"/>
              </a:spcBef>
            </a:pPr>
            <a:r>
              <a:rPr dirty="0"/>
              <a:t>NAGOYA</a:t>
            </a:r>
            <a:r>
              <a:rPr spc="-10" dirty="0"/>
              <a:t> </a:t>
            </a:r>
            <a:r>
              <a:rPr dirty="0"/>
              <a:t>CITY</a:t>
            </a:r>
            <a:r>
              <a:rPr spc="-35" dirty="0"/>
              <a:t> </a:t>
            </a:r>
            <a:r>
              <a:rPr spc="-10" dirty="0"/>
              <a:t>UNIVERSITY</a:t>
            </a:r>
          </a:p>
        </p:txBody>
      </p:sp>
      <p:sp>
        <p:nvSpPr>
          <p:cNvPr id="3" name="object 3"/>
          <p:cNvSpPr txBox="1"/>
          <p:nvPr/>
        </p:nvSpPr>
        <p:spPr>
          <a:xfrm>
            <a:off x="350926" y="988420"/>
            <a:ext cx="6123305" cy="1033616"/>
          </a:xfrm>
          <a:prstGeom prst="rect">
            <a:avLst/>
          </a:prstGeom>
        </p:spPr>
        <p:txBody>
          <a:bodyPr vert="horz" wrap="square" lIns="0" tIns="12065" rIns="0" bIns="0" rtlCol="0">
            <a:spAutoFit/>
          </a:bodyPr>
          <a:lstStyle/>
          <a:p>
            <a:pPr marL="12700" marR="5080">
              <a:lnSpc>
                <a:spcPct val="150000"/>
              </a:lnSpc>
              <a:spcBef>
                <a:spcPts val="95"/>
              </a:spcBef>
            </a:pPr>
            <a:r>
              <a:rPr sz="2400" b="1" spc="-30" dirty="0">
                <a:latin typeface="ＭＳ Ｐゴシック"/>
                <a:cs typeface="ＭＳ Ｐゴシック"/>
              </a:rPr>
              <a:t>・</a:t>
            </a:r>
            <a:r>
              <a:rPr sz="2400" b="1" spc="-30" dirty="0" err="1">
                <a:latin typeface="ＭＳ Ｐゴシック"/>
                <a:cs typeface="ＭＳ Ｐゴシック"/>
              </a:rPr>
              <a:t>パスポートを持っていない方は、速やかに取得</a:t>
            </a:r>
            <a:r>
              <a:rPr sz="2400" b="1" spc="-25" dirty="0" err="1">
                <a:latin typeface="ＭＳ Ｐゴシック"/>
                <a:cs typeface="ＭＳ Ｐゴシック"/>
              </a:rPr>
              <a:t>をお願いします</a:t>
            </a:r>
            <a:r>
              <a:rPr sz="2400" b="1" spc="-25" dirty="0">
                <a:latin typeface="ＭＳ Ｐゴシック"/>
                <a:cs typeface="ＭＳ Ｐゴシック"/>
              </a:rPr>
              <a:t>。</a:t>
            </a:r>
            <a:endParaRPr sz="2400" b="1" dirty="0">
              <a:latin typeface="ＭＳ Ｐゴシック"/>
              <a:cs typeface="ＭＳ Ｐゴシック"/>
            </a:endParaRPr>
          </a:p>
        </p:txBody>
      </p:sp>
    </p:spTree>
    <p:extLst>
      <p:ext uri="{BB962C8B-B14F-4D97-AF65-F5344CB8AC3E}">
        <p14:creationId xmlns:p14="http://schemas.microsoft.com/office/powerpoint/2010/main" val="1121314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88667" y="263144"/>
            <a:ext cx="3283585" cy="513715"/>
          </a:xfrm>
          <a:prstGeom prst="rect">
            <a:avLst/>
          </a:prstGeom>
        </p:spPr>
        <p:txBody>
          <a:bodyPr vert="horz" wrap="square" lIns="0" tIns="13335" rIns="0" bIns="0" rtlCol="0">
            <a:spAutoFit/>
          </a:bodyPr>
          <a:lstStyle/>
          <a:p>
            <a:pPr marL="12700">
              <a:lnSpc>
                <a:spcPct val="100000"/>
              </a:lnSpc>
              <a:spcBef>
                <a:spcPts val="105"/>
              </a:spcBef>
            </a:pPr>
            <a:r>
              <a:rPr spc="-10" dirty="0"/>
              <a:t>短期研修応募用紙</a:t>
            </a:r>
          </a:p>
        </p:txBody>
      </p:sp>
      <p:sp>
        <p:nvSpPr>
          <p:cNvPr id="3" name="object 3"/>
          <p:cNvSpPr txBox="1"/>
          <p:nvPr/>
        </p:nvSpPr>
        <p:spPr>
          <a:xfrm>
            <a:off x="175971" y="4370933"/>
            <a:ext cx="6327775" cy="300355"/>
          </a:xfrm>
          <a:prstGeom prst="rect">
            <a:avLst/>
          </a:prstGeom>
        </p:spPr>
        <p:txBody>
          <a:bodyPr vert="horz" wrap="square" lIns="0" tIns="12700" rIns="0" bIns="0" rtlCol="0">
            <a:spAutoFit/>
          </a:bodyPr>
          <a:lstStyle/>
          <a:p>
            <a:pPr marL="12700">
              <a:lnSpc>
                <a:spcPct val="100000"/>
              </a:lnSpc>
              <a:spcBef>
                <a:spcPts val="100"/>
              </a:spcBef>
            </a:pPr>
            <a:r>
              <a:rPr sz="1800" u="sng" spc="-10" dirty="0">
                <a:solidFill>
                  <a:srgbClr val="008000"/>
                </a:solidFill>
                <a:uFill>
                  <a:solidFill>
                    <a:srgbClr val="008000"/>
                  </a:solidFill>
                </a:uFill>
                <a:latin typeface="ＭＳ Ｐゴシック"/>
                <a:cs typeface="ＭＳ Ｐゴシック"/>
                <a:hlinkClick r:id="rId2"/>
              </a:rPr>
              <a:t>https://www.nagoya-cu.ac.jp/international/studyabroad/program/</a:t>
            </a:r>
            <a:endParaRPr sz="1800">
              <a:latin typeface="ＭＳ Ｐゴシック"/>
              <a:cs typeface="ＭＳ Ｐゴシック"/>
            </a:endParaRPr>
          </a:p>
        </p:txBody>
      </p:sp>
      <p:grpSp>
        <p:nvGrpSpPr>
          <p:cNvPr id="4" name="object 4"/>
          <p:cNvGrpSpPr/>
          <p:nvPr/>
        </p:nvGrpSpPr>
        <p:grpSpPr>
          <a:xfrm>
            <a:off x="515112" y="1121663"/>
            <a:ext cx="5847715" cy="3095625"/>
            <a:chOff x="515112" y="1121663"/>
            <a:chExt cx="5847715" cy="3095625"/>
          </a:xfrm>
        </p:grpSpPr>
        <p:pic>
          <p:nvPicPr>
            <p:cNvPr id="5" name="object 5"/>
            <p:cNvPicPr/>
            <p:nvPr/>
          </p:nvPicPr>
          <p:blipFill>
            <a:blip r:embed="rId3" cstate="print"/>
            <a:stretch>
              <a:fillRect/>
            </a:stretch>
          </p:blipFill>
          <p:spPr>
            <a:xfrm>
              <a:off x="515112" y="1121663"/>
              <a:ext cx="5847588" cy="3095244"/>
            </a:xfrm>
            <a:prstGeom prst="rect">
              <a:avLst/>
            </a:prstGeom>
          </p:spPr>
        </p:pic>
        <p:pic>
          <p:nvPicPr>
            <p:cNvPr id="6" name="object 6"/>
            <p:cNvPicPr/>
            <p:nvPr/>
          </p:nvPicPr>
          <p:blipFill>
            <a:blip r:embed="rId4" cstate="print"/>
            <a:stretch>
              <a:fillRect/>
            </a:stretch>
          </p:blipFill>
          <p:spPr>
            <a:xfrm>
              <a:off x="2670047" y="3503675"/>
              <a:ext cx="637019" cy="380987"/>
            </a:xfrm>
            <a:prstGeom prst="rect">
              <a:avLst/>
            </a:prstGeom>
          </p:spPr>
        </p:pic>
        <p:sp>
          <p:nvSpPr>
            <p:cNvPr id="7" name="object 7"/>
            <p:cNvSpPr/>
            <p:nvPr/>
          </p:nvSpPr>
          <p:spPr>
            <a:xfrm>
              <a:off x="2713101" y="3523234"/>
              <a:ext cx="556895" cy="300990"/>
            </a:xfrm>
            <a:custGeom>
              <a:avLst/>
              <a:gdLst/>
              <a:ahLst/>
              <a:cxnLst/>
              <a:rect l="l" t="t" r="r" b="b"/>
              <a:pathLst>
                <a:path w="556895" h="300989">
                  <a:moveTo>
                    <a:pt x="521716" y="0"/>
                  </a:moveTo>
                  <a:lnTo>
                    <a:pt x="91440" y="137540"/>
                  </a:lnTo>
                  <a:lnTo>
                    <a:pt x="74041" y="83184"/>
                  </a:lnTo>
                  <a:lnTo>
                    <a:pt x="0" y="226821"/>
                  </a:lnTo>
                  <a:lnTo>
                    <a:pt x="143637" y="300862"/>
                  </a:lnTo>
                  <a:lnTo>
                    <a:pt x="126237" y="246506"/>
                  </a:lnTo>
                  <a:lnTo>
                    <a:pt x="556513" y="108838"/>
                  </a:lnTo>
                  <a:lnTo>
                    <a:pt x="521716" y="0"/>
                  </a:lnTo>
                  <a:close/>
                </a:path>
              </a:pathLst>
            </a:custGeom>
            <a:solidFill>
              <a:srgbClr val="C0504D"/>
            </a:solidFill>
          </p:spPr>
          <p:txBody>
            <a:bodyPr wrap="square" lIns="0" tIns="0" rIns="0" bIns="0" rtlCol="0"/>
            <a:lstStyle/>
            <a:p>
              <a:endParaRPr/>
            </a:p>
          </p:txBody>
        </p:sp>
      </p:grpSp>
      <p:sp>
        <p:nvSpPr>
          <p:cNvPr id="8" name="object 8"/>
          <p:cNvSpPr txBox="1">
            <a:spLocks noGrp="1"/>
          </p:cNvSpPr>
          <p:nvPr>
            <p:ph type="ftr" sz="quarter" idx="5"/>
          </p:nvPr>
        </p:nvSpPr>
        <p:spPr>
          <a:prstGeom prst="rect">
            <a:avLst/>
          </a:prstGeom>
        </p:spPr>
        <p:txBody>
          <a:bodyPr vert="horz" wrap="square" lIns="0" tIns="7620" rIns="0" bIns="0" rtlCol="0">
            <a:spAutoFit/>
          </a:bodyPr>
          <a:lstStyle/>
          <a:p>
            <a:pPr marL="12700">
              <a:lnSpc>
                <a:spcPct val="100000"/>
              </a:lnSpc>
              <a:spcBef>
                <a:spcPts val="60"/>
              </a:spcBef>
            </a:pPr>
            <a:r>
              <a:rPr dirty="0"/>
              <a:t>NAGOYA</a:t>
            </a:r>
            <a:r>
              <a:rPr spc="-10" dirty="0"/>
              <a:t> </a:t>
            </a:r>
            <a:r>
              <a:rPr dirty="0"/>
              <a:t>CITY</a:t>
            </a:r>
            <a:r>
              <a:rPr spc="-35" dirty="0"/>
              <a:t> </a:t>
            </a:r>
            <a:r>
              <a:rPr spc="-10" dirty="0"/>
              <a:t>UNIVERSITY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8522" y="227457"/>
            <a:ext cx="2059939" cy="513715"/>
          </a:xfrm>
          <a:prstGeom prst="rect">
            <a:avLst/>
          </a:prstGeom>
        </p:spPr>
        <p:txBody>
          <a:bodyPr vert="horz" wrap="square" lIns="0" tIns="13335" rIns="0" bIns="0" rtlCol="0">
            <a:spAutoFit/>
          </a:bodyPr>
          <a:lstStyle/>
          <a:p>
            <a:pPr marL="12700">
              <a:lnSpc>
                <a:spcPct val="100000"/>
              </a:lnSpc>
              <a:spcBef>
                <a:spcPts val="105"/>
              </a:spcBef>
            </a:pPr>
            <a:r>
              <a:rPr spc="-10" dirty="0"/>
              <a:t>プログラム</a:t>
            </a:r>
          </a:p>
        </p:txBody>
      </p:sp>
      <p:sp>
        <p:nvSpPr>
          <p:cNvPr id="4" name="object 4"/>
          <p:cNvSpPr txBox="1">
            <a:spLocks noGrp="1"/>
          </p:cNvSpPr>
          <p:nvPr>
            <p:ph type="ftr" sz="quarter" idx="5"/>
          </p:nvPr>
        </p:nvSpPr>
        <p:spPr>
          <a:prstGeom prst="rect">
            <a:avLst/>
          </a:prstGeom>
        </p:spPr>
        <p:txBody>
          <a:bodyPr vert="horz" wrap="square" lIns="0" tIns="7620" rIns="0" bIns="0" rtlCol="0">
            <a:spAutoFit/>
          </a:bodyPr>
          <a:lstStyle/>
          <a:p>
            <a:pPr marL="12700">
              <a:lnSpc>
                <a:spcPct val="100000"/>
              </a:lnSpc>
              <a:spcBef>
                <a:spcPts val="60"/>
              </a:spcBef>
            </a:pPr>
            <a:r>
              <a:rPr dirty="0"/>
              <a:t>NAGOYA</a:t>
            </a:r>
            <a:r>
              <a:rPr spc="-10" dirty="0"/>
              <a:t> </a:t>
            </a:r>
            <a:r>
              <a:rPr dirty="0"/>
              <a:t>CITY</a:t>
            </a:r>
            <a:r>
              <a:rPr spc="-35" dirty="0"/>
              <a:t> </a:t>
            </a:r>
            <a:r>
              <a:rPr spc="-10" dirty="0"/>
              <a:t>UNIVERSITY</a:t>
            </a:r>
          </a:p>
        </p:txBody>
      </p:sp>
      <p:sp>
        <p:nvSpPr>
          <p:cNvPr id="3" name="object 3"/>
          <p:cNvSpPr txBox="1"/>
          <p:nvPr/>
        </p:nvSpPr>
        <p:spPr>
          <a:xfrm>
            <a:off x="381000" y="895350"/>
            <a:ext cx="6091937" cy="3622145"/>
          </a:xfrm>
          <a:prstGeom prst="rect">
            <a:avLst/>
          </a:prstGeom>
        </p:spPr>
        <p:txBody>
          <a:bodyPr vert="horz" wrap="square" lIns="0" tIns="196215" rIns="0" bIns="0" rtlCol="0">
            <a:spAutoFit/>
          </a:bodyPr>
          <a:lstStyle/>
          <a:p>
            <a:pPr marL="12700">
              <a:spcBef>
                <a:spcPts val="1545"/>
              </a:spcBef>
              <a:tabLst>
                <a:tab pos="1586865" algn="l"/>
              </a:tabLst>
            </a:pPr>
            <a:r>
              <a:rPr sz="2400" b="1" dirty="0">
                <a:latin typeface="+mn-ea"/>
                <a:ea typeface="+mn-ea"/>
                <a:cs typeface="ＭＳ Ｐゴシック"/>
              </a:rPr>
              <a:t>・</a:t>
            </a:r>
            <a:r>
              <a:rPr lang="ja-JP" altLang="en-US" sz="2400" b="1" dirty="0">
                <a:latin typeface="+mn-ea"/>
                <a:ea typeface="+mn-ea"/>
                <a:cs typeface="ＭＳ Ｐゴシック"/>
              </a:rPr>
              <a:t>プログラム</a:t>
            </a:r>
            <a:r>
              <a:rPr sz="2400" b="1" spc="-10" dirty="0">
                <a:latin typeface="+mn-ea"/>
                <a:ea typeface="+mn-ea"/>
                <a:cs typeface="ＭＳ Ｐゴシック"/>
              </a:rPr>
              <a:t>期</a:t>
            </a:r>
            <a:r>
              <a:rPr sz="2400" b="1" spc="-50" dirty="0">
                <a:latin typeface="+mn-ea"/>
                <a:ea typeface="+mn-ea"/>
                <a:cs typeface="ＭＳ Ｐゴシック"/>
              </a:rPr>
              <a:t>間</a:t>
            </a:r>
            <a:r>
              <a:rPr lang="ja-JP" altLang="en-US" sz="2400" b="1" spc="-50" dirty="0">
                <a:latin typeface="+mn-ea"/>
                <a:ea typeface="+mn-ea"/>
                <a:cs typeface="ＭＳ Ｐゴシック"/>
              </a:rPr>
              <a:t>　</a:t>
            </a:r>
            <a:r>
              <a:rPr lang="en-US" altLang="ja-JP" sz="2400" b="1" spc="-10" dirty="0">
                <a:latin typeface="+mn-ea"/>
                <a:ea typeface="+mn-ea"/>
                <a:cs typeface="ＭＳ Ｐゴシック"/>
              </a:rPr>
              <a:t>2025</a:t>
            </a:r>
            <a:r>
              <a:rPr sz="2400" b="1" spc="-10" dirty="0">
                <a:latin typeface="+mn-ea"/>
                <a:ea typeface="+mn-ea"/>
                <a:cs typeface="ＭＳ Ｐゴシック"/>
              </a:rPr>
              <a:t>年</a:t>
            </a:r>
            <a:r>
              <a:rPr lang="en-US" altLang="ja-JP" sz="2400" b="1" spc="-10" dirty="0">
                <a:latin typeface="+mn-ea"/>
                <a:ea typeface="+mn-ea"/>
                <a:cs typeface="ＭＳ Ｐゴシック"/>
              </a:rPr>
              <a:t>9</a:t>
            </a:r>
            <a:r>
              <a:rPr sz="2400" b="1" spc="-10" dirty="0">
                <a:latin typeface="+mn-ea"/>
                <a:ea typeface="+mn-ea"/>
                <a:cs typeface="ＭＳ Ｐゴシック"/>
              </a:rPr>
              <a:t>月</a:t>
            </a:r>
            <a:r>
              <a:rPr lang="en-US" altLang="ja-JP" sz="2400" b="1" spc="-10" dirty="0">
                <a:latin typeface="+mn-ea"/>
                <a:ea typeface="+mn-ea"/>
                <a:cs typeface="ＭＳ Ｐゴシック"/>
              </a:rPr>
              <a:t>1</a:t>
            </a:r>
            <a:r>
              <a:rPr sz="2400" b="1" spc="-10" dirty="0">
                <a:latin typeface="+mn-ea"/>
                <a:ea typeface="+mn-ea"/>
                <a:cs typeface="ＭＳ Ｐゴシック"/>
              </a:rPr>
              <a:t>日～</a:t>
            </a:r>
            <a:r>
              <a:rPr lang="en-US" altLang="ja-JP" sz="2400" b="1" spc="-10" dirty="0">
                <a:latin typeface="+mn-ea"/>
                <a:ea typeface="+mn-ea"/>
                <a:cs typeface="ＭＳ Ｐゴシック"/>
              </a:rPr>
              <a:t>9</a:t>
            </a:r>
            <a:r>
              <a:rPr sz="2400" b="1" spc="-10" dirty="0">
                <a:latin typeface="+mn-ea"/>
                <a:ea typeface="+mn-ea"/>
                <a:cs typeface="ＭＳ Ｐゴシック"/>
              </a:rPr>
              <a:t>月</a:t>
            </a:r>
            <a:r>
              <a:rPr lang="en-US" altLang="ja-JP" sz="2400" b="1" spc="-10" dirty="0">
                <a:latin typeface="+mn-ea"/>
                <a:ea typeface="+mn-ea"/>
                <a:cs typeface="ＭＳ Ｐゴシック"/>
              </a:rPr>
              <a:t>12</a:t>
            </a:r>
            <a:r>
              <a:rPr sz="2400" b="1" spc="-50" dirty="0">
                <a:latin typeface="+mn-ea"/>
                <a:ea typeface="+mn-ea"/>
                <a:cs typeface="ＭＳ Ｐゴシック"/>
              </a:rPr>
              <a:t>日</a:t>
            </a:r>
            <a:endParaRPr lang="en-US" sz="2400" b="1" spc="-50" dirty="0">
              <a:latin typeface="+mn-ea"/>
              <a:ea typeface="+mn-ea"/>
              <a:cs typeface="ＭＳ Ｐゴシック"/>
            </a:endParaRPr>
          </a:p>
          <a:p>
            <a:pPr marL="12700">
              <a:spcBef>
                <a:spcPts val="1545"/>
              </a:spcBef>
              <a:tabLst>
                <a:tab pos="1586865" algn="l"/>
              </a:tabLst>
            </a:pPr>
            <a:r>
              <a:rPr lang="en-US" altLang="ja-JP" sz="2400" b="1" spc="-50" dirty="0">
                <a:latin typeface="+mn-ea"/>
                <a:ea typeface="+mn-ea"/>
                <a:cs typeface="ＭＳ Ｐゴシック"/>
              </a:rPr>
              <a:t>※</a:t>
            </a:r>
            <a:r>
              <a:rPr lang="ja-JP" altLang="en-US" sz="2400" b="1" spc="-50" dirty="0">
                <a:latin typeface="+mn-ea"/>
                <a:ea typeface="+mn-ea"/>
                <a:cs typeface="ＭＳ Ｐゴシック"/>
              </a:rPr>
              <a:t>渡航期間　</a:t>
            </a:r>
            <a:r>
              <a:rPr lang="en-US" altLang="ja-JP" sz="2400" b="1" spc="-50" dirty="0">
                <a:latin typeface="+mn-ea"/>
                <a:ea typeface="+mn-ea"/>
                <a:cs typeface="ＭＳ Ｐゴシック"/>
              </a:rPr>
              <a:t>2025</a:t>
            </a:r>
            <a:r>
              <a:rPr lang="ja-JP" altLang="en-US" sz="2400" b="1" spc="-50" dirty="0">
                <a:latin typeface="+mn-ea"/>
                <a:ea typeface="+mn-ea"/>
                <a:cs typeface="ＭＳ Ｐゴシック"/>
              </a:rPr>
              <a:t>年</a:t>
            </a:r>
            <a:r>
              <a:rPr lang="en-US" altLang="ja-JP" sz="2400" b="1" spc="-50" dirty="0">
                <a:latin typeface="+mn-ea"/>
                <a:ea typeface="+mn-ea"/>
                <a:cs typeface="ＭＳ Ｐゴシック"/>
              </a:rPr>
              <a:t>8</a:t>
            </a:r>
            <a:r>
              <a:rPr lang="ja-JP" altLang="en-US" sz="2400" b="1" spc="-50" dirty="0">
                <a:latin typeface="+mn-ea"/>
                <a:ea typeface="+mn-ea"/>
                <a:cs typeface="ＭＳ Ｐゴシック"/>
              </a:rPr>
              <a:t>月</a:t>
            </a:r>
            <a:r>
              <a:rPr lang="en-US" altLang="ja-JP" sz="2400" b="1" spc="-50" dirty="0">
                <a:latin typeface="+mn-ea"/>
                <a:ea typeface="+mn-ea"/>
                <a:cs typeface="ＭＳ Ｐゴシック"/>
              </a:rPr>
              <a:t>30</a:t>
            </a:r>
            <a:r>
              <a:rPr lang="ja-JP" altLang="en-US" sz="2400" b="1" spc="-50" dirty="0">
                <a:latin typeface="+mn-ea"/>
                <a:ea typeface="+mn-ea"/>
                <a:cs typeface="ＭＳ Ｐゴシック"/>
              </a:rPr>
              <a:t>日～</a:t>
            </a:r>
            <a:r>
              <a:rPr lang="en-US" altLang="ja-JP" sz="2400" b="1" spc="-50" dirty="0">
                <a:latin typeface="+mn-ea"/>
                <a:ea typeface="+mn-ea"/>
                <a:cs typeface="ＭＳ Ｐゴシック"/>
              </a:rPr>
              <a:t>9</a:t>
            </a:r>
            <a:r>
              <a:rPr lang="ja-JP" altLang="en-US" sz="2400" b="1" spc="-50" dirty="0">
                <a:latin typeface="+mn-ea"/>
                <a:ea typeface="+mn-ea"/>
                <a:cs typeface="ＭＳ Ｐゴシック"/>
              </a:rPr>
              <a:t>月</a:t>
            </a:r>
            <a:r>
              <a:rPr lang="en-US" altLang="ja-JP" sz="2400" b="1" spc="-50" dirty="0">
                <a:latin typeface="+mn-ea"/>
                <a:ea typeface="+mn-ea"/>
                <a:cs typeface="ＭＳ Ｐゴシック"/>
              </a:rPr>
              <a:t>13</a:t>
            </a:r>
            <a:r>
              <a:rPr lang="ja-JP" altLang="en-US" sz="2400" b="1" spc="-50" dirty="0">
                <a:latin typeface="+mn-ea"/>
                <a:ea typeface="+mn-ea"/>
                <a:cs typeface="ＭＳ Ｐゴシック"/>
              </a:rPr>
              <a:t>日</a:t>
            </a:r>
            <a:endParaRPr lang="en-US" sz="2400" b="1" spc="-50" dirty="0">
              <a:latin typeface="+mn-ea"/>
              <a:ea typeface="+mn-ea"/>
              <a:cs typeface="ＭＳ Ｐゴシック"/>
            </a:endParaRPr>
          </a:p>
          <a:p>
            <a:pPr marL="215265" marR="5080" indent="-203200">
              <a:spcBef>
                <a:spcPts val="1800"/>
              </a:spcBef>
            </a:pPr>
            <a:r>
              <a:rPr sz="2400" b="1" spc="-35" dirty="0">
                <a:latin typeface="+mn-ea"/>
                <a:ea typeface="+mn-ea"/>
                <a:cs typeface="ＭＳ Ｐゴシック"/>
              </a:rPr>
              <a:t>・</a:t>
            </a:r>
            <a:r>
              <a:rPr lang="ja-JP" altLang="en-US" sz="2400" b="1" spc="-35" dirty="0">
                <a:latin typeface="+mn-ea"/>
                <a:ea typeface="+mn-ea"/>
                <a:cs typeface="ＭＳ Ｐゴシック"/>
              </a:rPr>
              <a:t>文藻外語大学中国語センター</a:t>
            </a:r>
            <a:endParaRPr lang="en-US" altLang="ja-JP" sz="2400" b="1" spc="-35" dirty="0">
              <a:latin typeface="+mn-ea"/>
              <a:ea typeface="+mn-ea"/>
              <a:cs typeface="ＭＳ Ｐゴシック"/>
            </a:endParaRPr>
          </a:p>
          <a:p>
            <a:pPr marL="215265" marR="5080" indent="-203200"/>
            <a:r>
              <a:rPr lang="en-US" altLang="ja-JP" sz="2400" b="1" spc="-35" dirty="0">
                <a:latin typeface="+mn-ea"/>
                <a:ea typeface="+mn-ea"/>
                <a:cs typeface="ＭＳ Ｐゴシック"/>
              </a:rPr>
              <a:t>  </a:t>
            </a:r>
            <a:r>
              <a:rPr lang="ja-JP" altLang="en-US" sz="2400" b="1" spc="-35" dirty="0">
                <a:latin typeface="+mn-ea"/>
                <a:ea typeface="+mn-ea"/>
                <a:cs typeface="ＭＳ Ｐゴシック"/>
              </a:rPr>
              <a:t>で、中国語の文法、語彙、発音</a:t>
            </a:r>
            <a:endParaRPr lang="en-US" altLang="ja-JP" sz="2400" b="1" spc="-35" dirty="0">
              <a:latin typeface="+mn-ea"/>
              <a:ea typeface="+mn-ea"/>
              <a:cs typeface="ＭＳ Ｐゴシック"/>
            </a:endParaRPr>
          </a:p>
          <a:p>
            <a:pPr marL="215265" marR="5080" indent="-203200"/>
            <a:r>
              <a:rPr lang="en-US" altLang="ja-JP" sz="2400" b="1" spc="-35" dirty="0">
                <a:latin typeface="+mn-ea"/>
                <a:ea typeface="+mn-ea"/>
                <a:cs typeface="ＭＳ Ｐゴシック"/>
              </a:rPr>
              <a:t>  </a:t>
            </a:r>
            <a:r>
              <a:rPr lang="ja-JP" altLang="en-US" sz="2400" b="1" spc="-35" dirty="0">
                <a:latin typeface="+mn-ea"/>
                <a:ea typeface="+mn-ea"/>
                <a:cs typeface="ＭＳ Ｐゴシック"/>
              </a:rPr>
              <a:t>などを学ぶプログラムです。</a:t>
            </a:r>
            <a:endParaRPr lang="en-US" altLang="ja-JP" sz="2400" b="1" spc="-35" dirty="0">
              <a:latin typeface="+mn-ea"/>
              <a:ea typeface="+mn-ea"/>
              <a:cs typeface="ＭＳ Ｐゴシック"/>
            </a:endParaRPr>
          </a:p>
          <a:p>
            <a:pPr marL="215265" marR="5080" indent="-203200">
              <a:spcBef>
                <a:spcPts val="1800"/>
              </a:spcBef>
            </a:pPr>
            <a:r>
              <a:rPr lang="ja-JP" altLang="en-US" sz="2000" b="1" spc="-35" dirty="0">
                <a:latin typeface="+mn-ea"/>
                <a:ea typeface="+mn-ea"/>
                <a:cs typeface="ＭＳ Ｐゴシック"/>
              </a:rPr>
              <a:t>＊実際の様子を知りたい方は、国際</a:t>
            </a:r>
            <a:br>
              <a:rPr lang="en-US" altLang="ja-JP" sz="2000" b="1" spc="-35" dirty="0">
                <a:latin typeface="+mn-ea"/>
                <a:ea typeface="+mn-ea"/>
                <a:cs typeface="ＭＳ Ｐゴシック"/>
              </a:rPr>
            </a:br>
            <a:r>
              <a:rPr lang="ja-JP" altLang="en-US" sz="2000" b="1" spc="-35" dirty="0">
                <a:latin typeface="+mn-ea"/>
                <a:ea typeface="+mn-ea"/>
                <a:cs typeface="ＭＳ Ｐゴシック"/>
              </a:rPr>
              <a:t>交流センターに報告書があります</a:t>
            </a:r>
            <a:br>
              <a:rPr lang="en-US" altLang="ja-JP" sz="2000" b="1" spc="-35" dirty="0">
                <a:latin typeface="+mn-ea"/>
                <a:ea typeface="+mn-ea"/>
                <a:cs typeface="ＭＳ Ｐゴシック"/>
              </a:rPr>
            </a:br>
            <a:r>
              <a:rPr lang="ja-JP" altLang="en-US" sz="2000" b="1" spc="-35" dirty="0">
                <a:latin typeface="+mn-ea"/>
                <a:ea typeface="+mn-ea"/>
                <a:cs typeface="ＭＳ Ｐゴシック"/>
              </a:rPr>
              <a:t>ので是非いらしてください。</a:t>
            </a:r>
            <a:endParaRPr lang="en-US" altLang="ja-JP" sz="2000" b="1" spc="-35" dirty="0">
              <a:latin typeface="+mn-ea"/>
              <a:ea typeface="+mn-ea"/>
              <a:cs typeface="ＭＳ Ｐゴシック"/>
            </a:endParaRPr>
          </a:p>
        </p:txBody>
      </p:sp>
      <p:pic>
        <p:nvPicPr>
          <p:cNvPr id="7" name="図 6">
            <a:extLst>
              <a:ext uri="{FF2B5EF4-FFF2-40B4-BE49-F238E27FC236}">
                <a16:creationId xmlns:a16="http://schemas.microsoft.com/office/drawing/2014/main" id="{8BC41C9F-347D-479E-8B26-8879E2921F1D}"/>
              </a:ext>
            </a:extLst>
          </p:cNvPr>
          <p:cNvPicPr>
            <a:picLocks noChangeAspect="1"/>
          </p:cNvPicPr>
          <p:nvPr/>
        </p:nvPicPr>
        <p:blipFill>
          <a:blip r:embed="rId2"/>
          <a:stretch>
            <a:fillRect/>
          </a:stretch>
        </p:blipFill>
        <p:spPr>
          <a:xfrm>
            <a:off x="4950865" y="2190750"/>
            <a:ext cx="1907135" cy="265617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32507" y="1013205"/>
            <a:ext cx="2769870" cy="848360"/>
          </a:xfrm>
          <a:prstGeom prst="rect">
            <a:avLst/>
          </a:prstGeom>
        </p:spPr>
        <p:txBody>
          <a:bodyPr vert="horz" wrap="square" lIns="0" tIns="12700" rIns="0" bIns="0" rtlCol="0">
            <a:spAutoFit/>
          </a:bodyPr>
          <a:lstStyle/>
          <a:p>
            <a:pPr marL="12700">
              <a:lnSpc>
                <a:spcPct val="100000"/>
              </a:lnSpc>
              <a:spcBef>
                <a:spcPts val="100"/>
              </a:spcBef>
            </a:pPr>
            <a:r>
              <a:rPr sz="5400" b="0" spc="-15" dirty="0">
                <a:latin typeface="メイリオ"/>
                <a:cs typeface="メイリオ"/>
              </a:rPr>
              <a:t>質疑応答</a:t>
            </a:r>
            <a:endParaRPr sz="5400" dirty="0">
              <a:latin typeface="メイリオ"/>
              <a:cs typeface="メイリオ"/>
            </a:endParaRPr>
          </a:p>
        </p:txBody>
      </p:sp>
      <p:sp>
        <p:nvSpPr>
          <p:cNvPr id="4" name="object 4"/>
          <p:cNvSpPr txBox="1">
            <a:spLocks noGrp="1"/>
          </p:cNvSpPr>
          <p:nvPr>
            <p:ph type="ftr" sz="quarter" idx="5"/>
          </p:nvPr>
        </p:nvSpPr>
        <p:spPr>
          <a:prstGeom prst="rect">
            <a:avLst/>
          </a:prstGeom>
        </p:spPr>
        <p:txBody>
          <a:bodyPr vert="horz" wrap="square" lIns="0" tIns="7620" rIns="0" bIns="0" rtlCol="0">
            <a:spAutoFit/>
          </a:bodyPr>
          <a:lstStyle/>
          <a:p>
            <a:pPr marL="12700">
              <a:lnSpc>
                <a:spcPct val="100000"/>
              </a:lnSpc>
              <a:spcBef>
                <a:spcPts val="60"/>
              </a:spcBef>
            </a:pPr>
            <a:r>
              <a:rPr dirty="0"/>
              <a:t>NAGOYA</a:t>
            </a:r>
            <a:r>
              <a:rPr spc="-10" dirty="0"/>
              <a:t> </a:t>
            </a:r>
            <a:r>
              <a:rPr dirty="0"/>
              <a:t>CITY</a:t>
            </a:r>
            <a:r>
              <a:rPr spc="-35" dirty="0"/>
              <a:t> </a:t>
            </a:r>
            <a:r>
              <a:rPr spc="-10" dirty="0"/>
              <a:t>UNIVERSITY</a:t>
            </a:r>
          </a:p>
        </p:txBody>
      </p:sp>
      <p:sp>
        <p:nvSpPr>
          <p:cNvPr id="3" name="object 3"/>
          <p:cNvSpPr txBox="1"/>
          <p:nvPr/>
        </p:nvSpPr>
        <p:spPr>
          <a:xfrm>
            <a:off x="369519" y="1805914"/>
            <a:ext cx="6123305" cy="1325684"/>
          </a:xfrm>
          <a:prstGeom prst="rect">
            <a:avLst/>
          </a:prstGeom>
        </p:spPr>
        <p:txBody>
          <a:bodyPr vert="horz" wrap="square" lIns="0" tIns="12700" rIns="0" bIns="0" rtlCol="0">
            <a:spAutoFit/>
          </a:bodyPr>
          <a:lstStyle/>
          <a:p>
            <a:pPr marL="12700" marR="5080" algn="just">
              <a:lnSpc>
                <a:spcPct val="150100"/>
              </a:lnSpc>
              <a:spcBef>
                <a:spcPts val="100"/>
              </a:spcBef>
            </a:pPr>
            <a:r>
              <a:rPr sz="2000" b="1" spc="-15" dirty="0">
                <a:latin typeface="ＭＳ Ｐゴシック"/>
                <a:cs typeface="ＭＳ Ｐゴシック"/>
              </a:rPr>
              <a:t>※帰国後には、国際交流センター主催の「留学フェア」へ</a:t>
            </a:r>
            <a:r>
              <a:rPr sz="2000" b="1" spc="-5" dirty="0">
                <a:latin typeface="ＭＳ Ｐゴシック"/>
                <a:cs typeface="ＭＳ Ｐゴシック"/>
              </a:rPr>
              <a:t>の参加や、国際交流センター広報誌等への体験談の寄</a:t>
            </a:r>
            <a:r>
              <a:rPr sz="2000" b="1" spc="-35" dirty="0">
                <a:latin typeface="ＭＳ Ｐゴシック"/>
                <a:cs typeface="ＭＳ Ｐゴシック"/>
              </a:rPr>
              <a:t>稿を依頼いたしますのでご協力をお願いいたします。</a:t>
            </a:r>
            <a:endParaRPr sz="2000" dirty="0">
              <a:latin typeface="ＭＳ Ｐゴシック"/>
              <a:cs typeface="ＭＳ Ｐゴシック"/>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8522" y="227457"/>
            <a:ext cx="2059939" cy="513715"/>
          </a:xfrm>
          <a:prstGeom prst="rect">
            <a:avLst/>
          </a:prstGeom>
        </p:spPr>
        <p:txBody>
          <a:bodyPr vert="horz" wrap="square" lIns="0" tIns="13335" rIns="0" bIns="0" rtlCol="0">
            <a:spAutoFit/>
          </a:bodyPr>
          <a:lstStyle/>
          <a:p>
            <a:pPr marL="12700">
              <a:lnSpc>
                <a:spcPct val="100000"/>
              </a:lnSpc>
              <a:spcBef>
                <a:spcPts val="105"/>
              </a:spcBef>
            </a:pPr>
            <a:r>
              <a:rPr spc="-10" dirty="0"/>
              <a:t>プログラム</a:t>
            </a:r>
          </a:p>
        </p:txBody>
      </p:sp>
      <p:sp>
        <p:nvSpPr>
          <p:cNvPr id="6" name="object 6"/>
          <p:cNvSpPr txBox="1">
            <a:spLocks noGrp="1"/>
          </p:cNvSpPr>
          <p:nvPr>
            <p:ph type="ftr" sz="quarter" idx="5"/>
          </p:nvPr>
        </p:nvSpPr>
        <p:spPr>
          <a:prstGeom prst="rect">
            <a:avLst/>
          </a:prstGeom>
        </p:spPr>
        <p:txBody>
          <a:bodyPr vert="horz" wrap="square" lIns="0" tIns="7620" rIns="0" bIns="0" rtlCol="0">
            <a:spAutoFit/>
          </a:bodyPr>
          <a:lstStyle/>
          <a:p>
            <a:pPr marL="12700">
              <a:lnSpc>
                <a:spcPct val="100000"/>
              </a:lnSpc>
              <a:spcBef>
                <a:spcPts val="60"/>
              </a:spcBef>
            </a:pPr>
            <a:r>
              <a:rPr dirty="0"/>
              <a:t>NAGOYA</a:t>
            </a:r>
            <a:r>
              <a:rPr spc="-10" dirty="0"/>
              <a:t> </a:t>
            </a:r>
            <a:r>
              <a:rPr dirty="0"/>
              <a:t>CITY</a:t>
            </a:r>
            <a:r>
              <a:rPr spc="-35" dirty="0"/>
              <a:t> </a:t>
            </a:r>
            <a:r>
              <a:rPr spc="-10" dirty="0"/>
              <a:t>UNIVERSITY</a:t>
            </a:r>
          </a:p>
        </p:txBody>
      </p:sp>
      <p:graphicFrame>
        <p:nvGraphicFramePr>
          <p:cNvPr id="7" name="表 7">
            <a:extLst>
              <a:ext uri="{FF2B5EF4-FFF2-40B4-BE49-F238E27FC236}">
                <a16:creationId xmlns:a16="http://schemas.microsoft.com/office/drawing/2014/main" id="{14D73595-BE16-49B0-ACBD-50DB32A6E47B}"/>
              </a:ext>
            </a:extLst>
          </p:cNvPr>
          <p:cNvGraphicFramePr>
            <a:graphicFrameLocks noGrp="1"/>
          </p:cNvGraphicFramePr>
          <p:nvPr>
            <p:extLst>
              <p:ext uri="{D42A27DB-BD31-4B8C-83A1-F6EECF244321}">
                <p14:modId xmlns:p14="http://schemas.microsoft.com/office/powerpoint/2010/main" val="2689641155"/>
              </p:ext>
            </p:extLst>
          </p:nvPr>
        </p:nvGraphicFramePr>
        <p:xfrm>
          <a:off x="228600" y="1200150"/>
          <a:ext cx="6400800" cy="2565400"/>
        </p:xfrm>
        <a:graphic>
          <a:graphicData uri="http://schemas.openxmlformats.org/drawingml/2006/table">
            <a:tbl>
              <a:tblPr firstRow="1" bandRow="1">
                <a:tableStyleId>{5940675A-B579-460E-94D1-54222C63F5DA}</a:tableStyleId>
              </a:tblPr>
              <a:tblGrid>
                <a:gridCol w="880110">
                  <a:extLst>
                    <a:ext uri="{9D8B030D-6E8A-4147-A177-3AD203B41FA5}">
                      <a16:colId xmlns:a16="http://schemas.microsoft.com/office/drawing/2014/main" val="4094320228"/>
                    </a:ext>
                  </a:extLst>
                </a:gridCol>
                <a:gridCol w="1104138">
                  <a:extLst>
                    <a:ext uri="{9D8B030D-6E8A-4147-A177-3AD203B41FA5}">
                      <a16:colId xmlns:a16="http://schemas.microsoft.com/office/drawing/2014/main" val="1836225530"/>
                    </a:ext>
                  </a:extLst>
                </a:gridCol>
                <a:gridCol w="1104138">
                  <a:extLst>
                    <a:ext uri="{9D8B030D-6E8A-4147-A177-3AD203B41FA5}">
                      <a16:colId xmlns:a16="http://schemas.microsoft.com/office/drawing/2014/main" val="2341784201"/>
                    </a:ext>
                  </a:extLst>
                </a:gridCol>
                <a:gridCol w="1104138">
                  <a:extLst>
                    <a:ext uri="{9D8B030D-6E8A-4147-A177-3AD203B41FA5}">
                      <a16:colId xmlns:a16="http://schemas.microsoft.com/office/drawing/2014/main" val="2764087482"/>
                    </a:ext>
                  </a:extLst>
                </a:gridCol>
                <a:gridCol w="1104138">
                  <a:extLst>
                    <a:ext uri="{9D8B030D-6E8A-4147-A177-3AD203B41FA5}">
                      <a16:colId xmlns:a16="http://schemas.microsoft.com/office/drawing/2014/main" val="4077449172"/>
                    </a:ext>
                  </a:extLst>
                </a:gridCol>
                <a:gridCol w="1104138">
                  <a:extLst>
                    <a:ext uri="{9D8B030D-6E8A-4147-A177-3AD203B41FA5}">
                      <a16:colId xmlns:a16="http://schemas.microsoft.com/office/drawing/2014/main" val="2234362750"/>
                    </a:ext>
                  </a:extLst>
                </a:gridCol>
              </a:tblGrid>
              <a:tr h="370840">
                <a:tc>
                  <a:txBody>
                    <a:bodyPr/>
                    <a:lstStyle/>
                    <a:p>
                      <a:endParaRPr kumimoji="1" lang="ja-JP" altLang="en-US" dirty="0"/>
                    </a:p>
                  </a:txBody>
                  <a:tcPr/>
                </a:tc>
                <a:tc>
                  <a:txBody>
                    <a:bodyPr/>
                    <a:lstStyle/>
                    <a:p>
                      <a:r>
                        <a:rPr kumimoji="1" lang="en-US" altLang="ja-JP" dirty="0"/>
                        <a:t>Mon</a:t>
                      </a:r>
                      <a:endParaRPr kumimoji="1" lang="ja-JP" altLang="en-US" dirty="0"/>
                    </a:p>
                  </a:txBody>
                  <a:tcPr/>
                </a:tc>
                <a:tc>
                  <a:txBody>
                    <a:bodyPr/>
                    <a:lstStyle/>
                    <a:p>
                      <a:r>
                        <a:rPr kumimoji="1" lang="en-US" altLang="ja-JP" dirty="0"/>
                        <a:t>Thu</a:t>
                      </a:r>
                      <a:endParaRPr kumimoji="1" lang="ja-JP" altLang="en-US" dirty="0"/>
                    </a:p>
                  </a:txBody>
                  <a:tcPr/>
                </a:tc>
                <a:tc>
                  <a:txBody>
                    <a:bodyPr/>
                    <a:lstStyle/>
                    <a:p>
                      <a:r>
                        <a:rPr kumimoji="1" lang="en-US" altLang="ja-JP" dirty="0"/>
                        <a:t>Wed</a:t>
                      </a:r>
                      <a:endParaRPr kumimoji="1" lang="ja-JP" altLang="en-US" dirty="0"/>
                    </a:p>
                  </a:txBody>
                  <a:tcPr/>
                </a:tc>
                <a:tc>
                  <a:txBody>
                    <a:bodyPr/>
                    <a:lstStyle/>
                    <a:p>
                      <a:r>
                        <a:rPr kumimoji="1" lang="en-US" altLang="ja-JP" dirty="0"/>
                        <a:t>Thu</a:t>
                      </a:r>
                      <a:endParaRPr kumimoji="1" lang="ja-JP" altLang="en-US" dirty="0"/>
                    </a:p>
                  </a:txBody>
                  <a:tcPr/>
                </a:tc>
                <a:tc>
                  <a:txBody>
                    <a:bodyPr/>
                    <a:lstStyle/>
                    <a:p>
                      <a:r>
                        <a:rPr kumimoji="1" lang="en-US" altLang="ja-JP" dirty="0"/>
                        <a:t>Fri</a:t>
                      </a:r>
                      <a:endParaRPr kumimoji="1" lang="ja-JP" altLang="en-US" dirty="0"/>
                    </a:p>
                  </a:txBody>
                  <a:tcPr/>
                </a:tc>
                <a:extLst>
                  <a:ext uri="{0D108BD9-81ED-4DB2-BD59-A6C34878D82A}">
                    <a16:rowId xmlns:a16="http://schemas.microsoft.com/office/drawing/2014/main" val="1500365609"/>
                  </a:ext>
                </a:extLst>
              </a:tr>
              <a:tr h="370840">
                <a:tc>
                  <a:txBody>
                    <a:bodyPr/>
                    <a:lstStyle/>
                    <a:p>
                      <a:r>
                        <a:rPr kumimoji="1" lang="en-US" altLang="ja-JP" dirty="0"/>
                        <a:t>9</a:t>
                      </a:r>
                      <a:r>
                        <a:rPr kumimoji="1" lang="ja-JP" altLang="en-US" dirty="0"/>
                        <a:t>：</a:t>
                      </a:r>
                      <a:r>
                        <a:rPr kumimoji="1" lang="en-US" altLang="ja-JP" dirty="0"/>
                        <a:t>10-12</a:t>
                      </a:r>
                      <a:r>
                        <a:rPr kumimoji="1" lang="ja-JP" altLang="en-US" dirty="0"/>
                        <a:t>：</a:t>
                      </a:r>
                      <a:r>
                        <a:rPr kumimoji="1" lang="en-US" altLang="ja-JP" dirty="0"/>
                        <a:t>00</a:t>
                      </a:r>
                      <a:endParaRPr kumimoji="1" lang="ja-JP" altLang="en-US" dirty="0"/>
                    </a:p>
                  </a:txBody>
                  <a:tcPr/>
                </a:tc>
                <a:tc>
                  <a:txBody>
                    <a:bodyPr/>
                    <a:lstStyle/>
                    <a:p>
                      <a:r>
                        <a:rPr kumimoji="1" lang="en-US" altLang="ja-JP" dirty="0"/>
                        <a:t>Language Class</a:t>
                      </a:r>
                      <a:endParaRPr kumimoji="1" lang="ja-JP" altLang="en-US"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dirty="0"/>
                        <a:t>Language Class</a:t>
                      </a:r>
                      <a:endParaRPr kumimoji="1" lang="ja-JP" altLang="en-US"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dirty="0"/>
                        <a:t>Language Class</a:t>
                      </a:r>
                      <a:endParaRPr kumimoji="1" lang="ja-JP" altLang="en-US"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dirty="0"/>
                        <a:t>Language Class</a:t>
                      </a:r>
                      <a:endParaRPr kumimoji="1" lang="ja-JP" altLang="en-US"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dirty="0"/>
                        <a:t>Language Class</a:t>
                      </a:r>
                      <a:endParaRPr kumimoji="1" lang="ja-JP" altLang="en-US" dirty="0"/>
                    </a:p>
                  </a:txBody>
                  <a:tcPr/>
                </a:tc>
                <a:extLst>
                  <a:ext uri="{0D108BD9-81ED-4DB2-BD59-A6C34878D82A}">
                    <a16:rowId xmlns:a16="http://schemas.microsoft.com/office/drawing/2014/main" val="459896569"/>
                  </a:ext>
                </a:extLst>
              </a:tr>
              <a:tr h="370840">
                <a:tc>
                  <a:txBody>
                    <a:bodyPr/>
                    <a:lstStyle/>
                    <a:p>
                      <a:r>
                        <a:rPr kumimoji="1" lang="en-US" altLang="ja-JP" dirty="0"/>
                        <a:t>12</a:t>
                      </a:r>
                      <a:r>
                        <a:rPr kumimoji="1" lang="ja-JP" altLang="en-US" dirty="0"/>
                        <a:t>：</a:t>
                      </a:r>
                      <a:r>
                        <a:rPr kumimoji="1" lang="en-US" altLang="ja-JP" dirty="0"/>
                        <a:t>10-13</a:t>
                      </a:r>
                      <a:r>
                        <a:rPr kumimoji="1" lang="ja-JP" altLang="en-US" dirty="0"/>
                        <a:t>：</a:t>
                      </a:r>
                      <a:r>
                        <a:rPr kumimoji="1" lang="en-US" altLang="ja-JP" dirty="0"/>
                        <a:t>00</a:t>
                      </a:r>
                      <a:endParaRPr kumimoji="1" lang="ja-JP" altLang="en-US" dirty="0"/>
                    </a:p>
                  </a:txBody>
                  <a:tcPr/>
                </a:tc>
                <a:tc>
                  <a:txBody>
                    <a:bodyPr/>
                    <a:lstStyle/>
                    <a:p>
                      <a:r>
                        <a:rPr kumimoji="1" lang="en-US" altLang="ja-JP" dirty="0"/>
                        <a:t>Lunch Break</a:t>
                      </a:r>
                      <a:endParaRPr kumimoji="1" lang="ja-JP" altLang="en-US"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dirty="0"/>
                        <a:t>Lunch Break</a:t>
                      </a:r>
                      <a:endParaRPr kumimoji="1" lang="ja-JP" altLang="en-US"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dirty="0"/>
                        <a:t>Lunch Break</a:t>
                      </a:r>
                      <a:endParaRPr kumimoji="1" lang="ja-JP" altLang="en-US"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dirty="0"/>
                        <a:t>Lunch Break</a:t>
                      </a:r>
                      <a:endParaRPr kumimoji="1" lang="ja-JP" altLang="en-US"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dirty="0"/>
                        <a:t>Lunch Break</a:t>
                      </a:r>
                      <a:endParaRPr kumimoji="1" lang="ja-JP" altLang="en-US" dirty="0"/>
                    </a:p>
                  </a:txBody>
                  <a:tcPr/>
                </a:tc>
                <a:extLst>
                  <a:ext uri="{0D108BD9-81ED-4DB2-BD59-A6C34878D82A}">
                    <a16:rowId xmlns:a16="http://schemas.microsoft.com/office/drawing/2014/main" val="2073294737"/>
                  </a:ext>
                </a:extLst>
              </a:tr>
              <a:tr h="370840">
                <a:tc>
                  <a:txBody>
                    <a:bodyPr/>
                    <a:lstStyle/>
                    <a:p>
                      <a:r>
                        <a:rPr kumimoji="1" lang="en-US" altLang="ja-JP" dirty="0"/>
                        <a:t>13</a:t>
                      </a:r>
                      <a:r>
                        <a:rPr kumimoji="1" lang="ja-JP" altLang="en-US" dirty="0"/>
                        <a:t>：</a:t>
                      </a:r>
                      <a:r>
                        <a:rPr kumimoji="1" lang="en-US" altLang="ja-JP" dirty="0"/>
                        <a:t>10-15</a:t>
                      </a:r>
                      <a:r>
                        <a:rPr kumimoji="1" lang="ja-JP" altLang="en-US" dirty="0"/>
                        <a:t>：</a:t>
                      </a:r>
                      <a:r>
                        <a:rPr kumimoji="1" lang="en-US" altLang="ja-JP" dirty="0"/>
                        <a:t>00</a:t>
                      </a:r>
                      <a:endParaRPr kumimoji="1" lang="ja-JP" altLang="en-US" dirty="0"/>
                    </a:p>
                  </a:txBody>
                  <a:tcPr/>
                </a:tc>
                <a:tc>
                  <a:txBody>
                    <a:bodyPr/>
                    <a:lstStyle/>
                    <a:p>
                      <a:r>
                        <a:rPr kumimoji="1" lang="en-US" altLang="ja-JP" dirty="0"/>
                        <a:t>Pronunciation Class</a:t>
                      </a:r>
                    </a:p>
                  </a:txBody>
                  <a:tcPr/>
                </a:tc>
                <a:tc>
                  <a:txBody>
                    <a:bodyPr/>
                    <a:lstStyle/>
                    <a:p>
                      <a:r>
                        <a:rPr kumimoji="1" lang="en-US" altLang="ja-JP" dirty="0"/>
                        <a:t>Conversation Class</a:t>
                      </a:r>
                      <a:endParaRPr kumimoji="1" lang="ja-JP" altLang="en-US"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dirty="0"/>
                        <a:t>Conversation Class</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dirty="0"/>
                        <a:t>Conversation Class</a:t>
                      </a:r>
                      <a:endParaRPr kumimoji="1" lang="ja-JP" altLang="en-US"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dirty="0"/>
                        <a:t>Pronunciation Class</a:t>
                      </a:r>
                    </a:p>
                  </a:txBody>
                  <a:tcPr/>
                </a:tc>
                <a:extLst>
                  <a:ext uri="{0D108BD9-81ED-4DB2-BD59-A6C34878D82A}">
                    <a16:rowId xmlns:a16="http://schemas.microsoft.com/office/drawing/2014/main" val="2325401024"/>
                  </a:ext>
                </a:extLst>
              </a:tr>
            </a:tbl>
          </a:graphicData>
        </a:graphic>
      </p:graphicFrame>
      <p:sp>
        <p:nvSpPr>
          <p:cNvPr id="8" name="テキスト ボックス 7">
            <a:extLst>
              <a:ext uri="{FF2B5EF4-FFF2-40B4-BE49-F238E27FC236}">
                <a16:creationId xmlns:a16="http://schemas.microsoft.com/office/drawing/2014/main" id="{1E915082-B61F-486B-9362-AEE3E8F96F90}"/>
              </a:ext>
            </a:extLst>
          </p:cNvPr>
          <p:cNvSpPr txBox="1"/>
          <p:nvPr/>
        </p:nvSpPr>
        <p:spPr>
          <a:xfrm>
            <a:off x="228600" y="3790950"/>
            <a:ext cx="5715000" cy="923330"/>
          </a:xfrm>
          <a:prstGeom prst="rect">
            <a:avLst/>
          </a:prstGeom>
          <a:noFill/>
        </p:spPr>
        <p:txBody>
          <a:bodyPr wrap="square" rtlCol="0">
            <a:spAutoFit/>
          </a:bodyPr>
          <a:lstStyle/>
          <a:p>
            <a:r>
              <a:rPr kumimoji="1" lang="en-US" altLang="ja-JP" dirty="0"/>
              <a:t>Language Class: 30 hours</a:t>
            </a:r>
          </a:p>
          <a:p>
            <a:r>
              <a:rPr kumimoji="1" lang="en-US" altLang="ja-JP" dirty="0"/>
              <a:t>Conversation Class: 12 hours</a:t>
            </a:r>
          </a:p>
          <a:p>
            <a:r>
              <a:rPr kumimoji="1" lang="en-US" altLang="ja-JP" dirty="0"/>
              <a:t>Pronunciation Class: 8 hours</a:t>
            </a:r>
            <a:endParaRPr kumimoji="1"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05277" y="219913"/>
            <a:ext cx="1653539" cy="514350"/>
          </a:xfrm>
          <a:prstGeom prst="rect">
            <a:avLst/>
          </a:prstGeom>
        </p:spPr>
        <p:txBody>
          <a:bodyPr vert="horz" wrap="square" lIns="0" tIns="13335" rIns="0" bIns="0" rtlCol="0">
            <a:spAutoFit/>
          </a:bodyPr>
          <a:lstStyle/>
          <a:p>
            <a:pPr marL="12700">
              <a:lnSpc>
                <a:spcPct val="100000"/>
              </a:lnSpc>
              <a:spcBef>
                <a:spcPts val="105"/>
              </a:spcBef>
            </a:pPr>
            <a:r>
              <a:rPr spc="-20" dirty="0"/>
              <a:t>参加費用</a:t>
            </a:r>
          </a:p>
        </p:txBody>
      </p:sp>
      <p:sp>
        <p:nvSpPr>
          <p:cNvPr id="4" name="object 4"/>
          <p:cNvSpPr txBox="1">
            <a:spLocks noGrp="1"/>
          </p:cNvSpPr>
          <p:nvPr>
            <p:ph type="ftr" sz="quarter" idx="5"/>
          </p:nvPr>
        </p:nvSpPr>
        <p:spPr>
          <a:prstGeom prst="rect">
            <a:avLst/>
          </a:prstGeom>
        </p:spPr>
        <p:txBody>
          <a:bodyPr vert="horz" wrap="square" lIns="0" tIns="7620" rIns="0" bIns="0" rtlCol="0">
            <a:spAutoFit/>
          </a:bodyPr>
          <a:lstStyle/>
          <a:p>
            <a:pPr marL="12700">
              <a:lnSpc>
                <a:spcPct val="100000"/>
              </a:lnSpc>
              <a:spcBef>
                <a:spcPts val="60"/>
              </a:spcBef>
            </a:pPr>
            <a:r>
              <a:rPr dirty="0"/>
              <a:t>NAGOYA</a:t>
            </a:r>
            <a:r>
              <a:rPr spc="-10" dirty="0"/>
              <a:t> </a:t>
            </a:r>
            <a:r>
              <a:rPr dirty="0"/>
              <a:t>CITY</a:t>
            </a:r>
            <a:r>
              <a:rPr spc="-35" dirty="0"/>
              <a:t> </a:t>
            </a:r>
            <a:r>
              <a:rPr spc="-10" dirty="0"/>
              <a:t>UNIVERSITY</a:t>
            </a:r>
          </a:p>
        </p:txBody>
      </p:sp>
      <p:sp>
        <p:nvSpPr>
          <p:cNvPr id="3" name="object 3"/>
          <p:cNvSpPr txBox="1"/>
          <p:nvPr/>
        </p:nvSpPr>
        <p:spPr>
          <a:xfrm>
            <a:off x="228600" y="976821"/>
            <a:ext cx="6400799" cy="3890168"/>
          </a:xfrm>
          <a:prstGeom prst="rect">
            <a:avLst/>
          </a:prstGeom>
        </p:spPr>
        <p:txBody>
          <a:bodyPr vert="horz" wrap="square" lIns="0" tIns="210185" rIns="0" bIns="0" rtlCol="0">
            <a:spAutoFit/>
          </a:bodyPr>
          <a:lstStyle/>
          <a:p>
            <a:pPr marL="55880">
              <a:lnSpc>
                <a:spcPct val="100000"/>
              </a:lnSpc>
              <a:spcBef>
                <a:spcPts val="1655"/>
              </a:spcBef>
            </a:pPr>
            <a:r>
              <a:rPr sz="2200" b="1" spc="-30" dirty="0">
                <a:latin typeface="ＭＳ Ｐゴシック"/>
                <a:cs typeface="ＭＳ Ｐゴシック"/>
              </a:rPr>
              <a:t>①プログラム料金</a:t>
            </a:r>
            <a:r>
              <a:rPr sz="2200" b="1" spc="-10" dirty="0">
                <a:latin typeface="ＭＳ Ｐゴシック"/>
                <a:cs typeface="ＭＳ Ｐゴシック"/>
              </a:rPr>
              <a:t>（</a:t>
            </a:r>
            <a:r>
              <a:rPr lang="ja-JP" altLang="en-US" sz="2200" b="1" spc="-30" dirty="0">
                <a:latin typeface="ＭＳ Ｐゴシック"/>
                <a:cs typeface="ＭＳ Ｐゴシック"/>
              </a:rPr>
              <a:t>文藻外語</a:t>
            </a:r>
            <a:r>
              <a:rPr sz="2200" b="1" spc="-30" dirty="0">
                <a:latin typeface="ＭＳ Ｐゴシック"/>
                <a:cs typeface="ＭＳ Ｐゴシック"/>
              </a:rPr>
              <a:t>大学へ支払うお金</a:t>
            </a:r>
            <a:r>
              <a:rPr sz="2200" b="1" spc="-25" dirty="0">
                <a:latin typeface="ＭＳ Ｐゴシック"/>
                <a:cs typeface="ＭＳ Ｐゴシック"/>
              </a:rPr>
              <a:t>）：</a:t>
            </a:r>
            <a:endParaRPr lang="en-US" sz="2200" b="1" spc="-25" dirty="0">
              <a:latin typeface="ＭＳ Ｐゴシック"/>
              <a:cs typeface="ＭＳ Ｐゴシック"/>
            </a:endParaRPr>
          </a:p>
          <a:p>
            <a:pPr marL="55880">
              <a:lnSpc>
                <a:spcPct val="100000"/>
              </a:lnSpc>
              <a:spcBef>
                <a:spcPts val="1655"/>
              </a:spcBef>
            </a:pPr>
            <a:r>
              <a:rPr lang="ja-JP" altLang="en-US" sz="2200" b="1" spc="-25" dirty="0">
                <a:latin typeface="ＭＳ Ｐゴシック"/>
                <a:cs typeface="ＭＳ Ｐゴシック"/>
              </a:rPr>
              <a:t>　　</a:t>
            </a:r>
            <a:r>
              <a:rPr lang="en-US" altLang="ja-JP" sz="2200" b="1" spc="-25" dirty="0">
                <a:latin typeface="ＭＳ Ｐゴシック"/>
                <a:cs typeface="ＭＳ Ｐゴシック"/>
              </a:rPr>
              <a:t>14,850NT$</a:t>
            </a:r>
            <a:r>
              <a:rPr lang="ja-JP" altLang="en-US" sz="2200" b="1" spc="-25" dirty="0">
                <a:latin typeface="ＭＳ Ｐゴシック"/>
                <a:cs typeface="ＭＳ Ｐゴシック"/>
              </a:rPr>
              <a:t>～</a:t>
            </a:r>
            <a:r>
              <a:rPr lang="en-US" altLang="ja-JP" sz="2200" b="1" spc="-25" dirty="0">
                <a:latin typeface="ＭＳ Ｐゴシック"/>
                <a:cs typeface="ＭＳ Ｐゴシック"/>
              </a:rPr>
              <a:t>18,500NT$</a:t>
            </a:r>
            <a:r>
              <a:rPr lang="ja-JP" altLang="en-US" sz="2200" b="1" spc="-25" dirty="0">
                <a:latin typeface="ＭＳ Ｐゴシック"/>
                <a:cs typeface="ＭＳ Ｐゴシック"/>
              </a:rPr>
              <a:t>　（約</a:t>
            </a:r>
            <a:r>
              <a:rPr lang="en-US" altLang="ja-JP" sz="2200" b="1" spc="-25" dirty="0">
                <a:latin typeface="ＭＳ Ｐゴシック"/>
                <a:cs typeface="ＭＳ Ｐゴシック"/>
              </a:rPr>
              <a:t>72,000</a:t>
            </a:r>
            <a:r>
              <a:rPr lang="ja-JP" altLang="en-US" sz="2200" b="1" spc="-25" dirty="0">
                <a:latin typeface="ＭＳ Ｐゴシック"/>
                <a:cs typeface="ＭＳ Ｐゴシック"/>
              </a:rPr>
              <a:t>～約</a:t>
            </a:r>
            <a:r>
              <a:rPr lang="en-US" altLang="ja-JP" sz="2200" b="1" spc="-25" dirty="0">
                <a:latin typeface="ＭＳ Ｐゴシック"/>
                <a:cs typeface="ＭＳ Ｐゴシック"/>
              </a:rPr>
              <a:t>91,000</a:t>
            </a:r>
            <a:r>
              <a:rPr lang="ja-JP" altLang="en-US" sz="2200" b="1" spc="-25" dirty="0">
                <a:latin typeface="ＭＳ Ｐゴシック"/>
                <a:cs typeface="ＭＳ Ｐゴシック"/>
              </a:rPr>
              <a:t>円）</a:t>
            </a:r>
            <a:endParaRPr lang="en-US" altLang="ja-JP" sz="2200" b="1" spc="-25" dirty="0">
              <a:latin typeface="ＭＳ Ｐゴシック"/>
              <a:cs typeface="ＭＳ Ｐゴシック"/>
            </a:endParaRPr>
          </a:p>
          <a:p>
            <a:pPr marL="55880">
              <a:lnSpc>
                <a:spcPct val="100000"/>
              </a:lnSpc>
              <a:spcBef>
                <a:spcPts val="1655"/>
              </a:spcBef>
            </a:pPr>
            <a:r>
              <a:rPr lang="ja-JP" altLang="en-US" sz="2200" b="1" spc="-25" dirty="0">
                <a:latin typeface="ＭＳ Ｐゴシック"/>
                <a:cs typeface="ＭＳ Ｐゴシック"/>
              </a:rPr>
              <a:t>　＊料金に含まれるもの　授業料、教材費</a:t>
            </a:r>
            <a:endParaRPr lang="en-US" altLang="ja-JP" sz="2200" b="1" dirty="0">
              <a:latin typeface="ＭＳ Ｐゴシック"/>
              <a:cs typeface="ＭＳ Ｐゴシック"/>
            </a:endParaRPr>
          </a:p>
          <a:p>
            <a:pPr marL="55880">
              <a:lnSpc>
                <a:spcPct val="100000"/>
              </a:lnSpc>
              <a:spcBef>
                <a:spcPts val="1655"/>
              </a:spcBef>
            </a:pPr>
            <a:r>
              <a:rPr sz="2200" b="1" spc="-30" dirty="0">
                <a:latin typeface="ＭＳ Ｐゴシック"/>
                <a:cs typeface="ＭＳ Ｐゴシック"/>
              </a:rPr>
              <a:t>②航空券</a:t>
            </a:r>
            <a:r>
              <a:rPr lang="ja-JP" altLang="en-US" sz="2200" b="1" spc="-30" dirty="0">
                <a:latin typeface="ＭＳ Ｐゴシック"/>
                <a:cs typeface="ＭＳ Ｐゴシック"/>
              </a:rPr>
              <a:t>（</a:t>
            </a:r>
            <a:r>
              <a:rPr lang="en-US" altLang="ja-JP" sz="2200" b="1" spc="-30" dirty="0">
                <a:latin typeface="ＭＳ Ｐゴシック"/>
                <a:cs typeface="ＭＳ Ｐゴシック"/>
              </a:rPr>
              <a:t>6</a:t>
            </a:r>
            <a:r>
              <a:rPr lang="ja-JP" altLang="en-US" sz="2200" b="1" spc="-30" dirty="0">
                <a:latin typeface="ＭＳ Ｐゴシック"/>
                <a:cs typeface="ＭＳ Ｐゴシック"/>
              </a:rPr>
              <a:t>月上旬時点では約</a:t>
            </a:r>
            <a:r>
              <a:rPr lang="en-US" altLang="ja-JP" sz="2200" b="1" spc="-30" dirty="0">
                <a:latin typeface="ＭＳ Ｐゴシック"/>
                <a:cs typeface="ＭＳ Ｐゴシック"/>
              </a:rPr>
              <a:t>83,000</a:t>
            </a:r>
            <a:r>
              <a:rPr lang="ja-JP" altLang="en-US" sz="2200" b="1" spc="-30" dirty="0">
                <a:latin typeface="ＭＳ Ｐゴシック"/>
                <a:cs typeface="ＭＳ Ｐゴシック"/>
              </a:rPr>
              <a:t>円）</a:t>
            </a:r>
            <a:endParaRPr lang="en-US" altLang="ja-JP" sz="2200" b="1" spc="-30" dirty="0">
              <a:latin typeface="ＭＳ Ｐゴシック"/>
              <a:cs typeface="ＭＳ Ｐゴシック"/>
            </a:endParaRPr>
          </a:p>
          <a:p>
            <a:pPr marL="55880">
              <a:lnSpc>
                <a:spcPct val="100000"/>
              </a:lnSpc>
              <a:spcBef>
                <a:spcPts val="1655"/>
              </a:spcBef>
            </a:pPr>
            <a:r>
              <a:rPr lang="ja-JP" altLang="en-US" sz="2200" b="1" spc="-30" dirty="0">
                <a:latin typeface="ＭＳ Ｐゴシック"/>
                <a:cs typeface="ＭＳ Ｐゴシック"/>
              </a:rPr>
              <a:t>計：約</a:t>
            </a:r>
            <a:r>
              <a:rPr lang="en-US" altLang="ja-JP" sz="2200" b="1" spc="-30" dirty="0">
                <a:latin typeface="ＭＳ Ｐゴシック"/>
                <a:cs typeface="ＭＳ Ｐゴシック"/>
              </a:rPr>
              <a:t>155,000</a:t>
            </a:r>
            <a:r>
              <a:rPr lang="ja-JP" altLang="en-US" sz="2200" b="1" spc="-30" dirty="0">
                <a:latin typeface="ＭＳ Ｐゴシック"/>
                <a:cs typeface="ＭＳ Ｐゴシック"/>
              </a:rPr>
              <a:t>～約</a:t>
            </a:r>
            <a:r>
              <a:rPr lang="en-US" altLang="ja-JP" sz="2200" b="1" spc="-30" dirty="0">
                <a:latin typeface="ＭＳ Ｐゴシック"/>
                <a:cs typeface="ＭＳ Ｐゴシック"/>
              </a:rPr>
              <a:t>174,000</a:t>
            </a:r>
            <a:r>
              <a:rPr lang="ja-JP" altLang="en-US" sz="2200" b="1" spc="-30" dirty="0">
                <a:latin typeface="ＭＳ Ｐゴシック"/>
                <a:cs typeface="ＭＳ Ｐゴシック"/>
              </a:rPr>
              <a:t>円＋</a:t>
            </a:r>
            <a:r>
              <a:rPr lang="en-US" altLang="ja-JP" sz="2200" b="1" spc="-30" dirty="0">
                <a:latin typeface="ＭＳ Ｐゴシック"/>
                <a:cs typeface="ＭＳ Ｐゴシック"/>
              </a:rPr>
              <a:t>α</a:t>
            </a:r>
            <a:endParaRPr lang="en-US" sz="2200" b="1" spc="-30" dirty="0">
              <a:latin typeface="ＭＳ Ｐゴシック"/>
              <a:cs typeface="ＭＳ Ｐゴシック"/>
            </a:endParaRPr>
          </a:p>
          <a:p>
            <a:pPr marL="55880">
              <a:lnSpc>
                <a:spcPct val="100000"/>
              </a:lnSpc>
              <a:spcBef>
                <a:spcPts val="1655"/>
              </a:spcBef>
            </a:pPr>
            <a:r>
              <a:rPr lang="en-US" altLang="ja-JP" sz="2200" b="1" spc="-30" dirty="0">
                <a:latin typeface="ＭＳ Ｐゴシック"/>
                <a:cs typeface="ＭＳ Ｐゴシック"/>
              </a:rPr>
              <a:t>α…</a:t>
            </a:r>
            <a:r>
              <a:rPr sz="2200" b="1" spc="-35" dirty="0">
                <a:latin typeface="ＭＳ Ｐゴシック"/>
                <a:cs typeface="ＭＳ Ｐゴシック"/>
              </a:rPr>
              <a:t>保険加入料</a:t>
            </a:r>
            <a:r>
              <a:rPr lang="ja-JP" altLang="en-US" sz="2200" b="1" spc="-35" dirty="0">
                <a:latin typeface="ＭＳ Ｐゴシック"/>
                <a:cs typeface="ＭＳ Ｐゴシック"/>
              </a:rPr>
              <a:t>、滞在費</a:t>
            </a:r>
            <a:r>
              <a:rPr sz="2200" b="1" spc="-35" dirty="0">
                <a:latin typeface="ＭＳ Ｐゴシック"/>
                <a:cs typeface="ＭＳ Ｐゴシック"/>
              </a:rPr>
              <a:t>等は別途必要</a:t>
            </a:r>
            <a:endParaRPr lang="en-US" sz="2200" b="1" spc="-35" dirty="0">
              <a:latin typeface="ＭＳ Ｐゴシック"/>
              <a:cs typeface="ＭＳ Ｐゴシック"/>
            </a:endParaRPr>
          </a:p>
          <a:p>
            <a:pPr marL="55880">
              <a:lnSpc>
                <a:spcPct val="100000"/>
              </a:lnSpc>
              <a:spcBef>
                <a:spcPts val="1655"/>
              </a:spcBef>
            </a:pPr>
            <a:r>
              <a:rPr lang="en-US" altLang="ja-JP" sz="2200" b="1" spc="-35" dirty="0">
                <a:latin typeface="ＭＳ Ｐゴシック"/>
                <a:cs typeface="ＭＳ Ｐゴシック"/>
              </a:rPr>
              <a:t>※</a:t>
            </a:r>
            <a:r>
              <a:rPr lang="ja-JP" altLang="en-US" sz="2200" b="1" spc="-35" dirty="0">
                <a:latin typeface="ＭＳ Ｐゴシック"/>
                <a:cs typeface="ＭＳ Ｐゴシック"/>
              </a:rPr>
              <a:t>①支払い②手配は、併せて（株）</a:t>
            </a:r>
            <a:r>
              <a:rPr lang="en-US" altLang="ja-JP" sz="2200" b="1" spc="-35" dirty="0">
                <a:latin typeface="ＭＳ Ｐゴシック"/>
                <a:cs typeface="ＭＳ Ｐゴシック"/>
              </a:rPr>
              <a:t>HIS</a:t>
            </a:r>
            <a:r>
              <a:rPr lang="ja-JP" altLang="en-US" sz="2200" b="1" spc="-35" dirty="0">
                <a:latin typeface="ＭＳ Ｐゴシック"/>
                <a:cs typeface="ＭＳ Ｐゴシック"/>
              </a:rPr>
              <a:t>に依頼</a:t>
            </a:r>
            <a:endParaRPr sz="2200" b="1" dirty="0">
              <a:latin typeface="ＭＳ Ｐゴシック"/>
              <a:cs typeface="ＭＳ Ｐゴシック"/>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2028825">
              <a:lnSpc>
                <a:spcPct val="100000"/>
              </a:lnSpc>
              <a:spcBef>
                <a:spcPts val="105"/>
              </a:spcBef>
            </a:pPr>
            <a:r>
              <a:rPr spc="-15" dirty="0"/>
              <a:t>応募要件 ①</a:t>
            </a:r>
          </a:p>
        </p:txBody>
      </p:sp>
      <p:sp>
        <p:nvSpPr>
          <p:cNvPr id="4" name="object 4"/>
          <p:cNvSpPr txBox="1">
            <a:spLocks noGrp="1"/>
          </p:cNvSpPr>
          <p:nvPr>
            <p:ph type="ftr" sz="quarter" idx="5"/>
          </p:nvPr>
        </p:nvSpPr>
        <p:spPr>
          <a:prstGeom prst="rect">
            <a:avLst/>
          </a:prstGeom>
        </p:spPr>
        <p:txBody>
          <a:bodyPr vert="horz" wrap="square" lIns="0" tIns="7620" rIns="0" bIns="0" rtlCol="0">
            <a:spAutoFit/>
          </a:bodyPr>
          <a:lstStyle/>
          <a:p>
            <a:pPr marL="12700">
              <a:lnSpc>
                <a:spcPct val="100000"/>
              </a:lnSpc>
              <a:spcBef>
                <a:spcPts val="60"/>
              </a:spcBef>
            </a:pPr>
            <a:r>
              <a:rPr dirty="0"/>
              <a:t>NAGOYA</a:t>
            </a:r>
            <a:r>
              <a:rPr spc="-10" dirty="0"/>
              <a:t> </a:t>
            </a:r>
            <a:r>
              <a:rPr dirty="0"/>
              <a:t>CITY</a:t>
            </a:r>
            <a:r>
              <a:rPr spc="-35" dirty="0"/>
              <a:t> </a:t>
            </a:r>
            <a:r>
              <a:rPr spc="-10" dirty="0"/>
              <a:t>UNIVERSITY</a:t>
            </a:r>
          </a:p>
        </p:txBody>
      </p:sp>
      <p:sp>
        <p:nvSpPr>
          <p:cNvPr id="3" name="object 3"/>
          <p:cNvSpPr txBox="1"/>
          <p:nvPr/>
        </p:nvSpPr>
        <p:spPr>
          <a:xfrm>
            <a:off x="385063" y="993140"/>
            <a:ext cx="5920740" cy="3316292"/>
          </a:xfrm>
          <a:prstGeom prst="rect">
            <a:avLst/>
          </a:prstGeom>
        </p:spPr>
        <p:txBody>
          <a:bodyPr vert="horz" wrap="square" lIns="0" tIns="12700" rIns="0" bIns="0" rtlCol="0">
            <a:spAutoFit/>
          </a:bodyPr>
          <a:lstStyle/>
          <a:p>
            <a:pPr marL="12700" marR="5080">
              <a:lnSpc>
                <a:spcPct val="150000"/>
              </a:lnSpc>
              <a:spcBef>
                <a:spcPts val="100"/>
              </a:spcBef>
            </a:pPr>
            <a:r>
              <a:rPr sz="2400" b="1" u="sng" spc="-20" dirty="0" err="1">
                <a:uFill>
                  <a:solidFill>
                    <a:srgbClr val="000000"/>
                  </a:solidFill>
                </a:uFill>
                <a:latin typeface="+mn-ea"/>
                <a:ea typeface="+mn-ea"/>
                <a:cs typeface="ＭＳ Ｐゴシック"/>
              </a:rPr>
              <a:t>参加対象：</a:t>
            </a:r>
            <a:r>
              <a:rPr sz="2400" b="1" u="none" spc="-20" dirty="0" err="1">
                <a:latin typeface="+mn-ea"/>
                <a:ea typeface="+mn-ea"/>
                <a:cs typeface="ＭＳ Ｐゴシック"/>
              </a:rPr>
              <a:t>全学生</a:t>
            </a:r>
            <a:r>
              <a:rPr sz="2000" b="1" u="none" spc="-10" dirty="0" err="1">
                <a:latin typeface="+mn-ea"/>
                <a:ea typeface="+mn-ea"/>
                <a:cs typeface="ＭＳ Ｐゴシック"/>
              </a:rPr>
              <a:t>（</a:t>
            </a:r>
            <a:r>
              <a:rPr sz="2000" b="1" u="none" spc="-30" dirty="0" err="1">
                <a:latin typeface="+mn-ea"/>
                <a:ea typeface="+mn-ea"/>
                <a:cs typeface="ＭＳ Ｐゴシック"/>
              </a:rPr>
              <a:t>単位認定は学部の規定による</a:t>
            </a:r>
            <a:r>
              <a:rPr sz="2000" b="1" u="none" spc="-50" dirty="0">
                <a:latin typeface="+mn-ea"/>
                <a:ea typeface="+mn-ea"/>
                <a:cs typeface="ＭＳ Ｐゴシック"/>
              </a:rPr>
              <a:t>）</a:t>
            </a:r>
            <a:endParaRPr lang="en-US" sz="2400" b="1" u="none" spc="-50" dirty="0">
              <a:latin typeface="+mn-ea"/>
              <a:ea typeface="+mn-ea"/>
              <a:cs typeface="ＭＳ Ｐゴシック"/>
            </a:endParaRPr>
          </a:p>
          <a:p>
            <a:pPr marL="12700" marR="5080">
              <a:lnSpc>
                <a:spcPct val="150000"/>
              </a:lnSpc>
              <a:spcBef>
                <a:spcPts val="100"/>
              </a:spcBef>
            </a:pPr>
            <a:r>
              <a:rPr sz="2400" b="1" u="sng" spc="-30" dirty="0" err="1">
                <a:uFill>
                  <a:solidFill>
                    <a:srgbClr val="000000"/>
                  </a:solidFill>
                </a:uFill>
                <a:latin typeface="+mn-ea"/>
                <a:ea typeface="+mn-ea"/>
                <a:cs typeface="ＭＳ Ｐゴシック"/>
              </a:rPr>
              <a:t>参加条件</a:t>
            </a:r>
            <a:r>
              <a:rPr sz="2400" b="1" u="sng" spc="-30" dirty="0">
                <a:uFill>
                  <a:solidFill>
                    <a:srgbClr val="000000"/>
                  </a:solidFill>
                </a:uFill>
                <a:latin typeface="+mn-ea"/>
                <a:ea typeface="+mn-ea"/>
                <a:cs typeface="ＭＳ Ｐゴシック"/>
              </a:rPr>
              <a:t>：</a:t>
            </a:r>
            <a:endParaRPr sz="2400" dirty="0">
              <a:latin typeface="+mn-ea"/>
              <a:ea typeface="+mn-ea"/>
              <a:cs typeface="ＭＳ Ｐゴシック"/>
            </a:endParaRPr>
          </a:p>
          <a:p>
            <a:pPr marL="12700">
              <a:lnSpc>
                <a:spcPct val="100000"/>
              </a:lnSpc>
              <a:spcBef>
                <a:spcPts val="1300"/>
              </a:spcBef>
            </a:pPr>
            <a:r>
              <a:rPr sz="2400" b="1" spc="-20" dirty="0">
                <a:latin typeface="+mn-ea"/>
                <a:ea typeface="+mn-ea"/>
                <a:cs typeface="ＭＳ Ｐゴシック"/>
              </a:rPr>
              <a:t>①</a:t>
            </a:r>
            <a:r>
              <a:rPr lang="en-US" sz="2400" b="1" spc="-20" dirty="0">
                <a:latin typeface="+mn-ea"/>
                <a:ea typeface="+mn-ea"/>
                <a:cs typeface="ＭＳ Ｐゴシック"/>
              </a:rPr>
              <a:t> </a:t>
            </a:r>
            <a:r>
              <a:rPr lang="ja-JP" altLang="en-US" sz="2400" b="1" spc="-20" dirty="0">
                <a:latin typeface="+mn-ea"/>
                <a:ea typeface="+mn-ea"/>
                <a:cs typeface="ＭＳ Ｐゴシック"/>
              </a:rPr>
              <a:t>中国</a:t>
            </a:r>
            <a:r>
              <a:rPr sz="2400" b="1" spc="-20" dirty="0">
                <a:latin typeface="+mn-ea"/>
                <a:ea typeface="+mn-ea"/>
                <a:cs typeface="ＭＳ Ｐゴシック"/>
              </a:rPr>
              <a:t>語初級</a:t>
            </a:r>
            <a:r>
              <a:rPr lang="en-US" altLang="ja-JP" sz="2400" b="1" spc="-10" dirty="0">
                <a:latin typeface="+mn-ea"/>
                <a:ea typeface="+mn-ea"/>
                <a:cs typeface="ＭＳ Ｐゴシック"/>
              </a:rPr>
              <a:t>1</a:t>
            </a:r>
            <a:r>
              <a:rPr sz="2400" b="1" spc="-30" dirty="0">
                <a:latin typeface="+mn-ea"/>
                <a:ea typeface="+mn-ea"/>
                <a:cs typeface="ＭＳ Ｐゴシック"/>
              </a:rPr>
              <a:t>以上の履修者</a:t>
            </a:r>
            <a:endParaRPr sz="2400" dirty="0">
              <a:latin typeface="+mn-ea"/>
              <a:ea typeface="+mn-ea"/>
              <a:cs typeface="ＭＳ Ｐゴシック"/>
            </a:endParaRPr>
          </a:p>
          <a:p>
            <a:pPr marL="12700">
              <a:lnSpc>
                <a:spcPct val="100000"/>
              </a:lnSpc>
              <a:spcBef>
                <a:spcPts val="1200"/>
              </a:spcBef>
            </a:pPr>
            <a:r>
              <a:rPr sz="2400" b="1" spc="-35" dirty="0">
                <a:latin typeface="+mn-ea"/>
                <a:ea typeface="+mn-ea"/>
                <a:cs typeface="ＭＳ Ｐゴシック"/>
              </a:rPr>
              <a:t>②</a:t>
            </a:r>
            <a:r>
              <a:rPr lang="en-US" sz="2400" b="1" spc="-35" dirty="0">
                <a:latin typeface="+mn-ea"/>
                <a:ea typeface="+mn-ea"/>
                <a:cs typeface="ＭＳ Ｐゴシック"/>
              </a:rPr>
              <a:t> </a:t>
            </a:r>
            <a:r>
              <a:rPr sz="2400" b="1" spc="-35" dirty="0">
                <a:latin typeface="+mn-ea"/>
                <a:ea typeface="+mn-ea"/>
                <a:cs typeface="ＭＳ Ｐゴシック"/>
              </a:rPr>
              <a:t>①</a:t>
            </a:r>
            <a:r>
              <a:rPr sz="2400" b="1" spc="-35" dirty="0" err="1">
                <a:latin typeface="+mn-ea"/>
                <a:ea typeface="+mn-ea"/>
                <a:cs typeface="ＭＳ Ｐゴシック"/>
              </a:rPr>
              <a:t>に相当する</a:t>
            </a:r>
            <a:r>
              <a:rPr lang="ja-JP" altLang="en-US" sz="2400" b="1" spc="-35" dirty="0">
                <a:latin typeface="+mn-ea"/>
                <a:ea typeface="+mn-ea"/>
                <a:cs typeface="ＭＳ Ｐゴシック"/>
              </a:rPr>
              <a:t>中国</a:t>
            </a:r>
            <a:r>
              <a:rPr sz="2400" b="1" spc="-35" dirty="0" err="1">
                <a:latin typeface="+mn-ea"/>
                <a:ea typeface="+mn-ea"/>
                <a:cs typeface="ＭＳ Ｐゴシック"/>
              </a:rPr>
              <a:t>語能力のある学生</a:t>
            </a:r>
            <a:endParaRPr sz="2400" dirty="0">
              <a:latin typeface="+mn-ea"/>
              <a:ea typeface="+mn-ea"/>
              <a:cs typeface="ＭＳ Ｐゴシック"/>
            </a:endParaRPr>
          </a:p>
          <a:p>
            <a:pPr marL="12700">
              <a:lnSpc>
                <a:spcPct val="100000"/>
              </a:lnSpc>
              <a:spcBef>
                <a:spcPts val="1485"/>
              </a:spcBef>
            </a:pPr>
            <a:r>
              <a:rPr lang="ja-JP" altLang="en-US" sz="2400" b="1" u="sng" spc="-25" dirty="0">
                <a:uFill>
                  <a:solidFill>
                    <a:srgbClr val="000000"/>
                  </a:solidFill>
                </a:uFill>
                <a:latin typeface="+mn-ea"/>
                <a:ea typeface="+mn-ea"/>
                <a:cs typeface="ＭＳ Ｐゴシック"/>
              </a:rPr>
              <a:t>募集人数：</a:t>
            </a:r>
            <a:r>
              <a:rPr lang="ja-JP" altLang="en-US" sz="2400" b="1" spc="-25" dirty="0">
                <a:uFill>
                  <a:solidFill>
                    <a:srgbClr val="000000"/>
                  </a:solidFill>
                </a:uFill>
                <a:latin typeface="+mn-ea"/>
                <a:ea typeface="+mn-ea"/>
                <a:cs typeface="ＭＳ Ｐゴシック"/>
              </a:rPr>
              <a:t> </a:t>
            </a:r>
            <a:r>
              <a:rPr lang="en-US" altLang="ja-JP" sz="2400" b="1" spc="-25" dirty="0">
                <a:uFill>
                  <a:solidFill>
                    <a:srgbClr val="000000"/>
                  </a:solidFill>
                </a:uFill>
                <a:latin typeface="+mn-ea"/>
                <a:ea typeface="+mn-ea"/>
                <a:cs typeface="ＭＳ Ｐゴシック"/>
              </a:rPr>
              <a:t>10</a:t>
            </a:r>
            <a:r>
              <a:rPr lang="ja-JP" altLang="en-US" sz="2400" b="1" spc="-25" dirty="0">
                <a:uFill>
                  <a:solidFill>
                    <a:srgbClr val="000000"/>
                  </a:solidFill>
                </a:uFill>
                <a:latin typeface="+mn-ea"/>
                <a:ea typeface="+mn-ea"/>
                <a:cs typeface="ＭＳ Ｐゴシック"/>
              </a:rPr>
              <a:t>名程度（最少催行人数</a:t>
            </a:r>
            <a:r>
              <a:rPr lang="en-US" altLang="ja-JP" sz="2400" b="1" spc="-25" dirty="0">
                <a:uFill>
                  <a:solidFill>
                    <a:srgbClr val="000000"/>
                  </a:solidFill>
                </a:uFill>
                <a:latin typeface="+mn-ea"/>
                <a:ea typeface="+mn-ea"/>
                <a:cs typeface="ＭＳ Ｐゴシック"/>
              </a:rPr>
              <a:t>8</a:t>
            </a:r>
            <a:r>
              <a:rPr lang="ja-JP" altLang="en-US" sz="2400" b="1" spc="-25" dirty="0">
                <a:uFill>
                  <a:solidFill>
                    <a:srgbClr val="000000"/>
                  </a:solidFill>
                </a:uFill>
                <a:latin typeface="+mn-ea"/>
                <a:ea typeface="+mn-ea"/>
                <a:cs typeface="ＭＳ Ｐゴシック"/>
              </a:rPr>
              <a:t>名） </a:t>
            </a:r>
            <a:endParaRPr lang="en-US" sz="2400" b="1" spc="-25" dirty="0">
              <a:uFill>
                <a:solidFill>
                  <a:srgbClr val="000000"/>
                </a:solidFill>
              </a:uFill>
              <a:latin typeface="ＭＳ Ｐゴシック" panose="020B0600070205080204" pitchFamily="50" charset="-128"/>
              <a:ea typeface="ＭＳ Ｐゴシック" panose="020B0600070205080204" pitchFamily="50" charset="-128"/>
              <a:cs typeface="ＭＳ Ｐゴシック"/>
            </a:endParaRPr>
          </a:p>
          <a:p>
            <a:pPr marL="12700">
              <a:lnSpc>
                <a:spcPct val="100000"/>
              </a:lnSpc>
              <a:spcBef>
                <a:spcPts val="1485"/>
              </a:spcBef>
            </a:pPr>
            <a:r>
              <a:rPr sz="2400" b="1" u="sng" spc="-25" dirty="0" err="1">
                <a:uFill>
                  <a:solidFill>
                    <a:srgbClr val="000000"/>
                  </a:solidFill>
                </a:uFill>
                <a:latin typeface="+mn-ea"/>
                <a:ea typeface="+mn-ea"/>
                <a:cs typeface="ＭＳ Ｐゴシック"/>
              </a:rPr>
              <a:t>応募締め切り</a:t>
            </a:r>
            <a:r>
              <a:rPr sz="2400" b="1" u="sng" spc="-25" dirty="0">
                <a:uFill>
                  <a:solidFill>
                    <a:srgbClr val="000000"/>
                  </a:solidFill>
                </a:uFill>
                <a:latin typeface="+mn-ea"/>
                <a:ea typeface="+mn-ea"/>
                <a:cs typeface="ＭＳ Ｐゴシック"/>
              </a:rPr>
              <a:t>：</a:t>
            </a:r>
            <a:r>
              <a:rPr lang="en-US" sz="2400" b="1" spc="-25" dirty="0">
                <a:uFill>
                  <a:solidFill>
                    <a:srgbClr val="000000"/>
                  </a:solidFill>
                </a:uFill>
                <a:latin typeface="+mn-ea"/>
                <a:ea typeface="+mn-ea"/>
                <a:cs typeface="ＭＳ Ｐゴシック"/>
              </a:rPr>
              <a:t> </a:t>
            </a:r>
            <a:r>
              <a:rPr lang="en-US" altLang="ja-JP" sz="2400" b="1" u="none" spc="-10" dirty="0">
                <a:latin typeface="+mn-ea"/>
                <a:ea typeface="+mn-ea"/>
                <a:cs typeface="ＭＳ Ｐゴシック"/>
              </a:rPr>
              <a:t>2025</a:t>
            </a:r>
            <a:r>
              <a:rPr sz="2400" b="1" u="none" spc="-25" dirty="0">
                <a:latin typeface="+mn-ea"/>
                <a:ea typeface="+mn-ea"/>
                <a:cs typeface="ＭＳ Ｐゴシック"/>
              </a:rPr>
              <a:t>年</a:t>
            </a:r>
            <a:r>
              <a:rPr lang="en-US" altLang="ja-JP" sz="2400" b="1" u="none" spc="-20" dirty="0">
                <a:latin typeface="+mn-ea"/>
                <a:ea typeface="+mn-ea"/>
                <a:cs typeface="ＭＳ Ｐゴシック"/>
              </a:rPr>
              <a:t>6</a:t>
            </a:r>
            <a:r>
              <a:rPr sz="2400" b="1" u="none" spc="-25" dirty="0">
                <a:latin typeface="+mn-ea"/>
                <a:ea typeface="+mn-ea"/>
                <a:cs typeface="ＭＳ Ｐゴシック"/>
              </a:rPr>
              <a:t>月</a:t>
            </a:r>
            <a:r>
              <a:rPr lang="en-US" altLang="ja-JP" sz="2400" b="1" spc="-20" dirty="0">
                <a:latin typeface="+mn-ea"/>
                <a:ea typeface="+mn-ea"/>
                <a:cs typeface="ＭＳ Ｐゴシック"/>
              </a:rPr>
              <a:t>23</a:t>
            </a:r>
            <a:r>
              <a:rPr sz="2400" b="1" u="none" spc="-30" dirty="0">
                <a:latin typeface="+mn-ea"/>
                <a:ea typeface="+mn-ea"/>
                <a:cs typeface="ＭＳ Ｐゴシック"/>
              </a:rPr>
              <a:t>日</a:t>
            </a:r>
            <a:r>
              <a:rPr sz="2400" b="1" u="none" spc="-25" dirty="0">
                <a:latin typeface="+mn-ea"/>
                <a:ea typeface="+mn-ea"/>
                <a:cs typeface="ＭＳ Ｐゴシック"/>
              </a:rPr>
              <a:t>（</a:t>
            </a:r>
            <a:r>
              <a:rPr lang="ja-JP" altLang="en-US" sz="2400" b="1" spc="-30" dirty="0">
                <a:latin typeface="+mn-ea"/>
                <a:ea typeface="+mn-ea"/>
                <a:cs typeface="ＭＳ Ｐゴシック"/>
              </a:rPr>
              <a:t>月</a:t>
            </a:r>
            <a:r>
              <a:rPr sz="2400" b="1" u="none" spc="-10" dirty="0">
                <a:latin typeface="+mn-ea"/>
                <a:ea typeface="+mn-ea"/>
                <a:cs typeface="ＭＳ Ｐゴシック"/>
              </a:rPr>
              <a:t>）</a:t>
            </a:r>
            <a:r>
              <a:rPr lang="en-US" altLang="ja-JP" sz="2400" b="1" spc="-10" dirty="0">
                <a:latin typeface="+mn-ea"/>
                <a:ea typeface="+mn-ea"/>
                <a:cs typeface="ＭＳ Ｐゴシック"/>
              </a:rPr>
              <a:t>17</a:t>
            </a:r>
            <a:r>
              <a:rPr sz="2400" b="1" u="none" spc="-10" dirty="0">
                <a:latin typeface="+mn-ea"/>
                <a:ea typeface="+mn-ea"/>
                <a:cs typeface="ＭＳ Ｐゴシック"/>
              </a:rPr>
              <a:t>:</a:t>
            </a:r>
            <a:r>
              <a:rPr lang="en-US" altLang="ja-JP" sz="2400" b="1" u="none" spc="-10" dirty="0">
                <a:latin typeface="+mn-ea"/>
                <a:ea typeface="+mn-ea"/>
                <a:cs typeface="ＭＳ Ｐゴシック"/>
              </a:rPr>
              <a:t>00</a:t>
            </a:r>
            <a:endParaRPr sz="2400" dirty="0">
              <a:latin typeface="+mn-ea"/>
              <a:ea typeface="+mn-ea"/>
              <a:cs typeface="ＭＳ Ｐゴシック"/>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2028825">
              <a:lnSpc>
                <a:spcPct val="100000"/>
              </a:lnSpc>
              <a:spcBef>
                <a:spcPts val="105"/>
              </a:spcBef>
            </a:pPr>
            <a:r>
              <a:rPr spc="-15" dirty="0"/>
              <a:t>応募要件 ②</a:t>
            </a:r>
          </a:p>
        </p:txBody>
      </p:sp>
      <p:sp>
        <p:nvSpPr>
          <p:cNvPr id="4" name="object 4"/>
          <p:cNvSpPr txBox="1">
            <a:spLocks noGrp="1"/>
          </p:cNvSpPr>
          <p:nvPr>
            <p:ph type="ftr" sz="quarter" idx="5"/>
          </p:nvPr>
        </p:nvSpPr>
        <p:spPr>
          <a:prstGeom prst="rect">
            <a:avLst/>
          </a:prstGeom>
        </p:spPr>
        <p:txBody>
          <a:bodyPr vert="horz" wrap="square" lIns="0" tIns="7620" rIns="0" bIns="0" rtlCol="0">
            <a:spAutoFit/>
          </a:bodyPr>
          <a:lstStyle/>
          <a:p>
            <a:pPr marL="12700">
              <a:lnSpc>
                <a:spcPct val="100000"/>
              </a:lnSpc>
              <a:spcBef>
                <a:spcPts val="60"/>
              </a:spcBef>
            </a:pPr>
            <a:r>
              <a:rPr dirty="0"/>
              <a:t>NAGOYA</a:t>
            </a:r>
            <a:r>
              <a:rPr spc="-10" dirty="0"/>
              <a:t> </a:t>
            </a:r>
            <a:r>
              <a:rPr dirty="0"/>
              <a:t>CITY</a:t>
            </a:r>
            <a:r>
              <a:rPr spc="-35" dirty="0"/>
              <a:t> </a:t>
            </a:r>
            <a:r>
              <a:rPr spc="-10" dirty="0"/>
              <a:t>UNIVERSITY</a:t>
            </a:r>
          </a:p>
        </p:txBody>
      </p:sp>
      <p:sp>
        <p:nvSpPr>
          <p:cNvPr id="3" name="object 3"/>
          <p:cNvSpPr txBox="1"/>
          <p:nvPr/>
        </p:nvSpPr>
        <p:spPr>
          <a:xfrm>
            <a:off x="385063" y="978904"/>
            <a:ext cx="6088380" cy="3803015"/>
          </a:xfrm>
          <a:prstGeom prst="rect">
            <a:avLst/>
          </a:prstGeom>
        </p:spPr>
        <p:txBody>
          <a:bodyPr vert="horz" wrap="square" lIns="0" tIns="209550" rIns="0" bIns="0" rtlCol="0">
            <a:spAutoFit/>
          </a:bodyPr>
          <a:lstStyle/>
          <a:p>
            <a:pPr marL="12700">
              <a:lnSpc>
                <a:spcPct val="100000"/>
              </a:lnSpc>
              <a:spcBef>
                <a:spcPts val="1650"/>
              </a:spcBef>
            </a:pPr>
            <a:r>
              <a:rPr sz="2400" b="1" u="sng" spc="-30" dirty="0">
                <a:uFill>
                  <a:solidFill>
                    <a:srgbClr val="000000"/>
                  </a:solidFill>
                </a:uFill>
                <a:latin typeface="ＭＳ Ｐゴシック"/>
                <a:cs typeface="ＭＳ Ｐゴシック"/>
              </a:rPr>
              <a:t>応募方法：</a:t>
            </a:r>
            <a:endParaRPr sz="2400" dirty="0">
              <a:latin typeface="ＭＳ Ｐゴシック"/>
              <a:cs typeface="ＭＳ Ｐゴシック"/>
            </a:endParaRPr>
          </a:p>
          <a:p>
            <a:pPr marL="12700" marR="203835">
              <a:lnSpc>
                <a:spcPct val="150100"/>
              </a:lnSpc>
              <a:spcBef>
                <a:spcPts val="100"/>
              </a:spcBef>
            </a:pPr>
            <a:r>
              <a:rPr sz="2000" b="1" spc="-40" dirty="0">
                <a:latin typeface="ＭＳ Ｐゴシック"/>
                <a:cs typeface="ＭＳ Ｐゴシック"/>
              </a:rPr>
              <a:t>①</a:t>
            </a:r>
            <a:r>
              <a:rPr sz="2000" b="1" spc="-40" dirty="0" err="1">
                <a:latin typeface="ＭＳ Ｐゴシック"/>
                <a:cs typeface="ＭＳ Ｐゴシック"/>
              </a:rPr>
              <a:t>所定の応募用紙②誓約書③パスポートのコピーを</a:t>
            </a:r>
            <a:br>
              <a:rPr lang="en-US" sz="2000" b="1" spc="-40" dirty="0">
                <a:latin typeface="ＭＳ Ｐゴシック"/>
                <a:cs typeface="ＭＳ Ｐゴシック"/>
              </a:rPr>
            </a:br>
            <a:r>
              <a:rPr sz="2000" b="1" spc="-40" dirty="0" err="1">
                <a:latin typeface="ＭＳ Ｐゴシック"/>
                <a:cs typeface="ＭＳ Ｐゴシック"/>
              </a:rPr>
              <a:t>応</a:t>
            </a:r>
            <a:r>
              <a:rPr sz="2000" b="1" spc="-35" dirty="0" err="1">
                <a:latin typeface="ＭＳ Ｐゴシック"/>
                <a:cs typeface="ＭＳ Ｐゴシック"/>
              </a:rPr>
              <a:t>募締切までに国際交流センターに提出</a:t>
            </a:r>
            <a:endParaRPr sz="2000" dirty="0">
              <a:latin typeface="ＭＳ Ｐゴシック"/>
              <a:cs typeface="ＭＳ Ｐゴシック"/>
            </a:endParaRPr>
          </a:p>
          <a:p>
            <a:pPr marL="12700">
              <a:lnSpc>
                <a:spcPct val="100000"/>
              </a:lnSpc>
              <a:spcBef>
                <a:spcPts val="1200"/>
              </a:spcBef>
            </a:pPr>
            <a:r>
              <a:rPr sz="2000" b="1" spc="-40" dirty="0">
                <a:latin typeface="ＭＳ Ｐゴシック"/>
                <a:cs typeface="ＭＳ Ｐゴシック"/>
              </a:rPr>
              <a:t>※パスポートを持っていない方は早めに作成</a:t>
            </a:r>
            <a:endParaRPr sz="2000" dirty="0">
              <a:latin typeface="ＭＳ Ｐゴシック"/>
              <a:cs typeface="ＭＳ Ｐゴシック"/>
            </a:endParaRPr>
          </a:p>
          <a:p>
            <a:pPr marL="12700" marR="5080">
              <a:lnSpc>
                <a:spcPct val="150000"/>
              </a:lnSpc>
            </a:pPr>
            <a:r>
              <a:rPr sz="2000" b="1" spc="-35" dirty="0">
                <a:latin typeface="ＭＳ Ｐゴシック"/>
                <a:cs typeface="ＭＳ Ｐゴシック"/>
              </a:rPr>
              <a:t>※書式は大学ホームページまたは学務情報システムより</a:t>
            </a:r>
            <a:r>
              <a:rPr sz="2000" b="1" spc="-25" dirty="0">
                <a:latin typeface="ＭＳ Ｐゴシック"/>
                <a:cs typeface="ＭＳ Ｐゴシック"/>
              </a:rPr>
              <a:t>ダウンロード可能</a:t>
            </a:r>
            <a:endParaRPr sz="2000" dirty="0">
              <a:latin typeface="ＭＳ Ｐゴシック"/>
              <a:cs typeface="ＭＳ Ｐゴシック"/>
            </a:endParaRPr>
          </a:p>
          <a:p>
            <a:pPr marL="12700">
              <a:lnSpc>
                <a:spcPct val="100000"/>
              </a:lnSpc>
              <a:spcBef>
                <a:spcPts val="1200"/>
              </a:spcBef>
            </a:pPr>
            <a:r>
              <a:rPr sz="2000" b="1" spc="-10" dirty="0">
                <a:latin typeface="ＭＳ Ｐゴシック"/>
                <a:cs typeface="ＭＳ Ｐゴシック"/>
              </a:rPr>
              <a:t>（</a:t>
            </a:r>
            <a:r>
              <a:rPr sz="2000" b="1" spc="-25" dirty="0">
                <a:latin typeface="ＭＳ Ｐゴシック"/>
                <a:cs typeface="ＭＳ Ｐゴシック"/>
              </a:rPr>
              <a:t>大学</a:t>
            </a:r>
            <a:r>
              <a:rPr sz="2000" b="1" spc="-10" dirty="0">
                <a:latin typeface="ＭＳ Ｐゴシック"/>
                <a:cs typeface="ＭＳ Ｐゴシック"/>
              </a:rPr>
              <a:t>HP</a:t>
            </a:r>
            <a:r>
              <a:rPr sz="2000" b="1" spc="-40" dirty="0">
                <a:latin typeface="ＭＳ Ｐゴシック"/>
                <a:cs typeface="ＭＳ Ｐゴシック"/>
              </a:rPr>
              <a:t>:トップページ：国際交流・留学→在学生の方へ</a:t>
            </a:r>
            <a:endParaRPr sz="2000" dirty="0">
              <a:latin typeface="ＭＳ Ｐゴシック"/>
              <a:cs typeface="ＭＳ Ｐゴシック"/>
            </a:endParaRPr>
          </a:p>
          <a:p>
            <a:pPr marL="12700">
              <a:lnSpc>
                <a:spcPct val="100000"/>
              </a:lnSpc>
              <a:spcBef>
                <a:spcPts val="1205"/>
              </a:spcBef>
            </a:pPr>
            <a:r>
              <a:rPr lang="ja-JP" altLang="en-US" sz="2000" b="1" spc="-25" dirty="0">
                <a:latin typeface="ＭＳ Ｐゴシック"/>
                <a:cs typeface="ＭＳ Ｐゴシック"/>
              </a:rPr>
              <a:t>　</a:t>
            </a:r>
            <a:r>
              <a:rPr sz="2000" b="1" spc="-25" dirty="0">
                <a:latin typeface="ＭＳ Ｐゴシック"/>
                <a:cs typeface="ＭＳ Ｐゴシック"/>
              </a:rPr>
              <a:t>→現在募集中のプログラム</a:t>
            </a:r>
            <a:r>
              <a:rPr sz="2000" b="1" spc="-50" dirty="0">
                <a:latin typeface="ＭＳ Ｐゴシック"/>
                <a:cs typeface="ＭＳ Ｐゴシック"/>
              </a:rPr>
              <a:t>）</a:t>
            </a:r>
            <a:endParaRPr sz="2000" dirty="0">
              <a:latin typeface="ＭＳ Ｐゴシック"/>
              <a:cs typeface="ＭＳ Ｐゴシック"/>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231686"/>
            <a:ext cx="4419600" cy="505908"/>
          </a:xfrm>
          <a:prstGeom prst="rect">
            <a:avLst/>
          </a:prstGeom>
        </p:spPr>
        <p:txBody>
          <a:bodyPr vert="horz" wrap="square" lIns="0" tIns="13335" rIns="0" bIns="0" rtlCol="0">
            <a:spAutoFit/>
          </a:bodyPr>
          <a:lstStyle/>
          <a:p>
            <a:pPr marL="12700">
              <a:lnSpc>
                <a:spcPct val="100000"/>
              </a:lnSpc>
              <a:spcBef>
                <a:spcPts val="105"/>
              </a:spcBef>
            </a:pPr>
            <a:r>
              <a:rPr lang="ja-JP" altLang="en-US" spc="-20" dirty="0"/>
              <a:t>単位認定に関する説明①</a:t>
            </a:r>
            <a:endParaRPr spc="-20" dirty="0"/>
          </a:p>
        </p:txBody>
      </p:sp>
      <p:sp>
        <p:nvSpPr>
          <p:cNvPr id="4" name="object 4"/>
          <p:cNvSpPr txBox="1">
            <a:spLocks noGrp="1"/>
          </p:cNvSpPr>
          <p:nvPr>
            <p:ph type="ftr" sz="quarter" idx="5"/>
          </p:nvPr>
        </p:nvSpPr>
        <p:spPr>
          <a:prstGeom prst="rect">
            <a:avLst/>
          </a:prstGeom>
        </p:spPr>
        <p:txBody>
          <a:bodyPr vert="horz" wrap="square" lIns="0" tIns="7620" rIns="0" bIns="0" rtlCol="0">
            <a:spAutoFit/>
          </a:bodyPr>
          <a:lstStyle/>
          <a:p>
            <a:pPr marL="12700">
              <a:lnSpc>
                <a:spcPct val="100000"/>
              </a:lnSpc>
              <a:spcBef>
                <a:spcPts val="60"/>
              </a:spcBef>
            </a:pPr>
            <a:r>
              <a:rPr dirty="0"/>
              <a:t>NAGOYA</a:t>
            </a:r>
            <a:r>
              <a:rPr spc="-10" dirty="0"/>
              <a:t> </a:t>
            </a:r>
            <a:r>
              <a:rPr dirty="0"/>
              <a:t>CITY</a:t>
            </a:r>
            <a:r>
              <a:rPr spc="-35" dirty="0"/>
              <a:t> </a:t>
            </a:r>
            <a:r>
              <a:rPr spc="-10" dirty="0"/>
              <a:t>UNIVERSITY</a:t>
            </a:r>
          </a:p>
        </p:txBody>
      </p:sp>
      <p:sp>
        <p:nvSpPr>
          <p:cNvPr id="3" name="object 3"/>
          <p:cNvSpPr txBox="1"/>
          <p:nvPr/>
        </p:nvSpPr>
        <p:spPr>
          <a:xfrm>
            <a:off x="457200" y="642951"/>
            <a:ext cx="6068695" cy="4095352"/>
          </a:xfrm>
          <a:prstGeom prst="rect">
            <a:avLst/>
          </a:prstGeom>
        </p:spPr>
        <p:txBody>
          <a:bodyPr vert="horz" wrap="square" lIns="0" tIns="210185" rIns="0" bIns="0" rtlCol="0">
            <a:spAutoFit/>
          </a:bodyPr>
          <a:lstStyle/>
          <a:p>
            <a:pPr marL="55880">
              <a:lnSpc>
                <a:spcPct val="100000"/>
              </a:lnSpc>
              <a:spcBef>
                <a:spcPts val="1655"/>
              </a:spcBef>
            </a:pPr>
            <a:r>
              <a:rPr lang="ja-JP" altLang="en-US" sz="2400" b="1" spc="-30" dirty="0">
                <a:latin typeface="ＭＳ Ｐゴシック"/>
                <a:cs typeface="ＭＳ Ｐゴシック"/>
              </a:rPr>
              <a:t>学部の単位認定は、各学部で定めますが、今定めているのは人文社会学部だけです</a:t>
            </a:r>
            <a:endParaRPr lang="en-US" altLang="ja-JP" sz="2400" b="1" spc="-30" dirty="0">
              <a:latin typeface="ＭＳ Ｐゴシック"/>
              <a:cs typeface="ＭＳ Ｐゴシック"/>
            </a:endParaRPr>
          </a:p>
          <a:p>
            <a:pPr marL="55880">
              <a:lnSpc>
                <a:spcPct val="100000"/>
              </a:lnSpc>
              <a:spcBef>
                <a:spcPts val="1655"/>
              </a:spcBef>
            </a:pPr>
            <a:r>
              <a:rPr lang="ja-JP" altLang="en-US" sz="2200" b="1" spc="-30" dirty="0">
                <a:latin typeface="ＭＳ Ｐゴシック"/>
                <a:cs typeface="ＭＳ Ｐゴシック"/>
              </a:rPr>
              <a:t>人文社会学部は、国際文化の</a:t>
            </a:r>
            <a:r>
              <a:rPr lang="en-US" altLang="ja-JP" sz="2200" b="1" spc="-30" dirty="0">
                <a:latin typeface="ＭＳ Ｐゴシック"/>
                <a:cs typeface="ＭＳ Ｐゴシック"/>
              </a:rPr>
              <a:t>2</a:t>
            </a:r>
            <a:r>
              <a:rPr lang="ja-JP" altLang="en-US" sz="2200" b="1" spc="-30" dirty="0">
                <a:latin typeface="ＭＳ Ｐゴシック"/>
                <a:cs typeface="ＭＳ Ｐゴシック"/>
              </a:rPr>
              <a:t>年次配当科目</a:t>
            </a:r>
            <a:br>
              <a:rPr lang="en-US" altLang="ja-JP" sz="2200" b="1" spc="-30" dirty="0">
                <a:latin typeface="ＭＳ Ｐゴシック"/>
                <a:cs typeface="ＭＳ Ｐゴシック"/>
              </a:rPr>
            </a:br>
            <a:r>
              <a:rPr lang="ja-JP" altLang="en-US" sz="2200" b="1" spc="-30" dirty="0">
                <a:solidFill>
                  <a:srgbClr val="00B050"/>
                </a:solidFill>
                <a:latin typeface="ＭＳ Ｐゴシック"/>
                <a:cs typeface="ＭＳ Ｐゴシック"/>
              </a:rPr>
              <a:t>「アジア短期研修</a:t>
            </a:r>
            <a:r>
              <a:rPr lang="en-US" altLang="ja-JP" sz="2200" b="1" spc="-30" dirty="0">
                <a:solidFill>
                  <a:srgbClr val="00B050"/>
                </a:solidFill>
                <a:latin typeface="ＭＳ Ｐゴシック"/>
                <a:cs typeface="ＭＳ Ｐゴシック"/>
              </a:rPr>
              <a:t>A</a:t>
            </a:r>
            <a:r>
              <a:rPr lang="ja-JP" altLang="en-US" sz="2200" b="1" spc="-30" dirty="0">
                <a:solidFill>
                  <a:srgbClr val="00B050"/>
                </a:solidFill>
                <a:latin typeface="ＭＳ Ｐゴシック"/>
                <a:cs typeface="ＭＳ Ｐゴシック"/>
              </a:rPr>
              <a:t>」</a:t>
            </a:r>
            <a:r>
              <a:rPr lang="ja-JP" altLang="en-US" sz="2200" b="1" spc="-30" dirty="0">
                <a:latin typeface="ＭＳ Ｐゴシック"/>
                <a:cs typeface="ＭＳ Ｐゴシック"/>
              </a:rPr>
              <a:t>として、本短期研修に参加＋</a:t>
            </a:r>
            <a:r>
              <a:rPr lang="en-US" altLang="ja-JP" sz="2200" b="1" spc="-30" dirty="0">
                <a:latin typeface="ＭＳ Ｐゴシック"/>
                <a:cs typeface="ＭＳ Ｐゴシック"/>
              </a:rPr>
              <a:t>α</a:t>
            </a:r>
            <a:r>
              <a:rPr lang="ja-JP" altLang="en-US" sz="2200" b="1" spc="-30" dirty="0">
                <a:latin typeface="ＭＳ Ｐゴシック"/>
                <a:cs typeface="ＭＳ Ｐゴシック"/>
              </a:rPr>
              <a:t>の活動をした人社学生（ただし</a:t>
            </a:r>
            <a:r>
              <a:rPr lang="en-US" altLang="ja-JP" sz="2200" b="1" spc="-30" dirty="0">
                <a:latin typeface="ＭＳ Ｐゴシック"/>
                <a:cs typeface="ＭＳ Ｐゴシック"/>
              </a:rPr>
              <a:t>2</a:t>
            </a:r>
            <a:r>
              <a:rPr lang="ja-JP" altLang="en-US" sz="2200" b="1" spc="-30" dirty="0">
                <a:latin typeface="ＭＳ Ｐゴシック"/>
                <a:cs typeface="ＭＳ Ｐゴシック"/>
              </a:rPr>
              <a:t>年生以上）に対し、</a:t>
            </a:r>
            <a:br>
              <a:rPr lang="en-US" altLang="ja-JP" sz="2200" b="1" spc="-30" dirty="0">
                <a:latin typeface="ＭＳ Ｐゴシック"/>
                <a:cs typeface="ＭＳ Ｐゴシック"/>
              </a:rPr>
            </a:br>
            <a:r>
              <a:rPr lang="en-US" altLang="ja-JP" sz="2200" b="1" spc="-30" dirty="0">
                <a:latin typeface="ＭＳ Ｐゴシック"/>
                <a:cs typeface="ＭＳ Ｐゴシック"/>
              </a:rPr>
              <a:t>2</a:t>
            </a:r>
            <a:r>
              <a:rPr lang="ja-JP" altLang="en-US" sz="2200" b="1" spc="-30" dirty="0">
                <a:latin typeface="ＭＳ Ｐゴシック"/>
                <a:cs typeface="ＭＳ Ｐゴシック"/>
              </a:rPr>
              <a:t>単位を認めます</a:t>
            </a:r>
            <a:endParaRPr lang="en-US" altLang="ja-JP" sz="2200" b="1" spc="-30" dirty="0">
              <a:latin typeface="ＭＳ Ｐゴシック"/>
              <a:cs typeface="ＭＳ Ｐゴシック"/>
            </a:endParaRPr>
          </a:p>
          <a:p>
            <a:pPr marL="55880">
              <a:lnSpc>
                <a:spcPct val="100000"/>
              </a:lnSpc>
              <a:spcBef>
                <a:spcPts val="1655"/>
              </a:spcBef>
            </a:pPr>
            <a:r>
              <a:rPr lang="ja-JP" altLang="en-US" sz="2200" b="1" spc="-30" dirty="0">
                <a:latin typeface="ＭＳ Ｐゴシック"/>
                <a:cs typeface="ＭＳ Ｐゴシック"/>
              </a:rPr>
              <a:t>「アジア短期研修</a:t>
            </a:r>
            <a:r>
              <a:rPr lang="en-US" altLang="ja-JP" sz="2200" b="1" spc="-30" dirty="0">
                <a:latin typeface="ＭＳ Ｐゴシック"/>
                <a:cs typeface="ＭＳ Ｐゴシック"/>
              </a:rPr>
              <a:t>A</a:t>
            </a:r>
            <a:r>
              <a:rPr lang="ja-JP" altLang="en-US" sz="2200" b="1" spc="-30" dirty="0">
                <a:latin typeface="ＭＳ Ｐゴシック"/>
                <a:cs typeface="ＭＳ Ｐゴシック"/>
              </a:rPr>
              <a:t>」は、国際文化学科の選択必修「実践知プロジェクト」の単位です</a:t>
            </a:r>
            <a:br>
              <a:rPr lang="en-US" altLang="ja-JP" sz="2200" b="1" spc="-30" dirty="0">
                <a:latin typeface="ＭＳ Ｐゴシック"/>
                <a:cs typeface="ＭＳ Ｐゴシック"/>
              </a:rPr>
            </a:br>
            <a:r>
              <a:rPr lang="ja-JP" altLang="en-US" sz="2200" b="1" spc="-30" dirty="0">
                <a:latin typeface="ＭＳ Ｐゴシック"/>
                <a:cs typeface="ＭＳ Ｐゴシック"/>
              </a:rPr>
              <a:t>心理教育と現代社会の学生も、他学科開講科目として、卒業単位に入れることができます</a:t>
            </a:r>
            <a:endParaRPr lang="en-US" altLang="ja-JP" sz="2200" b="1" spc="-30" dirty="0">
              <a:latin typeface="ＭＳ Ｐゴシック"/>
              <a:cs typeface="ＭＳ Ｐゴシック"/>
            </a:endParaRPr>
          </a:p>
        </p:txBody>
      </p:sp>
    </p:spTree>
    <p:extLst>
      <p:ext uri="{BB962C8B-B14F-4D97-AF65-F5344CB8AC3E}">
        <p14:creationId xmlns:p14="http://schemas.microsoft.com/office/powerpoint/2010/main" val="545055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231686"/>
            <a:ext cx="4419600" cy="505908"/>
          </a:xfrm>
          <a:prstGeom prst="rect">
            <a:avLst/>
          </a:prstGeom>
        </p:spPr>
        <p:txBody>
          <a:bodyPr vert="horz" wrap="square" lIns="0" tIns="13335" rIns="0" bIns="0" rtlCol="0">
            <a:spAutoFit/>
          </a:bodyPr>
          <a:lstStyle/>
          <a:p>
            <a:pPr marL="12700">
              <a:lnSpc>
                <a:spcPct val="100000"/>
              </a:lnSpc>
              <a:spcBef>
                <a:spcPts val="105"/>
              </a:spcBef>
            </a:pPr>
            <a:r>
              <a:rPr lang="ja-JP" altLang="en-US" spc="-20" dirty="0"/>
              <a:t>単位認定に関する説明②</a:t>
            </a:r>
            <a:endParaRPr spc="-20" dirty="0"/>
          </a:p>
        </p:txBody>
      </p:sp>
      <p:sp>
        <p:nvSpPr>
          <p:cNvPr id="4" name="object 4"/>
          <p:cNvSpPr txBox="1">
            <a:spLocks noGrp="1"/>
          </p:cNvSpPr>
          <p:nvPr>
            <p:ph type="ftr" sz="quarter" idx="5"/>
          </p:nvPr>
        </p:nvSpPr>
        <p:spPr>
          <a:prstGeom prst="rect">
            <a:avLst/>
          </a:prstGeom>
        </p:spPr>
        <p:txBody>
          <a:bodyPr vert="horz" wrap="square" lIns="0" tIns="7620" rIns="0" bIns="0" rtlCol="0">
            <a:spAutoFit/>
          </a:bodyPr>
          <a:lstStyle/>
          <a:p>
            <a:pPr marL="12700">
              <a:lnSpc>
                <a:spcPct val="100000"/>
              </a:lnSpc>
              <a:spcBef>
                <a:spcPts val="60"/>
              </a:spcBef>
            </a:pPr>
            <a:r>
              <a:rPr dirty="0"/>
              <a:t>NAGOYA</a:t>
            </a:r>
            <a:r>
              <a:rPr spc="-10" dirty="0"/>
              <a:t> </a:t>
            </a:r>
            <a:r>
              <a:rPr dirty="0"/>
              <a:t>CITY</a:t>
            </a:r>
            <a:r>
              <a:rPr spc="-35" dirty="0"/>
              <a:t> </a:t>
            </a:r>
            <a:r>
              <a:rPr spc="-10" dirty="0"/>
              <a:t>UNIVERSITY</a:t>
            </a:r>
          </a:p>
        </p:txBody>
      </p:sp>
      <p:sp>
        <p:nvSpPr>
          <p:cNvPr id="3" name="object 3"/>
          <p:cNvSpPr txBox="1"/>
          <p:nvPr/>
        </p:nvSpPr>
        <p:spPr>
          <a:xfrm>
            <a:off x="457200" y="737594"/>
            <a:ext cx="6068695" cy="4154342"/>
          </a:xfrm>
          <a:prstGeom prst="rect">
            <a:avLst/>
          </a:prstGeom>
        </p:spPr>
        <p:txBody>
          <a:bodyPr vert="horz" wrap="square" lIns="0" tIns="210185" rIns="0" bIns="0" rtlCol="0">
            <a:spAutoFit/>
          </a:bodyPr>
          <a:lstStyle/>
          <a:p>
            <a:pPr marL="55880">
              <a:lnSpc>
                <a:spcPct val="100000"/>
              </a:lnSpc>
              <a:spcBef>
                <a:spcPts val="1655"/>
              </a:spcBef>
            </a:pPr>
            <a:r>
              <a:rPr lang="ja-JP" altLang="en-US" sz="2200" b="1" spc="-30" dirty="0">
                <a:latin typeface="ＭＳ Ｐゴシック"/>
                <a:cs typeface="ＭＳ Ｐゴシック"/>
              </a:rPr>
              <a:t>「アジア短期研修</a:t>
            </a:r>
            <a:r>
              <a:rPr lang="en-US" altLang="ja-JP" sz="2200" b="1" spc="-30" dirty="0">
                <a:latin typeface="ＭＳ Ｐゴシック"/>
                <a:cs typeface="ＭＳ Ｐゴシック"/>
              </a:rPr>
              <a:t>A</a:t>
            </a:r>
            <a:r>
              <a:rPr lang="ja-JP" altLang="en-US" sz="2200" b="1" spc="-30" dirty="0">
                <a:latin typeface="ＭＳ Ｐゴシック"/>
                <a:cs typeface="ＭＳ Ｐゴシック"/>
              </a:rPr>
              <a:t>」は独自のシラバスがあり、＋</a:t>
            </a:r>
            <a:r>
              <a:rPr lang="en-US" altLang="ja-JP" sz="2200" b="1" spc="-30" dirty="0">
                <a:latin typeface="ＭＳ Ｐゴシック"/>
                <a:cs typeface="ＭＳ Ｐゴシック"/>
              </a:rPr>
              <a:t>α</a:t>
            </a:r>
            <a:r>
              <a:rPr lang="ja-JP" altLang="en-US" sz="2200" b="1" spc="-30" dirty="0">
                <a:latin typeface="ＭＳ Ｐゴシック"/>
                <a:cs typeface="ＭＳ Ｐゴシック"/>
              </a:rPr>
              <a:t>の活動がありますけれど、第</a:t>
            </a:r>
            <a:r>
              <a:rPr lang="en-US" altLang="ja-JP" sz="2200" b="1" spc="-30" dirty="0">
                <a:latin typeface="ＭＳ Ｐゴシック"/>
                <a:cs typeface="ＭＳ Ｐゴシック"/>
              </a:rPr>
              <a:t>1</a:t>
            </a:r>
            <a:r>
              <a:rPr lang="ja-JP" altLang="en-US" sz="2200" b="1" spc="-30" dirty="0">
                <a:latin typeface="ＭＳ Ｐゴシック"/>
                <a:cs typeface="ＭＳ Ｐゴシック"/>
              </a:rPr>
              <a:t>回講義（オリエンテーション）が、今日の説明会である等、無理なく参加できるようになっています。</a:t>
            </a:r>
            <a:endParaRPr lang="en-US" altLang="ja-JP" sz="2200" b="1" spc="-30" dirty="0">
              <a:latin typeface="ＭＳ Ｐゴシック"/>
              <a:cs typeface="ＭＳ Ｐゴシック"/>
            </a:endParaRPr>
          </a:p>
          <a:p>
            <a:pPr marL="55880">
              <a:lnSpc>
                <a:spcPct val="100000"/>
              </a:lnSpc>
              <a:spcBef>
                <a:spcPts val="1655"/>
              </a:spcBef>
            </a:pPr>
            <a:r>
              <a:rPr lang="ja-JP" altLang="en-US" sz="2200" b="1" spc="-30" dirty="0">
                <a:latin typeface="ＭＳ Ｐゴシック"/>
                <a:cs typeface="ＭＳ Ｐゴシック"/>
              </a:rPr>
              <a:t>＋</a:t>
            </a:r>
            <a:r>
              <a:rPr lang="en-US" altLang="ja-JP" sz="2200" b="1" spc="-30" dirty="0">
                <a:latin typeface="ＭＳ Ｐゴシック"/>
                <a:cs typeface="ＭＳ Ｐゴシック"/>
              </a:rPr>
              <a:t>α</a:t>
            </a:r>
            <a:r>
              <a:rPr lang="ja-JP" altLang="en-US" sz="2200" b="1" spc="-30" dirty="0">
                <a:latin typeface="ＭＳ Ｐゴシック"/>
                <a:cs typeface="ＭＳ Ｐゴシック"/>
              </a:rPr>
              <a:t>の活動は事前研修（</a:t>
            </a:r>
            <a:r>
              <a:rPr lang="ja-JP" altLang="en-US" sz="2200" b="1" spc="-30" dirty="0">
                <a:solidFill>
                  <a:srgbClr val="00B050"/>
                </a:solidFill>
                <a:latin typeface="ＭＳ Ｐゴシック"/>
                <a:cs typeface="ＭＳ Ｐゴシック"/>
              </a:rPr>
              <a:t>勉強会</a:t>
            </a:r>
            <a:r>
              <a:rPr lang="ja-JP" altLang="en-US" sz="2200" b="1" spc="-30" dirty="0">
                <a:latin typeface="ＭＳ Ｐゴシック"/>
                <a:cs typeface="ＭＳ Ｐゴシック"/>
              </a:rPr>
              <a:t>）と、事後研修（</a:t>
            </a:r>
            <a:r>
              <a:rPr lang="ja-JP" altLang="en-US" sz="2200" b="1" spc="-30" dirty="0">
                <a:solidFill>
                  <a:srgbClr val="00B050"/>
                </a:solidFill>
                <a:latin typeface="ＭＳ Ｐゴシック"/>
                <a:cs typeface="ＭＳ Ｐゴシック"/>
              </a:rPr>
              <a:t>報告書作成</a:t>
            </a:r>
            <a:r>
              <a:rPr lang="ja-JP" altLang="en-US" sz="2200" b="1" spc="-30" dirty="0">
                <a:latin typeface="ＭＳ Ｐゴシック"/>
                <a:cs typeface="ＭＳ Ｐゴシック"/>
              </a:rPr>
              <a:t>）です。勉強会は前回参加者とのオンライン座談会等です。台湾で学修時間以外何をするかも、一緒に考えます。報告書は次に台湾での研修を希望する学生向けのガイドブックとなっており、国際交流センターに置いています。（単位にはなりませんが）どちらも他学部生や院生の参加ＯＫです。</a:t>
            </a:r>
            <a:endParaRPr lang="en-US" altLang="ja-JP" sz="2200" b="1" spc="-30" dirty="0">
              <a:latin typeface="ＭＳ Ｐゴシック"/>
              <a:cs typeface="ＭＳ Ｐゴシック"/>
            </a:endParaRPr>
          </a:p>
        </p:txBody>
      </p:sp>
    </p:spTree>
    <p:extLst>
      <p:ext uri="{BB962C8B-B14F-4D97-AF65-F5344CB8AC3E}">
        <p14:creationId xmlns:p14="http://schemas.microsoft.com/office/powerpoint/2010/main" val="1324062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285750"/>
            <a:ext cx="4648200" cy="505908"/>
          </a:xfrm>
          <a:prstGeom prst="rect">
            <a:avLst/>
          </a:prstGeom>
        </p:spPr>
        <p:txBody>
          <a:bodyPr vert="horz" wrap="square" lIns="0" tIns="13335" rIns="0" bIns="0" rtlCol="0">
            <a:spAutoFit/>
          </a:bodyPr>
          <a:lstStyle/>
          <a:p>
            <a:pPr marL="12700" algn="ctr">
              <a:lnSpc>
                <a:spcPct val="100000"/>
              </a:lnSpc>
              <a:spcBef>
                <a:spcPts val="105"/>
              </a:spcBef>
            </a:pPr>
            <a:r>
              <a:rPr lang="ja-JP" altLang="en-US" spc="-20" dirty="0"/>
              <a:t>文藻外語大学について①</a:t>
            </a:r>
            <a:endParaRPr spc="-20" dirty="0"/>
          </a:p>
        </p:txBody>
      </p:sp>
      <p:sp>
        <p:nvSpPr>
          <p:cNvPr id="4" name="object 4"/>
          <p:cNvSpPr txBox="1">
            <a:spLocks noGrp="1"/>
          </p:cNvSpPr>
          <p:nvPr>
            <p:ph type="ftr" sz="quarter" idx="5"/>
          </p:nvPr>
        </p:nvSpPr>
        <p:spPr>
          <a:prstGeom prst="rect">
            <a:avLst/>
          </a:prstGeom>
        </p:spPr>
        <p:txBody>
          <a:bodyPr vert="horz" wrap="square" lIns="0" tIns="7620" rIns="0" bIns="0" rtlCol="0">
            <a:spAutoFit/>
          </a:bodyPr>
          <a:lstStyle/>
          <a:p>
            <a:pPr marL="12700">
              <a:lnSpc>
                <a:spcPct val="100000"/>
              </a:lnSpc>
              <a:spcBef>
                <a:spcPts val="60"/>
              </a:spcBef>
            </a:pPr>
            <a:r>
              <a:rPr dirty="0"/>
              <a:t>NAGOYA</a:t>
            </a:r>
            <a:r>
              <a:rPr spc="-10" dirty="0"/>
              <a:t> </a:t>
            </a:r>
            <a:r>
              <a:rPr dirty="0"/>
              <a:t>CITY</a:t>
            </a:r>
            <a:r>
              <a:rPr spc="-35" dirty="0"/>
              <a:t> </a:t>
            </a:r>
            <a:r>
              <a:rPr spc="-10" dirty="0"/>
              <a:t>UNIVERSITY</a:t>
            </a:r>
          </a:p>
        </p:txBody>
      </p:sp>
      <p:sp>
        <p:nvSpPr>
          <p:cNvPr id="3" name="object 3"/>
          <p:cNvSpPr txBox="1"/>
          <p:nvPr/>
        </p:nvSpPr>
        <p:spPr>
          <a:xfrm>
            <a:off x="350926" y="988420"/>
            <a:ext cx="6123305" cy="3249608"/>
          </a:xfrm>
          <a:prstGeom prst="rect">
            <a:avLst/>
          </a:prstGeom>
        </p:spPr>
        <p:txBody>
          <a:bodyPr vert="horz" wrap="square" lIns="0" tIns="12065" rIns="0" bIns="0" rtlCol="0">
            <a:spAutoFit/>
          </a:bodyPr>
          <a:lstStyle/>
          <a:p>
            <a:pPr marL="12700" marR="5080">
              <a:lnSpc>
                <a:spcPct val="150000"/>
              </a:lnSpc>
              <a:spcBef>
                <a:spcPts val="95"/>
              </a:spcBef>
            </a:pPr>
            <a:r>
              <a:rPr sz="2400" b="1" spc="-30" dirty="0">
                <a:latin typeface="ＭＳ Ｐゴシック"/>
                <a:cs typeface="ＭＳ Ｐゴシック"/>
              </a:rPr>
              <a:t>・</a:t>
            </a:r>
            <a:r>
              <a:rPr lang="ja-JP" altLang="en-US" sz="2400" b="1" spc="-30" dirty="0">
                <a:latin typeface="ＭＳ Ｐゴシック"/>
                <a:cs typeface="ＭＳ Ｐゴシック"/>
              </a:rPr>
              <a:t>文藻外語大学は、台湾南部の中心都市・高雄にある台湾唯一の外国語大学です。交換留学協定があり、名市大生は毎年のように留学へ行っています。文藻からも留学生が来ます。</a:t>
            </a:r>
            <a:endParaRPr sz="2400" b="1" dirty="0">
              <a:latin typeface="ＭＳ Ｐゴシック"/>
              <a:cs typeface="ＭＳ Ｐゴシック"/>
            </a:endParaRPr>
          </a:p>
          <a:p>
            <a:pPr marL="12700" marR="5715">
              <a:lnSpc>
                <a:spcPct val="150000"/>
              </a:lnSpc>
              <a:spcBef>
                <a:spcPts val="5"/>
              </a:spcBef>
            </a:pPr>
            <a:r>
              <a:rPr sz="2400" b="1" spc="-5" dirty="0">
                <a:latin typeface="ＭＳ Ｐゴシック"/>
                <a:cs typeface="ＭＳ Ｐゴシック"/>
              </a:rPr>
              <a:t>・</a:t>
            </a:r>
            <a:r>
              <a:rPr lang="ja-JP" altLang="en-US" sz="2400" b="1" spc="-5" dirty="0">
                <a:latin typeface="ＭＳ Ｐゴシック"/>
                <a:cs typeface="ＭＳ Ｐゴシック"/>
              </a:rPr>
              <a:t>短期研修にて文藻を「下見」した上で、交換留学に行く学生もいます。</a:t>
            </a:r>
            <a:endParaRPr sz="2400" b="1" dirty="0">
              <a:latin typeface="ＭＳ Ｐゴシック"/>
              <a:cs typeface="ＭＳ Ｐゴシック"/>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752</TotalTime>
  <Words>1303</Words>
  <Application>Microsoft Office PowerPoint</Application>
  <PresentationFormat>ユーザー設定</PresentationFormat>
  <Paragraphs>137</Paragraphs>
  <Slides>20</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20</vt:i4>
      </vt:variant>
    </vt:vector>
  </HeadingPairs>
  <TitlesOfParts>
    <vt:vector size="25" baseType="lpstr">
      <vt:lpstr>ＭＳ Ｐゴシック</vt:lpstr>
      <vt:lpstr>メイリオ</vt:lpstr>
      <vt:lpstr>游ゴシック</vt:lpstr>
      <vt:lpstr>Calibri</vt:lpstr>
      <vt:lpstr>Office Theme</vt:lpstr>
      <vt:lpstr>文藻外語大学夏期短期研修説明会</vt:lpstr>
      <vt:lpstr>プログラム</vt:lpstr>
      <vt:lpstr>プログラム</vt:lpstr>
      <vt:lpstr>参加費用</vt:lpstr>
      <vt:lpstr>応募要件 ①</vt:lpstr>
      <vt:lpstr>応募要件 ②</vt:lpstr>
      <vt:lpstr>単位認定に関する説明①</vt:lpstr>
      <vt:lpstr>単位認定に関する説明②</vt:lpstr>
      <vt:lpstr>文藻外語大学について①</vt:lpstr>
      <vt:lpstr>文藻外語大学について②</vt:lpstr>
      <vt:lpstr>文藻の中国語センターについて①</vt:lpstr>
      <vt:lpstr>文藻の中国語センターについて②</vt:lpstr>
      <vt:lpstr>文藻の中国語センターについて③</vt:lpstr>
      <vt:lpstr>高雄の宿について①</vt:lpstr>
      <vt:lpstr>高雄の宿について②</vt:lpstr>
      <vt:lpstr>高雄の宿について③</vt:lpstr>
      <vt:lpstr>高雄の宿について④</vt:lpstr>
      <vt:lpstr>注意事項</vt:lpstr>
      <vt:lpstr>短期研修応募用紙</vt:lpstr>
      <vt:lpstr>質疑応答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in Japan Virtual Fair, 2021 Nagoya City University</dc:title>
  <dc:creator>x1303145</dc:creator>
  <cp:lastModifiedBy>髙口　舜太</cp:lastModifiedBy>
  <cp:revision>71</cp:revision>
  <cp:lastPrinted>2025-06-16T01:44:54Z</cp:lastPrinted>
  <dcterms:created xsi:type="dcterms:W3CDTF">2024-04-19T14:02:13Z</dcterms:created>
  <dcterms:modified xsi:type="dcterms:W3CDTF">2025-06-17T04:50:14Z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2024-04-12T00:00:00Z</vt:filetime>
  </property>
  <property fmtid="{D5CDD505-2E9C-101B-9397-08002B2CF9AE}" pid="3" name="Creator">
    <vt:lpwstr>Microsoft® PowerPoint® LTSC</vt:lpwstr>
  </property>
  <property fmtid="{D5CDD505-2E9C-101B-9397-08002B2CF9AE}" pid="4" name="LastSaved">
    <vt:filetime>2024-04-19T00:00:00Z</vt:filetime>
  </property>
  <property fmtid="{D5CDD505-2E9C-101B-9397-08002B2CF9AE}" pid="5" name="Producer">
    <vt:lpwstr>Microsoft® PowerPoint® LTSC</vt:lpwstr>
  </property>
</Properties>
</file>