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69200" cy="10699750"/>
  <p:notesSz cx="7569200" cy="106997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08" y="-5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entury"/>
                <a:cs typeface="Century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 </a:t>
            </a:r>
            <a:fld id="{81D60167-4931-47E6-BA6A-407CBD079E47}" type="slidenum">
              <a:rPr dirty="0"/>
              <a:t>‹#›</a:t>
            </a:fld>
            <a:r>
              <a:rPr spc="-110" dirty="0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entury"/>
                <a:cs typeface="Century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 </a:t>
            </a:r>
            <a:fld id="{81D60167-4931-47E6-BA6A-407CBD079E47}" type="slidenum">
              <a:rPr dirty="0"/>
              <a:t>‹#›</a:t>
            </a:fld>
            <a:r>
              <a:rPr spc="-110" dirty="0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entury"/>
                <a:cs typeface="Century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 </a:t>
            </a:r>
            <a:fld id="{81D60167-4931-47E6-BA6A-407CBD079E47}" type="slidenum">
              <a:rPr dirty="0"/>
              <a:t>‹#›</a:t>
            </a:fld>
            <a:r>
              <a:rPr spc="-110" dirty="0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entury"/>
                <a:cs typeface="Century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 </a:t>
            </a:r>
            <a:fld id="{81D60167-4931-47E6-BA6A-407CBD079E47}" type="slidenum">
              <a:rPr dirty="0"/>
              <a:t>‹#›</a:t>
            </a:fld>
            <a:r>
              <a:rPr spc="-110" dirty="0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entury"/>
                <a:cs typeface="Century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 </a:t>
            </a:r>
            <a:fld id="{81D60167-4931-47E6-BA6A-407CBD079E47}" type="slidenum">
              <a:rPr dirty="0"/>
              <a:t>‹#›</a:t>
            </a:fld>
            <a:r>
              <a:rPr spc="-110" dirty="0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990"/>
            <a:ext cx="681228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0768"/>
            <a:ext cx="2422144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47947" y="10286866"/>
            <a:ext cx="262254" cy="186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Century"/>
                <a:cs typeface="Century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 </a:t>
            </a:r>
            <a:fld id="{81D60167-4931-47E6-BA6A-407CBD079E47}" type="slidenum">
              <a:rPr dirty="0"/>
              <a:t>‹#›</a:t>
            </a:fld>
            <a:r>
              <a:rPr spc="-110" dirty="0"/>
              <a:t> </a:t>
            </a:r>
            <a:r>
              <a:rPr dirty="0"/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cholarship@sec.nagoya-cu.ac.jp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40079"/>
            <a:ext cx="125412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ＭＳ Ｐゴシック"/>
                <a:cs typeface="ＭＳ Ｐゴシック"/>
              </a:rPr>
              <a:t>202</a:t>
            </a:r>
            <a:r>
              <a:rPr lang="en-US" sz="1200" spc="-5" dirty="0">
                <a:latin typeface="ＭＳ Ｐゴシック"/>
                <a:cs typeface="ＭＳ Ｐゴシック"/>
              </a:rPr>
              <a:t>4</a:t>
            </a:r>
            <a:r>
              <a:rPr sz="1200" spc="-5" dirty="0">
                <a:latin typeface="ＭＳ Ｐゴシック"/>
                <a:cs typeface="ＭＳ Ｐゴシック"/>
              </a:rPr>
              <a:t>.3</a:t>
            </a:r>
            <a:r>
              <a:rPr sz="1200" spc="-65" dirty="0">
                <a:latin typeface="ＭＳ Ｐゴシック"/>
                <a:cs typeface="ＭＳ Ｐゴシック"/>
              </a:rPr>
              <a:t> </a:t>
            </a:r>
            <a:r>
              <a:rPr sz="1100" dirty="0">
                <a:latin typeface="ＭＳ Ｐゴシック"/>
                <a:cs typeface="ＭＳ Ｐゴシック"/>
              </a:rPr>
              <a:t>令和</a:t>
            </a:r>
            <a:r>
              <a:rPr lang="en-US" sz="1100" dirty="0">
                <a:latin typeface="ＭＳ Ｐゴシック"/>
                <a:cs typeface="ＭＳ Ｐゴシック"/>
              </a:rPr>
              <a:t>6</a:t>
            </a:r>
            <a:r>
              <a:rPr sz="1100" dirty="0">
                <a:latin typeface="ＭＳ Ｐゴシック"/>
                <a:cs typeface="ＭＳ Ｐゴシック"/>
              </a:rPr>
              <a:t>年度用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9219" y="1991002"/>
            <a:ext cx="3183255" cy="476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0"/>
              </a:lnSpc>
            </a:pPr>
            <a:r>
              <a:rPr sz="3200" dirty="0">
                <a:latin typeface="HG丸ｺﾞｼｯｸM-PRO"/>
                <a:cs typeface="HG丸ｺﾞｼｯｸM-PRO"/>
              </a:rPr>
              <a:t>授業</a:t>
            </a:r>
            <a:r>
              <a:rPr sz="3200" spc="-15" dirty="0">
                <a:latin typeface="HG丸ｺﾞｼｯｸM-PRO"/>
                <a:cs typeface="HG丸ｺﾞｼｯｸM-PRO"/>
              </a:rPr>
              <a:t>料</a:t>
            </a:r>
            <a:r>
              <a:rPr sz="3200" dirty="0">
                <a:latin typeface="HG丸ｺﾞｼｯｸM-PRO"/>
                <a:cs typeface="HG丸ｺﾞｼｯｸM-PRO"/>
              </a:rPr>
              <a:t>減免</a:t>
            </a:r>
            <a:r>
              <a:rPr sz="3200" spc="-70" dirty="0">
                <a:latin typeface="HG丸ｺﾞｼｯｸM-PRO"/>
                <a:cs typeface="HG丸ｺﾞｼｯｸM-PRO"/>
              </a:rPr>
              <a:t> </a:t>
            </a:r>
            <a:r>
              <a:rPr sz="3200" spc="-10" dirty="0">
                <a:latin typeface="HG丸ｺﾞｼｯｸM-PRO"/>
                <a:cs typeface="HG丸ｺﾞｼｯｸM-PRO"/>
              </a:rPr>
              <a:t>Q&amp;A</a:t>
            </a:r>
            <a:endParaRPr sz="3200">
              <a:latin typeface="HG丸ｺﾞｼｯｸM-PRO"/>
              <a:cs typeface="HG丸ｺﾞｼｯｸM-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8527" y="3055680"/>
            <a:ext cx="6520815" cy="3381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165" marR="157480" indent="-151130">
              <a:lnSpc>
                <a:spcPct val="108300"/>
              </a:lnSpc>
            </a:pPr>
            <a:r>
              <a:rPr sz="1200" spc="-110" dirty="0">
                <a:latin typeface="HG丸ｺﾞｼｯｸM-PRO"/>
                <a:cs typeface="HG丸ｺﾞｼｯｸM-PRO"/>
              </a:rPr>
              <a:t>◆こ</a:t>
            </a:r>
            <a:r>
              <a:rPr sz="1200" spc="-100" dirty="0">
                <a:latin typeface="HG丸ｺﾞｼｯｸM-PRO"/>
                <a:cs typeface="HG丸ｺﾞｼｯｸM-PRO"/>
              </a:rPr>
              <a:t>の</a:t>
            </a:r>
            <a:r>
              <a:rPr sz="1200" spc="-110" dirty="0">
                <a:latin typeface="HG丸ｺﾞｼｯｸM-PRO"/>
                <a:cs typeface="HG丸ｺﾞｼｯｸM-PRO"/>
              </a:rPr>
              <a:t>制度</a:t>
            </a:r>
            <a:r>
              <a:rPr sz="1200" spc="-100" dirty="0">
                <a:latin typeface="HG丸ｺﾞｼｯｸM-PRO"/>
                <a:cs typeface="HG丸ｺﾞｼｯｸM-PRO"/>
              </a:rPr>
              <a:t>に</a:t>
            </a:r>
            <a:r>
              <a:rPr sz="1200" spc="-110" dirty="0">
                <a:latin typeface="HG丸ｺﾞｼｯｸM-PRO"/>
                <a:cs typeface="HG丸ｺﾞｼｯｸM-PRO"/>
              </a:rPr>
              <a:t>申請</a:t>
            </a:r>
            <a:r>
              <a:rPr sz="1200" spc="-100" dirty="0">
                <a:latin typeface="HG丸ｺﾞｼｯｸM-PRO"/>
                <a:cs typeface="HG丸ｺﾞｼｯｸM-PRO"/>
              </a:rPr>
              <a:t>でき</a:t>
            </a:r>
            <a:r>
              <a:rPr sz="1200" spc="-110" dirty="0">
                <a:latin typeface="HG丸ｺﾞｼｯｸM-PRO"/>
                <a:cs typeface="HG丸ｺﾞｼｯｸM-PRO"/>
              </a:rPr>
              <a:t>るのは、</a:t>
            </a:r>
            <a:r>
              <a:rPr sz="1200" b="1" spc="-105" dirty="0">
                <a:latin typeface="ＭＳ Ｐゴシック"/>
                <a:cs typeface="ＭＳ Ｐゴシック"/>
              </a:rPr>
              <a:t>大学院生</a:t>
            </a:r>
            <a:r>
              <a:rPr sz="1200" spc="-110" dirty="0">
                <a:latin typeface="HG丸ｺﾞｼｯｸM-PRO"/>
                <a:cs typeface="HG丸ｺﾞｼｯｸM-PRO"/>
              </a:rPr>
              <a:t>及び</a:t>
            </a:r>
            <a:r>
              <a:rPr sz="1200" b="1" spc="-110" dirty="0">
                <a:latin typeface="ＭＳ Ｐゴシック"/>
                <a:cs typeface="ＭＳ Ｐゴシック"/>
              </a:rPr>
              <a:t>2019</a:t>
            </a:r>
            <a:r>
              <a:rPr sz="1200" b="1" spc="-105" dirty="0">
                <a:latin typeface="ＭＳ Ｐゴシック"/>
                <a:cs typeface="ＭＳ Ｐゴシック"/>
              </a:rPr>
              <a:t>年度以前</a:t>
            </a:r>
            <a:r>
              <a:rPr sz="1200" b="1" spc="-114" dirty="0">
                <a:latin typeface="ＭＳ Ｐゴシック"/>
                <a:cs typeface="ＭＳ Ｐゴシック"/>
              </a:rPr>
              <a:t>に</a:t>
            </a:r>
            <a:r>
              <a:rPr sz="1200" b="1" spc="-105" dirty="0">
                <a:latin typeface="ＭＳ Ｐゴシック"/>
                <a:cs typeface="ＭＳ Ｐゴシック"/>
              </a:rPr>
              <a:t>入</a:t>
            </a:r>
            <a:r>
              <a:rPr sz="1200" b="1" spc="-114" dirty="0">
                <a:latin typeface="ＭＳ Ｐゴシック"/>
                <a:cs typeface="ＭＳ Ｐゴシック"/>
              </a:rPr>
              <a:t>学</a:t>
            </a:r>
            <a:r>
              <a:rPr sz="1200" b="1" spc="-100" dirty="0">
                <a:latin typeface="ＭＳ Ｐゴシック"/>
                <a:cs typeface="ＭＳ Ｐゴシック"/>
              </a:rPr>
              <a:t>し</a:t>
            </a:r>
            <a:r>
              <a:rPr sz="1200" b="1" spc="-105" dirty="0">
                <a:latin typeface="ＭＳ Ｐゴシック"/>
                <a:cs typeface="ＭＳ Ｐゴシック"/>
              </a:rPr>
              <a:t>た</a:t>
            </a:r>
            <a:r>
              <a:rPr sz="1200" b="1" spc="-114" dirty="0">
                <a:latin typeface="ＭＳ Ｐゴシック"/>
                <a:cs typeface="ＭＳ Ｐゴシック"/>
              </a:rPr>
              <a:t>学</a:t>
            </a:r>
            <a:r>
              <a:rPr sz="1200" b="1" spc="-105" dirty="0">
                <a:latin typeface="ＭＳ Ｐゴシック"/>
                <a:cs typeface="ＭＳ Ｐゴシック"/>
              </a:rPr>
              <a:t>部生</a:t>
            </a:r>
            <a:r>
              <a:rPr sz="1200" spc="-110" dirty="0">
                <a:latin typeface="HG丸ｺﾞｼｯｸM-PRO"/>
                <a:cs typeface="HG丸ｺﾞｼｯｸM-PRO"/>
              </a:rPr>
              <a:t>のうち</a:t>
            </a:r>
            <a:r>
              <a:rPr sz="1200" u="sng" spc="-110" dirty="0">
                <a:latin typeface="HG丸ｺﾞｼｯｸM-PRO"/>
                <a:cs typeface="HG丸ｺﾞｼｯｸM-PRO"/>
              </a:rPr>
              <a:t>「</a:t>
            </a:r>
            <a:r>
              <a:rPr sz="1200" u="sng" spc="-100" dirty="0">
                <a:latin typeface="HG丸ｺﾞｼｯｸM-PRO"/>
                <a:cs typeface="HG丸ｺﾞｼｯｸM-PRO"/>
              </a:rPr>
              <a:t>高</a:t>
            </a:r>
            <a:r>
              <a:rPr sz="1200" u="sng" spc="-110" dirty="0">
                <a:latin typeface="HG丸ｺﾞｼｯｸM-PRO"/>
                <a:cs typeface="HG丸ｺﾞｼｯｸM-PRO"/>
              </a:rPr>
              <a:t>等教</a:t>
            </a:r>
            <a:r>
              <a:rPr sz="1200" u="sng" spc="-100" dirty="0">
                <a:latin typeface="HG丸ｺﾞｼｯｸM-PRO"/>
                <a:cs typeface="HG丸ｺﾞｼｯｸM-PRO"/>
              </a:rPr>
              <a:t>育の</a:t>
            </a:r>
            <a:r>
              <a:rPr sz="1200" u="sng" spc="-110" dirty="0">
                <a:latin typeface="HG丸ｺﾞｼｯｸM-PRO"/>
                <a:cs typeface="HG丸ｺﾞｼｯｸM-PRO"/>
              </a:rPr>
              <a:t>修学支 </a:t>
            </a:r>
            <a:r>
              <a:rPr sz="1200" u="sng" spc="-120" dirty="0">
                <a:latin typeface="HG丸ｺﾞｼｯｸM-PRO"/>
                <a:cs typeface="HG丸ｺﾞｼｯｸM-PRO"/>
              </a:rPr>
              <a:t>援制</a:t>
            </a:r>
            <a:r>
              <a:rPr sz="1200" u="sng" spc="-110" dirty="0">
                <a:latin typeface="HG丸ｺﾞｼｯｸM-PRO"/>
                <a:cs typeface="HG丸ｺﾞｼｯｸM-PRO"/>
              </a:rPr>
              <a:t>度</a:t>
            </a:r>
            <a:r>
              <a:rPr sz="1200" u="sng" spc="-120" dirty="0">
                <a:latin typeface="HG丸ｺﾞｼｯｸM-PRO"/>
                <a:cs typeface="HG丸ｺﾞｼｯｸM-PRO"/>
              </a:rPr>
              <a:t>」</a:t>
            </a:r>
            <a:r>
              <a:rPr sz="1200" u="sng" spc="-110" dirty="0">
                <a:latin typeface="HG丸ｺﾞｼｯｸM-PRO"/>
                <a:cs typeface="HG丸ｺﾞｼｯｸM-PRO"/>
              </a:rPr>
              <a:t>に</a:t>
            </a:r>
            <a:r>
              <a:rPr sz="1200" u="sng" spc="-1105" dirty="0">
                <a:latin typeface="HG丸ｺﾞｼｯｸM-PRO"/>
                <a:cs typeface="HG丸ｺﾞｼｯｸM-PRO"/>
              </a:rPr>
              <a:t>該</a:t>
            </a:r>
            <a:r>
              <a:rPr sz="1200" u="sng" spc="-120" dirty="0">
                <a:latin typeface="HG丸ｺﾞｼｯｸM-PRO"/>
                <a:cs typeface="HG丸ｺﾞｼｯｸM-PRO"/>
              </a:rPr>
              <a:t>当</a:t>
            </a:r>
            <a:r>
              <a:rPr sz="1200" u="sng" spc="-110" dirty="0">
                <a:latin typeface="HG丸ｺﾞｼｯｸM-PRO"/>
                <a:cs typeface="HG丸ｺﾞｼｯｸM-PRO"/>
              </a:rPr>
              <a:t>し</a:t>
            </a:r>
            <a:r>
              <a:rPr sz="1200" u="sng" spc="-120" dirty="0">
                <a:latin typeface="HG丸ｺﾞｼｯｸM-PRO"/>
                <a:cs typeface="HG丸ｺﾞｼｯｸM-PRO"/>
              </a:rPr>
              <a:t>な</a:t>
            </a:r>
            <a:r>
              <a:rPr sz="1200" u="sng" spc="-110" dirty="0">
                <a:latin typeface="HG丸ｺﾞｼｯｸM-PRO"/>
                <a:cs typeface="HG丸ｺﾞｼｯｸM-PRO"/>
              </a:rPr>
              <a:t>い方</a:t>
            </a:r>
            <a:r>
              <a:rPr sz="1200" u="sng" spc="-120" dirty="0">
                <a:latin typeface="HG丸ｺﾞｼｯｸM-PRO"/>
                <a:cs typeface="HG丸ｺﾞｼｯｸM-PRO"/>
              </a:rPr>
              <a:t>、支</a:t>
            </a:r>
            <a:r>
              <a:rPr sz="1200" u="sng" spc="-110" dirty="0">
                <a:latin typeface="HG丸ｺﾞｼｯｸM-PRO"/>
                <a:cs typeface="HG丸ｺﾞｼｯｸM-PRO"/>
              </a:rPr>
              <a:t>援</a:t>
            </a:r>
            <a:r>
              <a:rPr sz="1200" u="sng" spc="-120" dirty="0">
                <a:latin typeface="HG丸ｺﾞｼｯｸM-PRO"/>
                <a:cs typeface="HG丸ｺﾞｼｯｸM-PRO"/>
              </a:rPr>
              <a:t>区</a:t>
            </a:r>
            <a:r>
              <a:rPr sz="1200" u="sng" spc="-110" dirty="0">
                <a:latin typeface="HG丸ｺﾞｼｯｸM-PRO"/>
                <a:cs typeface="HG丸ｺﾞｼｯｸM-PRO"/>
              </a:rPr>
              <a:t>分</a:t>
            </a:r>
            <a:r>
              <a:rPr sz="1200" u="sng" spc="-120" dirty="0">
                <a:latin typeface="HG丸ｺﾞｼｯｸM-PRO"/>
                <a:cs typeface="HG丸ｺﾞｼｯｸM-PRO"/>
              </a:rPr>
              <a:t>が「</a:t>
            </a:r>
            <a:r>
              <a:rPr sz="1200" u="sng" spc="-110" dirty="0">
                <a:latin typeface="HG丸ｺﾞｼｯｸM-PRO"/>
                <a:cs typeface="HG丸ｺﾞｼｯｸM-PRO"/>
              </a:rPr>
              <a:t>第</a:t>
            </a:r>
            <a:r>
              <a:rPr sz="1200" u="sng" spc="-120" dirty="0">
                <a:latin typeface="HG丸ｺﾞｼｯｸM-PRO"/>
                <a:cs typeface="HG丸ｺﾞｼｯｸM-PRO"/>
              </a:rPr>
              <a:t>Ⅲ</a:t>
            </a:r>
            <a:r>
              <a:rPr sz="1200" u="sng" spc="-110" dirty="0">
                <a:latin typeface="HG丸ｺﾞｼｯｸM-PRO"/>
                <a:cs typeface="HG丸ｺﾞｼｯｸM-PRO"/>
              </a:rPr>
              <a:t>区分</a:t>
            </a:r>
            <a:r>
              <a:rPr sz="1200" u="sng" spc="-120" dirty="0">
                <a:latin typeface="HG丸ｺﾞｼｯｸM-PRO"/>
                <a:cs typeface="HG丸ｺﾞｼｯｸM-PRO"/>
              </a:rPr>
              <a:t>」の</a:t>
            </a:r>
            <a:r>
              <a:rPr sz="1200" u="sng" spc="-110" dirty="0">
                <a:latin typeface="HG丸ｺﾞｼｯｸM-PRO"/>
                <a:cs typeface="HG丸ｺﾞｼｯｸM-PRO"/>
              </a:rPr>
              <a:t>方</a:t>
            </a:r>
            <a:r>
              <a:rPr sz="1200" u="sng" spc="-120" dirty="0">
                <a:latin typeface="HG丸ｺﾞｼｯｸM-PRO"/>
                <a:cs typeface="HG丸ｺﾞｼｯｸM-PRO"/>
              </a:rPr>
              <a:t>の</a:t>
            </a:r>
            <a:r>
              <a:rPr sz="1200" u="sng" spc="-110" dirty="0">
                <a:latin typeface="HG丸ｺﾞｼｯｸM-PRO"/>
                <a:cs typeface="HG丸ｺﾞｼｯｸM-PRO"/>
              </a:rPr>
              <a:t>み</a:t>
            </a:r>
            <a:r>
              <a:rPr sz="1200" spc="-120" dirty="0">
                <a:latin typeface="HG丸ｺﾞｼｯｸM-PRO"/>
                <a:cs typeface="HG丸ｺﾞｼｯｸM-PRO"/>
              </a:rPr>
              <a:t>です。</a:t>
            </a:r>
            <a:endParaRPr sz="1200">
              <a:latin typeface="HG丸ｺﾞｼｯｸM-PRO"/>
              <a:cs typeface="HG丸ｺﾞｼｯｸM-PRO"/>
            </a:endParaRPr>
          </a:p>
          <a:p>
            <a:pPr marL="149860" marR="230504" indent="-137160" algn="just">
              <a:lnSpc>
                <a:spcPct val="107900"/>
              </a:lnSpc>
              <a:spcBef>
                <a:spcPts val="965"/>
              </a:spcBef>
            </a:pPr>
            <a:r>
              <a:rPr sz="1200" spc="-120" dirty="0">
                <a:latin typeface="HG丸ｺﾞｼｯｸM-PRO"/>
                <a:cs typeface="HG丸ｺﾞｼｯｸM-PRO"/>
              </a:rPr>
              <a:t>◆減</a:t>
            </a:r>
            <a:r>
              <a:rPr sz="1200" spc="-110" dirty="0">
                <a:latin typeface="HG丸ｺﾞｼｯｸM-PRO"/>
                <a:cs typeface="HG丸ｺﾞｼｯｸM-PRO"/>
              </a:rPr>
              <a:t>免</a:t>
            </a:r>
            <a:r>
              <a:rPr sz="1200" spc="-120" dirty="0">
                <a:latin typeface="HG丸ｺﾞｼｯｸM-PRO"/>
                <a:cs typeface="HG丸ｺﾞｼｯｸM-PRO"/>
              </a:rPr>
              <a:t>申</a:t>
            </a:r>
            <a:r>
              <a:rPr sz="1200" spc="-110" dirty="0">
                <a:latin typeface="HG丸ｺﾞｼｯｸM-PRO"/>
                <a:cs typeface="HG丸ｺﾞｼｯｸM-PRO"/>
              </a:rPr>
              <a:t>請</a:t>
            </a:r>
            <a:r>
              <a:rPr sz="1200" spc="-120" dirty="0">
                <a:latin typeface="HG丸ｺﾞｼｯｸM-PRO"/>
                <a:cs typeface="HG丸ｺﾞｼｯｸM-PRO"/>
              </a:rPr>
              <a:t>に際</a:t>
            </a:r>
            <a:r>
              <a:rPr sz="1200" spc="-110" dirty="0">
                <a:latin typeface="HG丸ｺﾞｼｯｸM-PRO"/>
                <a:cs typeface="HG丸ｺﾞｼｯｸM-PRO"/>
              </a:rPr>
              <a:t>し</a:t>
            </a:r>
            <a:r>
              <a:rPr sz="1200" spc="-120" dirty="0">
                <a:latin typeface="HG丸ｺﾞｼｯｸM-PRO"/>
                <a:cs typeface="HG丸ｺﾞｼｯｸM-PRO"/>
              </a:rPr>
              <a:t>て</a:t>
            </a:r>
            <a:r>
              <a:rPr sz="1200" spc="-110" dirty="0">
                <a:latin typeface="HG丸ｺﾞｼｯｸM-PRO"/>
                <a:cs typeface="HG丸ｺﾞｼｯｸM-PRO"/>
              </a:rPr>
              <a:t>は、</a:t>
            </a:r>
            <a:r>
              <a:rPr sz="1200" spc="-120" dirty="0">
                <a:latin typeface="HG丸ｺﾞｼｯｸM-PRO"/>
                <a:cs typeface="HG丸ｺﾞｼｯｸM-PRO"/>
              </a:rPr>
              <a:t>自身の</a:t>
            </a:r>
            <a:r>
              <a:rPr sz="1200" b="1" spc="-90" dirty="0">
                <a:latin typeface="ＭＳ Ｐゴシック"/>
                <a:cs typeface="ＭＳ Ｐゴシック"/>
              </a:rPr>
              <a:t>家</a:t>
            </a:r>
            <a:r>
              <a:rPr sz="1200" b="1" spc="-105" dirty="0">
                <a:latin typeface="ＭＳ Ｐゴシック"/>
                <a:cs typeface="ＭＳ Ｐゴシック"/>
              </a:rPr>
              <a:t>庭</a:t>
            </a:r>
            <a:r>
              <a:rPr sz="1200" b="1" spc="-90" dirty="0">
                <a:latin typeface="ＭＳ Ｐゴシック"/>
                <a:cs typeface="ＭＳ Ｐゴシック"/>
              </a:rPr>
              <a:t>の</a:t>
            </a:r>
            <a:r>
              <a:rPr sz="1200" b="1" spc="-105" dirty="0">
                <a:latin typeface="ＭＳ Ｐゴシック"/>
                <a:cs typeface="ＭＳ Ｐゴシック"/>
              </a:rPr>
              <a:t>経済状況</a:t>
            </a:r>
            <a:r>
              <a:rPr sz="1200" b="1" spc="-110" dirty="0">
                <a:latin typeface="ＭＳ Ｐゴシック"/>
                <a:cs typeface="ＭＳ Ｐゴシック"/>
              </a:rPr>
              <a:t>を</a:t>
            </a:r>
            <a:r>
              <a:rPr sz="1200" b="1" spc="-95" dirty="0">
                <a:latin typeface="ＭＳ Ｐゴシック"/>
                <a:cs typeface="ＭＳ Ｐゴシック"/>
              </a:rPr>
              <a:t>き</a:t>
            </a:r>
            <a:r>
              <a:rPr sz="1200" b="1" spc="-105" dirty="0">
                <a:latin typeface="ＭＳ Ｐゴシック"/>
                <a:cs typeface="ＭＳ Ｐゴシック"/>
              </a:rPr>
              <a:t>ちん</a:t>
            </a:r>
            <a:r>
              <a:rPr sz="1200" b="1" spc="-100" dirty="0">
                <a:latin typeface="ＭＳ Ｐゴシック"/>
                <a:cs typeface="ＭＳ Ｐゴシック"/>
              </a:rPr>
              <a:t>と</a:t>
            </a:r>
            <a:r>
              <a:rPr sz="1200" b="1" spc="-105" dirty="0">
                <a:latin typeface="ＭＳ Ｐゴシック"/>
                <a:cs typeface="ＭＳ Ｐゴシック"/>
              </a:rPr>
              <a:t>把</a:t>
            </a:r>
            <a:r>
              <a:rPr sz="1200" b="1" spc="-90" dirty="0">
                <a:latin typeface="ＭＳ Ｐゴシック"/>
                <a:cs typeface="ＭＳ Ｐゴシック"/>
              </a:rPr>
              <a:t>握</a:t>
            </a:r>
            <a:r>
              <a:rPr sz="1200" spc="-120" dirty="0">
                <a:latin typeface="HG丸ｺﾞｼｯｸM-PRO"/>
                <a:cs typeface="HG丸ｺﾞｼｯｸM-PRO"/>
              </a:rPr>
              <a:t>していた</a:t>
            </a:r>
            <a:r>
              <a:rPr sz="1200" spc="-135" dirty="0">
                <a:latin typeface="HG丸ｺﾞｼｯｸM-PRO"/>
                <a:cs typeface="HG丸ｺﾞｼｯｸM-PRO"/>
              </a:rPr>
              <a:t>だ</a:t>
            </a:r>
            <a:r>
              <a:rPr sz="1200" spc="-120" dirty="0">
                <a:latin typeface="HG丸ｺﾞｼｯｸM-PRO"/>
                <a:cs typeface="HG丸ｺﾞｼｯｸM-PRO"/>
              </a:rPr>
              <a:t>いていることが必要です。</a:t>
            </a:r>
            <a:r>
              <a:rPr sz="1200" b="1" u="sng" spc="-5" dirty="0">
                <a:latin typeface="ＭＳ Ｐゴシック"/>
                <a:cs typeface="ＭＳ Ｐゴシック"/>
              </a:rPr>
              <a:t>保 </a:t>
            </a:r>
            <a:r>
              <a:rPr sz="1200" b="1" u="sng" spc="-85" dirty="0">
                <a:latin typeface="ＭＳ Ｐゴシック"/>
                <a:cs typeface="ＭＳ Ｐゴシック"/>
              </a:rPr>
              <a:t>護者</a:t>
            </a:r>
            <a:r>
              <a:rPr sz="1200" b="1" u="sng" spc="-80" dirty="0">
                <a:latin typeface="ＭＳ Ｐゴシック"/>
                <a:cs typeface="ＭＳ Ｐゴシック"/>
              </a:rPr>
              <a:t>・</a:t>
            </a:r>
            <a:r>
              <a:rPr sz="1200" b="1" u="sng" spc="-85" dirty="0">
                <a:latin typeface="ＭＳ Ｐゴシック"/>
                <a:cs typeface="ＭＳ Ｐゴシック"/>
              </a:rPr>
              <a:t>兄</a:t>
            </a:r>
            <a:r>
              <a:rPr sz="1200" b="1" u="sng" spc="-114" dirty="0">
                <a:latin typeface="ＭＳ Ｐゴシック"/>
                <a:cs typeface="ＭＳ Ｐゴシック"/>
              </a:rPr>
              <a:t>弟</a:t>
            </a:r>
            <a:r>
              <a:rPr sz="1200" b="1" u="sng" spc="-105" dirty="0">
                <a:latin typeface="ＭＳ Ｐゴシック"/>
                <a:cs typeface="ＭＳ Ｐゴシック"/>
              </a:rPr>
              <a:t>姉妹</a:t>
            </a:r>
            <a:r>
              <a:rPr sz="1200" b="1" u="sng" spc="-114" dirty="0">
                <a:latin typeface="ＭＳ Ｐゴシック"/>
                <a:cs typeface="ＭＳ Ｐゴシック"/>
              </a:rPr>
              <a:t>等</a:t>
            </a:r>
            <a:r>
              <a:rPr sz="1200" b="1" u="sng" spc="-105" dirty="0">
                <a:latin typeface="ＭＳ Ｐゴシック"/>
                <a:cs typeface="ＭＳ Ｐゴシック"/>
              </a:rPr>
              <a:t>の</a:t>
            </a:r>
            <a:r>
              <a:rPr sz="1200" b="1" u="sng" spc="-114" dirty="0">
                <a:latin typeface="ＭＳ Ｐゴシック"/>
                <a:cs typeface="ＭＳ Ｐゴシック"/>
              </a:rPr>
              <a:t>現状</a:t>
            </a:r>
            <a:r>
              <a:rPr sz="1200" b="1" u="sng" spc="-105" dirty="0">
                <a:latin typeface="ＭＳ Ｐゴシック"/>
                <a:cs typeface="ＭＳ Ｐゴシック"/>
              </a:rPr>
              <a:t>の確認</a:t>
            </a:r>
            <a:r>
              <a:rPr sz="1200" u="sng" spc="-120" dirty="0">
                <a:latin typeface="HG丸ｺﾞｼｯｸM-PRO"/>
                <a:cs typeface="HG丸ｺﾞｼｯｸM-PRO"/>
              </a:rPr>
              <a:t>をしたうえ</a:t>
            </a:r>
            <a:r>
              <a:rPr sz="1200" u="sng" spc="-135" dirty="0">
                <a:latin typeface="HG丸ｺﾞｼｯｸM-PRO"/>
                <a:cs typeface="HG丸ｺﾞｼｯｸM-PRO"/>
              </a:rPr>
              <a:t>で</a:t>
            </a:r>
            <a:r>
              <a:rPr sz="1200" b="1" spc="-105" dirty="0">
                <a:latin typeface="ＭＳ Ｐゴシック"/>
                <a:cs typeface="ＭＳ Ｐゴシック"/>
              </a:rPr>
              <a:t>必要書類</a:t>
            </a:r>
            <a:r>
              <a:rPr sz="1200" b="1" spc="-95" dirty="0">
                <a:latin typeface="ＭＳ Ｐゴシック"/>
                <a:cs typeface="ＭＳ Ｐゴシック"/>
              </a:rPr>
              <a:t>を</a:t>
            </a:r>
            <a:r>
              <a:rPr sz="1200" b="1" spc="-105" dirty="0">
                <a:latin typeface="ＭＳ Ｐゴシック"/>
                <a:cs typeface="ＭＳ Ｐゴシック"/>
              </a:rPr>
              <a:t>提</a:t>
            </a:r>
            <a:r>
              <a:rPr sz="1200" b="1" spc="-90" dirty="0">
                <a:latin typeface="ＭＳ Ｐゴシック"/>
                <a:cs typeface="ＭＳ Ｐゴシック"/>
              </a:rPr>
              <a:t>出</a:t>
            </a:r>
            <a:r>
              <a:rPr sz="1200" spc="-120" dirty="0">
                <a:latin typeface="HG丸ｺﾞｼｯｸM-PRO"/>
                <a:cs typeface="HG丸ｺﾞｼｯｸM-PRO"/>
              </a:rPr>
              <a:t>して下さい</a:t>
            </a:r>
            <a:r>
              <a:rPr sz="1200" spc="-135" dirty="0">
                <a:latin typeface="HG丸ｺﾞｼｯｸM-PRO"/>
                <a:cs typeface="HG丸ｺﾞｼｯｸM-PRO"/>
              </a:rPr>
              <a:t>。</a:t>
            </a:r>
            <a:r>
              <a:rPr sz="1200" spc="-120" dirty="0">
                <a:latin typeface="HG丸ｺﾞｼｯｸM-PRO"/>
                <a:cs typeface="HG丸ｺﾞｼｯｸM-PRO"/>
              </a:rPr>
              <a:t>学生本人が</a:t>
            </a:r>
            <a:r>
              <a:rPr sz="1200" b="1" spc="-90" dirty="0">
                <a:latin typeface="ＭＳ Ｐゴシック"/>
                <a:cs typeface="ＭＳ Ｐゴシック"/>
              </a:rPr>
              <a:t>自</a:t>
            </a:r>
            <a:r>
              <a:rPr sz="1200" b="1" spc="-110" dirty="0">
                <a:latin typeface="ＭＳ Ｐゴシック"/>
                <a:cs typeface="ＭＳ Ｐゴシック"/>
              </a:rPr>
              <a:t>覚</a:t>
            </a:r>
            <a:r>
              <a:rPr sz="1200" b="1" spc="-85" dirty="0">
                <a:latin typeface="ＭＳ Ｐゴシック"/>
                <a:cs typeface="ＭＳ Ｐゴシック"/>
              </a:rPr>
              <a:t>を</a:t>
            </a:r>
            <a:r>
              <a:rPr sz="1200" b="1" spc="-105" dirty="0">
                <a:latin typeface="ＭＳ Ｐゴシック"/>
                <a:cs typeface="ＭＳ Ｐゴシック"/>
              </a:rPr>
              <a:t>持</a:t>
            </a:r>
            <a:r>
              <a:rPr sz="1200" b="1" spc="-95" dirty="0">
                <a:latin typeface="ＭＳ Ｐゴシック"/>
                <a:cs typeface="ＭＳ Ｐゴシック"/>
              </a:rPr>
              <a:t>っ</a:t>
            </a:r>
            <a:r>
              <a:rPr sz="1200" b="1" spc="-110" dirty="0">
                <a:latin typeface="ＭＳ Ｐゴシック"/>
                <a:cs typeface="ＭＳ Ｐゴシック"/>
              </a:rPr>
              <a:t>て</a:t>
            </a:r>
            <a:r>
              <a:rPr sz="1200" b="1" spc="-5" dirty="0">
                <a:latin typeface="ＭＳ Ｐゴシック"/>
                <a:cs typeface="ＭＳ Ｐゴシック"/>
              </a:rPr>
              <a:t>申 </a:t>
            </a:r>
            <a:r>
              <a:rPr sz="1200" b="1" spc="-90" dirty="0">
                <a:latin typeface="ＭＳ Ｐゴシック"/>
                <a:cs typeface="ＭＳ Ｐゴシック"/>
              </a:rPr>
              <a:t>請</a:t>
            </a:r>
            <a:r>
              <a:rPr sz="1200" spc="-120" dirty="0">
                <a:latin typeface="HG丸ｺﾞｼｯｸM-PRO"/>
                <a:cs typeface="HG丸ｺﾞｼｯｸM-PRO"/>
              </a:rPr>
              <a:t>して下</a:t>
            </a:r>
            <a:r>
              <a:rPr sz="1200" spc="-110" dirty="0">
                <a:latin typeface="HG丸ｺﾞｼｯｸM-PRO"/>
                <a:cs typeface="HG丸ｺﾞｼｯｸM-PRO"/>
              </a:rPr>
              <a:t>さ</a:t>
            </a:r>
            <a:r>
              <a:rPr sz="1200" spc="-120" dirty="0">
                <a:latin typeface="HG丸ｺﾞｼｯｸM-PRO"/>
                <a:cs typeface="HG丸ｺﾞｼｯｸM-PRO"/>
              </a:rPr>
              <a:t>い。</a:t>
            </a:r>
            <a:endParaRPr sz="1200">
              <a:latin typeface="HG丸ｺﾞｼｯｸM-PRO"/>
              <a:cs typeface="HG丸ｺﾞｼｯｸM-PRO"/>
            </a:endParaRPr>
          </a:p>
          <a:p>
            <a:pPr marL="165100" marR="193675" indent="-152400">
              <a:lnSpc>
                <a:spcPct val="107500"/>
              </a:lnSpc>
              <a:spcBef>
                <a:spcPts val="969"/>
              </a:spcBef>
            </a:pPr>
            <a:r>
              <a:rPr sz="1200" dirty="0">
                <a:latin typeface="HG丸ｺﾞｼｯｸM-PRO"/>
                <a:cs typeface="HG丸ｺﾞｼｯｸM-PRO"/>
              </a:rPr>
              <a:t>◆提出書類は各家庭の状況によって異なります。以下の</a:t>
            </a:r>
            <a:r>
              <a:rPr sz="1200" b="1" spc="0" dirty="0">
                <a:latin typeface="ＭＳ Ｐゴシック"/>
                <a:cs typeface="ＭＳ Ｐゴシック"/>
              </a:rPr>
              <a:t>事</a:t>
            </a:r>
            <a:r>
              <a:rPr sz="1200" b="1" spc="-10" dirty="0">
                <a:latin typeface="ＭＳ Ｐゴシック"/>
                <a:cs typeface="ＭＳ Ｐゴシック"/>
              </a:rPr>
              <a:t>例</a:t>
            </a:r>
            <a:r>
              <a:rPr sz="1200" b="1" dirty="0">
                <a:latin typeface="ＭＳ Ｐゴシック"/>
                <a:cs typeface="ＭＳ Ｐゴシック"/>
              </a:rPr>
              <a:t>を</a:t>
            </a:r>
            <a:r>
              <a:rPr sz="1200" b="1" spc="0" dirty="0">
                <a:latin typeface="ＭＳ Ｐゴシック"/>
                <a:cs typeface="ＭＳ Ｐゴシック"/>
              </a:rPr>
              <a:t>参</a:t>
            </a:r>
            <a:r>
              <a:rPr sz="1200" b="1" spc="-5" dirty="0">
                <a:latin typeface="ＭＳ Ｐゴシック"/>
                <a:cs typeface="ＭＳ Ｐゴシック"/>
              </a:rPr>
              <a:t>考</a:t>
            </a:r>
            <a:r>
              <a:rPr sz="1200" b="1" spc="0" dirty="0">
                <a:latin typeface="ＭＳ Ｐゴシック"/>
                <a:cs typeface="ＭＳ Ｐゴシック"/>
              </a:rPr>
              <a:t>に</a:t>
            </a:r>
            <a:r>
              <a:rPr sz="1200" b="1" dirty="0">
                <a:latin typeface="ＭＳ Ｐゴシック"/>
                <a:cs typeface="ＭＳ Ｐゴシック"/>
              </a:rPr>
              <a:t>、</a:t>
            </a:r>
            <a:r>
              <a:rPr sz="1200" b="1" spc="-5" dirty="0">
                <a:latin typeface="ＭＳ Ｐゴシック"/>
                <a:cs typeface="ＭＳ Ｐゴシック"/>
              </a:rPr>
              <a:t>必</a:t>
            </a:r>
            <a:r>
              <a:rPr sz="1200" b="1" spc="0" dirty="0">
                <a:latin typeface="ＭＳ Ｐゴシック"/>
                <a:cs typeface="ＭＳ Ｐゴシック"/>
              </a:rPr>
              <a:t>要</a:t>
            </a:r>
            <a:r>
              <a:rPr sz="1200" b="1" spc="-10" dirty="0">
                <a:latin typeface="ＭＳ Ｐゴシック"/>
                <a:cs typeface="ＭＳ Ｐゴシック"/>
              </a:rPr>
              <a:t>書類</a:t>
            </a:r>
            <a:r>
              <a:rPr sz="1200" b="1" dirty="0">
                <a:latin typeface="ＭＳ Ｐゴシック"/>
                <a:cs typeface="ＭＳ Ｐゴシック"/>
              </a:rPr>
              <a:t>を</a:t>
            </a:r>
            <a:r>
              <a:rPr sz="1200" b="1" spc="0" dirty="0">
                <a:latin typeface="ＭＳ Ｐゴシック"/>
                <a:cs typeface="ＭＳ Ｐゴシック"/>
              </a:rPr>
              <a:t>確認</a:t>
            </a:r>
            <a:r>
              <a:rPr sz="1200" spc="-15" dirty="0">
                <a:latin typeface="HG丸ｺﾞｼｯｸM-PRO"/>
                <a:cs typeface="HG丸ｺﾞｼｯｸM-PRO"/>
              </a:rPr>
              <a:t>し</a:t>
            </a:r>
            <a:r>
              <a:rPr sz="1200" dirty="0">
                <a:latin typeface="HG丸ｺﾞｼｯｸM-PRO"/>
                <a:cs typeface="HG丸ｺﾞｼｯｸM-PRO"/>
              </a:rPr>
              <a:t>てく ださい。</a:t>
            </a:r>
            <a:endParaRPr sz="1200">
              <a:latin typeface="HG丸ｺﾞｼｯｸM-PRO"/>
              <a:cs typeface="HG丸ｺﾞｼｯｸM-PRO"/>
            </a:endParaRPr>
          </a:p>
          <a:p>
            <a:pPr marL="165100" marR="224154" indent="-152400">
              <a:lnSpc>
                <a:spcPct val="108300"/>
              </a:lnSpc>
              <a:spcBef>
                <a:spcPts val="960"/>
              </a:spcBef>
            </a:pPr>
            <a:r>
              <a:rPr sz="1200" dirty="0">
                <a:latin typeface="HG丸ｺﾞｼｯｸM-PRO"/>
                <a:cs typeface="HG丸ｺﾞｼｯｸM-PRO"/>
              </a:rPr>
              <a:t>◆事例（</a:t>
            </a:r>
            <a:r>
              <a:rPr sz="1200" spc="5" dirty="0">
                <a:latin typeface="HG丸ｺﾞｼｯｸM-PRO"/>
                <a:cs typeface="HG丸ｺﾞｼｯｸM-PRO"/>
              </a:rPr>
              <a:t>Q&amp;</a:t>
            </a:r>
            <a:r>
              <a:rPr sz="1200" dirty="0">
                <a:latin typeface="HG丸ｺﾞｼｯｸM-PRO"/>
                <a:cs typeface="HG丸ｺﾞｼｯｸM-PRO"/>
              </a:rPr>
              <a:t>A）に</a:t>
            </a:r>
            <a:r>
              <a:rPr sz="1200" spc="-15" dirty="0">
                <a:latin typeface="HG丸ｺﾞｼｯｸM-PRO"/>
                <a:cs typeface="HG丸ｺﾞｼｯｸM-PRO"/>
              </a:rPr>
              <a:t>該</a:t>
            </a:r>
            <a:r>
              <a:rPr sz="1200" dirty="0">
                <a:latin typeface="HG丸ｺﾞｼｯｸM-PRO"/>
                <a:cs typeface="HG丸ｺﾞｼｯｸM-PRO"/>
              </a:rPr>
              <a:t>当しない事情のある場合は、</a:t>
            </a:r>
            <a:r>
              <a:rPr sz="1200" b="1" spc="0" dirty="0">
                <a:latin typeface="ＭＳ Ｐゴシック"/>
                <a:cs typeface="ＭＳ Ｐゴシック"/>
              </a:rPr>
              <a:t>必</a:t>
            </a:r>
            <a:r>
              <a:rPr sz="1200" b="1" spc="-5" dirty="0">
                <a:latin typeface="ＭＳ Ｐゴシック"/>
                <a:cs typeface="ＭＳ Ｐゴシック"/>
              </a:rPr>
              <a:t>ず</a:t>
            </a:r>
            <a:r>
              <a:rPr sz="1200" b="1" spc="0" dirty="0">
                <a:latin typeface="ＭＳ Ｐゴシック"/>
                <a:cs typeface="ＭＳ Ｐゴシック"/>
              </a:rPr>
              <a:t>学</a:t>
            </a:r>
            <a:r>
              <a:rPr sz="1200" b="1" spc="-5" dirty="0">
                <a:latin typeface="ＭＳ Ｐゴシック"/>
                <a:cs typeface="ＭＳ Ｐゴシック"/>
              </a:rPr>
              <a:t>生課</a:t>
            </a:r>
            <a:r>
              <a:rPr sz="1200" b="1" spc="0" dirty="0">
                <a:latin typeface="ＭＳ Ｐゴシック"/>
                <a:cs typeface="ＭＳ Ｐゴシック"/>
              </a:rPr>
              <a:t>学</a:t>
            </a:r>
            <a:r>
              <a:rPr sz="1200" b="1" spc="-5" dirty="0">
                <a:latin typeface="ＭＳ Ｐゴシック"/>
                <a:cs typeface="ＭＳ Ｐゴシック"/>
              </a:rPr>
              <a:t>生</a:t>
            </a:r>
            <a:r>
              <a:rPr sz="1200" b="1" spc="0" dirty="0">
                <a:latin typeface="ＭＳ Ｐゴシック"/>
                <a:cs typeface="ＭＳ Ｐゴシック"/>
              </a:rPr>
              <a:t>支</a:t>
            </a:r>
            <a:r>
              <a:rPr sz="1200" b="1" spc="-5" dirty="0">
                <a:latin typeface="ＭＳ Ｐゴシック"/>
                <a:cs typeface="ＭＳ Ｐゴシック"/>
              </a:rPr>
              <a:t>援</a:t>
            </a:r>
            <a:r>
              <a:rPr sz="1200" b="1" spc="0" dirty="0">
                <a:latin typeface="ＭＳ Ｐゴシック"/>
                <a:cs typeface="ＭＳ Ｐゴシック"/>
              </a:rPr>
              <a:t>係</a:t>
            </a:r>
            <a:r>
              <a:rPr sz="1200" b="1" spc="-10" dirty="0">
                <a:latin typeface="ＭＳ Ｐゴシック"/>
                <a:cs typeface="ＭＳ Ｐゴシック"/>
              </a:rPr>
              <a:t>ま</a:t>
            </a:r>
            <a:r>
              <a:rPr sz="1200" b="1" spc="-15" dirty="0">
                <a:latin typeface="ＭＳ Ｐゴシック"/>
                <a:cs typeface="ＭＳ Ｐゴシック"/>
              </a:rPr>
              <a:t>で</a:t>
            </a:r>
            <a:r>
              <a:rPr sz="1200" b="1" spc="5" dirty="0">
                <a:latin typeface="ＭＳ Ｐゴシック"/>
                <a:cs typeface="ＭＳ Ｐゴシック"/>
              </a:rPr>
              <a:t>お</a:t>
            </a:r>
            <a:r>
              <a:rPr sz="1200" b="1" spc="-5" dirty="0">
                <a:latin typeface="ＭＳ Ｐゴシック"/>
                <a:cs typeface="ＭＳ Ｐゴシック"/>
              </a:rPr>
              <a:t>問</a:t>
            </a:r>
            <a:r>
              <a:rPr sz="1200" b="1" dirty="0">
                <a:latin typeface="ＭＳ Ｐゴシック"/>
                <a:cs typeface="ＭＳ Ｐゴシック"/>
              </a:rPr>
              <a:t>い</a:t>
            </a:r>
            <a:r>
              <a:rPr sz="1200" b="1" spc="-5" dirty="0">
                <a:latin typeface="ＭＳ Ｐゴシック"/>
                <a:cs typeface="ＭＳ Ｐゴシック"/>
              </a:rPr>
              <a:t>合わ</a:t>
            </a:r>
            <a:r>
              <a:rPr sz="1200" b="1" spc="0" dirty="0">
                <a:latin typeface="ＭＳ Ｐゴシック"/>
                <a:cs typeface="ＭＳ Ｐゴシック"/>
              </a:rPr>
              <a:t>せ</a:t>
            </a:r>
            <a:r>
              <a:rPr sz="1200" dirty="0">
                <a:latin typeface="HG丸ｺﾞｼｯｸM-PRO"/>
                <a:cs typeface="HG丸ｺﾞｼｯｸM-PRO"/>
              </a:rPr>
              <a:t>く ださい。</a:t>
            </a:r>
            <a:endParaRPr sz="1200">
              <a:latin typeface="HG丸ｺﾞｼｯｸM-PRO"/>
              <a:cs typeface="HG丸ｺﾞｼｯｸM-PRO"/>
            </a:endParaRPr>
          </a:p>
          <a:p>
            <a:pPr marL="149860" marR="5080" indent="-137160">
              <a:lnSpc>
                <a:spcPct val="108300"/>
              </a:lnSpc>
              <a:spcBef>
                <a:spcPts val="944"/>
              </a:spcBef>
            </a:pPr>
            <a:r>
              <a:rPr sz="1200" spc="-120" dirty="0">
                <a:latin typeface="HG丸ｺﾞｼｯｸM-PRO"/>
                <a:cs typeface="HG丸ｺﾞｼｯｸM-PRO"/>
              </a:rPr>
              <a:t>◆提出書</a:t>
            </a:r>
            <a:r>
              <a:rPr sz="1200" spc="-110" dirty="0">
                <a:latin typeface="HG丸ｺﾞｼｯｸM-PRO"/>
                <a:cs typeface="HG丸ｺﾞｼｯｸM-PRO"/>
              </a:rPr>
              <a:t>類</a:t>
            </a:r>
            <a:r>
              <a:rPr sz="1200" spc="-120" dirty="0">
                <a:latin typeface="HG丸ｺﾞｼｯｸM-PRO"/>
                <a:cs typeface="HG丸ｺﾞｼｯｸM-PRO"/>
              </a:rPr>
              <a:t>の内容</a:t>
            </a:r>
            <a:r>
              <a:rPr sz="1200" spc="-110" dirty="0">
                <a:latin typeface="HG丸ｺﾞｼｯｸM-PRO"/>
                <a:cs typeface="HG丸ｺﾞｼｯｸM-PRO"/>
              </a:rPr>
              <a:t>に</a:t>
            </a:r>
            <a:r>
              <a:rPr sz="1200" spc="-120" dirty="0">
                <a:latin typeface="HG丸ｺﾞｼｯｸM-PRO"/>
                <a:cs typeface="HG丸ｺﾞｼｯｸM-PRO"/>
              </a:rPr>
              <a:t>よ</a:t>
            </a:r>
            <a:r>
              <a:rPr sz="1200" spc="-110" dirty="0">
                <a:latin typeface="HG丸ｺﾞｼｯｸM-PRO"/>
                <a:cs typeface="HG丸ｺﾞｼｯｸM-PRO"/>
              </a:rPr>
              <a:t>り</a:t>
            </a:r>
            <a:r>
              <a:rPr sz="1200" spc="-120" dirty="0">
                <a:latin typeface="HG丸ｺﾞｼｯｸM-PRO"/>
                <a:cs typeface="HG丸ｺﾞｼｯｸM-PRO"/>
              </a:rPr>
              <a:t>、各家庭</a:t>
            </a:r>
            <a:r>
              <a:rPr sz="1200" spc="-110" dirty="0">
                <a:latin typeface="HG丸ｺﾞｼｯｸM-PRO"/>
                <a:cs typeface="HG丸ｺﾞｼｯｸM-PRO"/>
              </a:rPr>
              <a:t>の</a:t>
            </a:r>
            <a:r>
              <a:rPr sz="1200" spc="-120" dirty="0">
                <a:latin typeface="HG丸ｺﾞｼｯｸM-PRO"/>
                <a:cs typeface="HG丸ｺﾞｼｯｸM-PRO"/>
              </a:rPr>
              <a:t>経済的</a:t>
            </a:r>
            <a:r>
              <a:rPr sz="1200" spc="-110" dirty="0">
                <a:latin typeface="HG丸ｺﾞｼｯｸM-PRO"/>
                <a:cs typeface="HG丸ｺﾞｼｯｸM-PRO"/>
              </a:rPr>
              <a:t>負</a:t>
            </a:r>
            <a:r>
              <a:rPr sz="1200" spc="-120" dirty="0">
                <a:latin typeface="HG丸ｺﾞｼｯｸM-PRO"/>
                <a:cs typeface="HG丸ｺﾞｼｯｸM-PRO"/>
              </a:rPr>
              <a:t>担</a:t>
            </a:r>
            <a:r>
              <a:rPr sz="1200" spc="-110" dirty="0">
                <a:latin typeface="HG丸ｺﾞｼｯｸM-PRO"/>
                <a:cs typeface="HG丸ｺﾞｼｯｸM-PRO"/>
              </a:rPr>
              <a:t>状</a:t>
            </a:r>
            <a:r>
              <a:rPr sz="1200" spc="-120" dirty="0">
                <a:latin typeface="HG丸ｺﾞｼｯｸM-PRO"/>
                <a:cs typeface="HG丸ｺﾞｼｯｸM-PRO"/>
              </a:rPr>
              <a:t>況を反映</a:t>
            </a:r>
            <a:r>
              <a:rPr sz="1200" spc="-110" dirty="0">
                <a:latin typeface="HG丸ｺﾞｼｯｸM-PRO"/>
                <a:cs typeface="HG丸ｺﾞｼｯｸM-PRO"/>
              </a:rPr>
              <a:t>し</a:t>
            </a:r>
            <a:r>
              <a:rPr sz="1200" spc="-120" dirty="0">
                <a:latin typeface="HG丸ｺﾞｼｯｸM-PRO"/>
                <a:cs typeface="HG丸ｺﾞｼｯｸM-PRO"/>
              </a:rPr>
              <a:t>た認定</a:t>
            </a:r>
            <a:r>
              <a:rPr sz="1200" spc="-110" dirty="0">
                <a:latin typeface="HG丸ｺﾞｼｯｸM-PRO"/>
                <a:cs typeface="HG丸ｺﾞｼｯｸM-PRO"/>
              </a:rPr>
              <a:t>所</a:t>
            </a:r>
            <a:r>
              <a:rPr sz="1200" spc="-120" dirty="0">
                <a:latin typeface="HG丸ｺﾞｼｯｸM-PRO"/>
                <a:cs typeface="HG丸ｺﾞｼｯｸM-PRO"/>
              </a:rPr>
              <a:t>得</a:t>
            </a:r>
            <a:r>
              <a:rPr sz="1200" spc="-110" dirty="0">
                <a:latin typeface="HG丸ｺﾞｼｯｸM-PRO"/>
                <a:cs typeface="HG丸ｺﾞｼｯｸM-PRO"/>
              </a:rPr>
              <a:t>額</a:t>
            </a:r>
            <a:r>
              <a:rPr sz="1200" spc="-120" dirty="0">
                <a:latin typeface="HG丸ｺﾞｼｯｸM-PRO"/>
                <a:cs typeface="HG丸ｺﾞｼｯｸM-PRO"/>
              </a:rPr>
              <a:t>を算出し</a:t>
            </a:r>
            <a:r>
              <a:rPr sz="1200" spc="-110" dirty="0">
                <a:latin typeface="HG丸ｺﾞｼｯｸM-PRO"/>
                <a:cs typeface="HG丸ｺﾞｼｯｸM-PRO"/>
              </a:rPr>
              <a:t>て</a:t>
            </a:r>
            <a:r>
              <a:rPr sz="1200" spc="-120" dirty="0">
                <a:latin typeface="HG丸ｺﾞｼｯｸM-PRO"/>
                <a:cs typeface="HG丸ｺﾞｼｯｸM-PRO"/>
              </a:rPr>
              <a:t>います</a:t>
            </a:r>
            <a:r>
              <a:rPr sz="1200" spc="-125" dirty="0">
                <a:latin typeface="HG丸ｺﾞｼｯｸM-PRO"/>
                <a:cs typeface="HG丸ｺﾞｼｯｸM-PRO"/>
              </a:rPr>
              <a:t>。</a:t>
            </a:r>
            <a:r>
              <a:rPr sz="1200" b="1" spc="-90" dirty="0">
                <a:latin typeface="ＭＳ Ｐゴシック"/>
                <a:cs typeface="ＭＳ Ｐゴシック"/>
              </a:rPr>
              <a:t>提</a:t>
            </a:r>
            <a:r>
              <a:rPr sz="1200" b="1" spc="-80" dirty="0">
                <a:latin typeface="ＭＳ Ｐゴシック"/>
                <a:cs typeface="ＭＳ Ｐゴシック"/>
              </a:rPr>
              <a:t>出</a:t>
            </a:r>
            <a:r>
              <a:rPr sz="1200" b="1" spc="-90" dirty="0">
                <a:latin typeface="ＭＳ Ｐゴシック"/>
                <a:cs typeface="ＭＳ Ｐゴシック"/>
              </a:rPr>
              <a:t>書類 </a:t>
            </a:r>
            <a:r>
              <a:rPr sz="1200" b="1" spc="-85" dirty="0">
                <a:latin typeface="ＭＳ Ｐゴシック"/>
                <a:cs typeface="ＭＳ Ｐゴシック"/>
              </a:rPr>
              <a:t>に</a:t>
            </a:r>
            <a:r>
              <a:rPr sz="1200" b="1" spc="-80" dirty="0">
                <a:latin typeface="ＭＳ Ｐゴシック"/>
                <a:cs typeface="ＭＳ Ｐゴシック"/>
              </a:rPr>
              <a:t>不備が</a:t>
            </a:r>
            <a:r>
              <a:rPr sz="1200" b="1" spc="-60" dirty="0">
                <a:latin typeface="ＭＳ Ｐゴシック"/>
                <a:cs typeface="ＭＳ Ｐゴシック"/>
              </a:rPr>
              <a:t>あった</a:t>
            </a:r>
            <a:r>
              <a:rPr sz="1200" b="1" spc="-55" dirty="0">
                <a:latin typeface="ＭＳ Ｐゴシック"/>
                <a:cs typeface="ＭＳ Ｐゴシック"/>
              </a:rPr>
              <a:t>場合に</a:t>
            </a:r>
            <a:r>
              <a:rPr sz="1200" b="1" spc="-65" dirty="0">
                <a:latin typeface="ＭＳ Ｐゴシック"/>
                <a:cs typeface="ＭＳ Ｐゴシック"/>
              </a:rPr>
              <a:t>は</a:t>
            </a:r>
            <a:r>
              <a:rPr sz="1200" b="1" spc="-50" dirty="0">
                <a:latin typeface="ＭＳ Ｐゴシック"/>
                <a:cs typeface="ＭＳ Ｐゴシック"/>
              </a:rPr>
              <a:t>、</a:t>
            </a:r>
            <a:r>
              <a:rPr sz="1200" spc="-110" dirty="0">
                <a:latin typeface="HG丸ｺﾞｼｯｸM-PRO"/>
                <a:cs typeface="HG丸ｺﾞｼｯｸM-PRO"/>
              </a:rPr>
              <a:t>一</a:t>
            </a:r>
            <a:r>
              <a:rPr sz="1200" spc="-100" dirty="0">
                <a:latin typeface="HG丸ｺﾞｼｯｸM-PRO"/>
                <a:cs typeface="HG丸ｺﾞｼｯｸM-PRO"/>
              </a:rPr>
              <a:t>旦決定され</a:t>
            </a:r>
            <a:r>
              <a:rPr sz="1200" spc="-110" dirty="0">
                <a:latin typeface="HG丸ｺﾞｼｯｸM-PRO"/>
                <a:cs typeface="HG丸ｺﾞｼｯｸM-PRO"/>
              </a:rPr>
              <a:t>た</a:t>
            </a:r>
            <a:r>
              <a:rPr sz="1200" spc="-100" dirty="0">
                <a:latin typeface="HG丸ｺﾞｼｯｸM-PRO"/>
                <a:cs typeface="HG丸ｺﾞｼｯｸM-PRO"/>
              </a:rPr>
              <a:t>後でも遡っ</a:t>
            </a:r>
            <a:r>
              <a:rPr sz="1200" spc="-110" dirty="0">
                <a:latin typeface="HG丸ｺﾞｼｯｸM-PRO"/>
                <a:cs typeface="HG丸ｺﾞｼｯｸM-PRO"/>
              </a:rPr>
              <a:t>て</a:t>
            </a:r>
            <a:r>
              <a:rPr sz="1200" b="1" spc="-65" dirty="0">
                <a:latin typeface="ＭＳ Ｐゴシック"/>
                <a:cs typeface="ＭＳ Ｐゴシック"/>
              </a:rPr>
              <a:t>審</a:t>
            </a:r>
            <a:r>
              <a:rPr sz="1200" b="1" spc="-80" dirty="0">
                <a:latin typeface="ＭＳ Ｐゴシック"/>
                <a:cs typeface="ＭＳ Ｐゴシック"/>
              </a:rPr>
              <a:t>査結果が変更に</a:t>
            </a:r>
            <a:r>
              <a:rPr sz="1200" b="1" spc="-75" dirty="0">
                <a:latin typeface="ＭＳ Ｐゴシック"/>
                <a:cs typeface="ＭＳ Ｐゴシック"/>
              </a:rPr>
              <a:t>な</a:t>
            </a:r>
            <a:r>
              <a:rPr sz="1200" b="1" spc="-70" dirty="0">
                <a:latin typeface="ＭＳ Ｐゴシック"/>
                <a:cs typeface="ＭＳ Ｐゴシック"/>
              </a:rPr>
              <a:t>る</a:t>
            </a:r>
            <a:r>
              <a:rPr sz="1200" spc="-110" dirty="0">
                <a:latin typeface="HG丸ｺﾞｼｯｸM-PRO"/>
                <a:cs typeface="HG丸ｺﾞｼｯｸM-PRO"/>
              </a:rPr>
              <a:t>場合</a:t>
            </a:r>
            <a:r>
              <a:rPr sz="1200" spc="-100" dirty="0">
                <a:latin typeface="HG丸ｺﾞｼｯｸM-PRO"/>
                <a:cs typeface="HG丸ｺﾞｼｯｸM-PRO"/>
              </a:rPr>
              <a:t>があります</a:t>
            </a:r>
            <a:r>
              <a:rPr sz="1200" spc="-110" dirty="0">
                <a:latin typeface="HG丸ｺﾞｼｯｸM-PRO"/>
                <a:cs typeface="HG丸ｺﾞｼｯｸM-PRO"/>
              </a:rPr>
              <a:t>。</a:t>
            </a:r>
            <a:r>
              <a:rPr sz="1200" b="1" spc="-65" dirty="0">
                <a:latin typeface="ＭＳ Ｐゴシック"/>
                <a:cs typeface="ＭＳ Ｐゴシック"/>
              </a:rPr>
              <a:t>遡っ </a:t>
            </a:r>
            <a:r>
              <a:rPr sz="1200" b="1" spc="-75" dirty="0">
                <a:latin typeface="ＭＳ Ｐゴシック"/>
                <a:cs typeface="ＭＳ Ｐゴシック"/>
              </a:rPr>
              <a:t>て</a:t>
            </a:r>
            <a:r>
              <a:rPr sz="1200" b="1" spc="-65" dirty="0">
                <a:latin typeface="ＭＳ Ｐゴシック"/>
                <a:cs typeface="ＭＳ Ｐゴシック"/>
              </a:rPr>
              <a:t>授業</a:t>
            </a:r>
            <a:r>
              <a:rPr sz="1200" b="1" spc="-80" dirty="0">
                <a:latin typeface="ＭＳ Ｐゴシック"/>
                <a:cs typeface="ＭＳ Ｐゴシック"/>
              </a:rPr>
              <a:t>料</a:t>
            </a:r>
            <a:r>
              <a:rPr sz="1200" b="1" spc="-65" dirty="0">
                <a:latin typeface="ＭＳ Ｐゴシック"/>
                <a:cs typeface="ＭＳ Ｐゴシック"/>
              </a:rPr>
              <a:t>を</a:t>
            </a:r>
            <a:r>
              <a:rPr sz="1200" b="1" spc="-80" dirty="0">
                <a:latin typeface="ＭＳ Ｐゴシック"/>
                <a:cs typeface="ＭＳ Ｐゴシック"/>
              </a:rPr>
              <a:t>納</a:t>
            </a:r>
            <a:r>
              <a:rPr sz="1200" b="1" spc="-70" dirty="0">
                <a:latin typeface="ＭＳ Ｐゴシック"/>
                <a:cs typeface="ＭＳ Ｐゴシック"/>
              </a:rPr>
              <a:t>め</a:t>
            </a:r>
            <a:r>
              <a:rPr sz="1200" b="1" spc="-80" dirty="0">
                <a:latin typeface="ＭＳ Ｐゴシック"/>
                <a:cs typeface="ＭＳ Ｐゴシック"/>
              </a:rPr>
              <a:t>て</a:t>
            </a:r>
            <a:r>
              <a:rPr sz="1200" b="1" spc="-60" dirty="0">
                <a:latin typeface="ＭＳ Ｐゴシック"/>
                <a:cs typeface="ＭＳ Ｐゴシック"/>
              </a:rPr>
              <a:t>い</a:t>
            </a:r>
            <a:r>
              <a:rPr sz="1200" b="1" spc="-35" dirty="0">
                <a:latin typeface="ＭＳ Ｐゴシック"/>
                <a:cs typeface="ＭＳ Ｐゴシック"/>
              </a:rPr>
              <a:t>た</a:t>
            </a:r>
            <a:r>
              <a:rPr sz="1200" b="1" spc="-50" dirty="0">
                <a:latin typeface="ＭＳ Ｐゴシック"/>
                <a:cs typeface="ＭＳ Ｐゴシック"/>
              </a:rPr>
              <a:t>だ</a:t>
            </a:r>
            <a:r>
              <a:rPr sz="1200" b="1" spc="-30" dirty="0">
                <a:latin typeface="ＭＳ Ｐゴシック"/>
                <a:cs typeface="ＭＳ Ｐゴシック"/>
              </a:rPr>
              <a:t>く</a:t>
            </a:r>
            <a:r>
              <a:rPr sz="1200" spc="-100" dirty="0">
                <a:latin typeface="HG丸ｺﾞｼｯｸM-PRO"/>
                <a:cs typeface="HG丸ｺﾞｼｯｸM-PRO"/>
              </a:rPr>
              <a:t>こと</a:t>
            </a:r>
            <a:r>
              <a:rPr sz="1200" spc="-110" dirty="0">
                <a:latin typeface="HG丸ｺﾞｼｯｸM-PRO"/>
                <a:cs typeface="HG丸ｺﾞｼｯｸM-PRO"/>
              </a:rPr>
              <a:t>も</a:t>
            </a:r>
            <a:r>
              <a:rPr sz="1200" spc="-100" dirty="0">
                <a:latin typeface="HG丸ｺﾞｼｯｸM-PRO"/>
                <a:cs typeface="HG丸ｺﾞｼｯｸM-PRO"/>
              </a:rPr>
              <a:t>あり</a:t>
            </a:r>
            <a:r>
              <a:rPr sz="1200" spc="-110" dirty="0">
                <a:latin typeface="HG丸ｺﾞｼｯｸM-PRO"/>
                <a:cs typeface="HG丸ｺﾞｼｯｸM-PRO"/>
              </a:rPr>
              <a:t>ま</a:t>
            </a:r>
            <a:r>
              <a:rPr sz="1200" spc="-100" dirty="0">
                <a:latin typeface="HG丸ｺﾞｼｯｸM-PRO"/>
                <a:cs typeface="HG丸ｺﾞｼｯｸM-PRO"/>
              </a:rPr>
              <a:t>すの</a:t>
            </a:r>
            <a:r>
              <a:rPr sz="1200" spc="-110" dirty="0">
                <a:latin typeface="HG丸ｺﾞｼｯｸM-PRO"/>
                <a:cs typeface="HG丸ｺﾞｼｯｸM-PRO"/>
              </a:rPr>
              <a:t>で、</a:t>
            </a:r>
            <a:r>
              <a:rPr sz="1200" spc="-100" dirty="0">
                <a:latin typeface="HG丸ｺﾞｼｯｸM-PRO"/>
                <a:cs typeface="HG丸ｺﾞｼｯｸM-PRO"/>
              </a:rPr>
              <a:t>提出書</a:t>
            </a:r>
            <a:r>
              <a:rPr sz="1200" spc="-110" dirty="0">
                <a:latin typeface="HG丸ｺﾞｼｯｸM-PRO"/>
                <a:cs typeface="HG丸ｺﾞｼｯｸM-PRO"/>
              </a:rPr>
              <a:t>類</a:t>
            </a:r>
            <a:r>
              <a:rPr sz="1200" spc="-100" dirty="0">
                <a:latin typeface="HG丸ｺﾞｼｯｸM-PRO"/>
                <a:cs typeface="HG丸ｺﾞｼｯｸM-PRO"/>
              </a:rPr>
              <a:t>の不</a:t>
            </a:r>
            <a:r>
              <a:rPr sz="1200" spc="-110" dirty="0">
                <a:latin typeface="HG丸ｺﾞｼｯｸM-PRO"/>
                <a:cs typeface="HG丸ｺﾞｼｯｸM-PRO"/>
              </a:rPr>
              <a:t>備</a:t>
            </a:r>
            <a:r>
              <a:rPr sz="1200" spc="-100" dirty="0">
                <a:latin typeface="HG丸ｺﾞｼｯｸM-PRO"/>
                <a:cs typeface="HG丸ｺﾞｼｯｸM-PRO"/>
              </a:rPr>
              <a:t>・不足</a:t>
            </a:r>
            <a:r>
              <a:rPr sz="1200" spc="-110" dirty="0">
                <a:latin typeface="HG丸ｺﾞｼｯｸM-PRO"/>
                <a:cs typeface="HG丸ｺﾞｼｯｸM-PRO"/>
              </a:rPr>
              <a:t>に</a:t>
            </a:r>
            <a:r>
              <a:rPr sz="1200" spc="-100" dirty="0">
                <a:latin typeface="HG丸ｺﾞｼｯｸM-PRO"/>
                <a:cs typeface="HG丸ｺﾞｼｯｸM-PRO"/>
              </a:rPr>
              <a:t>は十分</a:t>
            </a:r>
            <a:r>
              <a:rPr sz="1200" spc="-110" dirty="0">
                <a:latin typeface="HG丸ｺﾞｼｯｸM-PRO"/>
                <a:cs typeface="HG丸ｺﾞｼｯｸM-PRO"/>
              </a:rPr>
              <a:t>に</a:t>
            </a:r>
            <a:r>
              <a:rPr sz="1200" spc="-100" dirty="0">
                <a:latin typeface="HG丸ｺﾞｼｯｸM-PRO"/>
                <a:cs typeface="HG丸ｺﾞｼｯｸM-PRO"/>
              </a:rPr>
              <a:t>注意</a:t>
            </a:r>
            <a:r>
              <a:rPr sz="1200" spc="-110" dirty="0">
                <a:latin typeface="HG丸ｺﾞｼｯｸM-PRO"/>
                <a:cs typeface="HG丸ｺﾞｼｯｸM-PRO"/>
              </a:rPr>
              <a:t>し</a:t>
            </a:r>
            <a:r>
              <a:rPr sz="1200" spc="-100" dirty="0">
                <a:latin typeface="HG丸ｺﾞｼｯｸM-PRO"/>
                <a:cs typeface="HG丸ｺﾞｼｯｸM-PRO"/>
              </a:rPr>
              <a:t>てくだ</a:t>
            </a:r>
            <a:r>
              <a:rPr sz="1200" spc="-110" dirty="0">
                <a:latin typeface="HG丸ｺﾞｼｯｸM-PRO"/>
                <a:cs typeface="HG丸ｺﾞｼｯｸM-PRO"/>
              </a:rPr>
              <a:t>さい</a:t>
            </a:r>
            <a:r>
              <a:rPr sz="1200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  <a:p>
            <a:pPr marL="149225" marR="193675" indent="-137160">
              <a:lnSpc>
                <a:spcPct val="108300"/>
              </a:lnSpc>
              <a:spcBef>
                <a:spcPts val="945"/>
              </a:spcBef>
            </a:pPr>
            <a:r>
              <a:rPr sz="1200" spc="-120" dirty="0">
                <a:latin typeface="HG丸ｺﾞｼｯｸM-PRO"/>
                <a:cs typeface="HG丸ｺﾞｼｯｸM-PRO"/>
              </a:rPr>
              <a:t>◆基準以上の収入がある場合は減免対象にはなりません。父子</a:t>
            </a:r>
            <a:r>
              <a:rPr sz="1200" spc="-110" dirty="0">
                <a:latin typeface="HG丸ｺﾞｼｯｸM-PRO"/>
                <a:cs typeface="HG丸ｺﾞｼｯｸM-PRO"/>
              </a:rPr>
              <a:t>（母子）</a:t>
            </a:r>
            <a:r>
              <a:rPr sz="1200" spc="-135" dirty="0">
                <a:latin typeface="HG丸ｺﾞｼｯｸM-PRO"/>
                <a:cs typeface="HG丸ｺﾞｼｯｸM-PRO"/>
              </a:rPr>
              <a:t>世</a:t>
            </a:r>
            <a:r>
              <a:rPr sz="1200" spc="-120" dirty="0">
                <a:latin typeface="HG丸ｺﾞｼｯｸM-PRO"/>
                <a:cs typeface="HG丸ｺﾞｼｯｸM-PRO"/>
              </a:rPr>
              <a:t>帯で</a:t>
            </a:r>
            <a:r>
              <a:rPr sz="1200" spc="-135" dirty="0">
                <a:latin typeface="HG丸ｺﾞｼｯｸM-PRO"/>
                <a:cs typeface="HG丸ｺﾞｼｯｸM-PRO"/>
              </a:rPr>
              <a:t>あ</a:t>
            </a:r>
            <a:r>
              <a:rPr sz="1200" spc="-120" dirty="0">
                <a:latin typeface="HG丸ｺﾞｼｯｸM-PRO"/>
                <a:cs typeface="HG丸ｺﾞｼｯｸM-PRO"/>
              </a:rPr>
              <a:t>って</a:t>
            </a:r>
            <a:r>
              <a:rPr sz="1200" spc="-135" dirty="0">
                <a:latin typeface="HG丸ｺﾞｼｯｸM-PRO"/>
                <a:cs typeface="HG丸ｺﾞｼｯｸM-PRO"/>
              </a:rPr>
              <a:t>も</a:t>
            </a:r>
            <a:r>
              <a:rPr sz="1200" spc="-120" dirty="0">
                <a:latin typeface="HG丸ｺﾞｼｯｸM-PRO"/>
                <a:cs typeface="HG丸ｺﾞｼｯｸM-PRO"/>
              </a:rPr>
              <a:t>、</a:t>
            </a:r>
            <a:r>
              <a:rPr sz="1200" spc="-135" dirty="0">
                <a:latin typeface="HG丸ｺﾞｼｯｸM-PRO"/>
                <a:cs typeface="HG丸ｺﾞｼｯｸM-PRO"/>
              </a:rPr>
              <a:t>必</a:t>
            </a:r>
            <a:r>
              <a:rPr sz="1200" spc="-120" dirty="0">
                <a:latin typeface="HG丸ｺﾞｼｯｸM-PRO"/>
                <a:cs typeface="HG丸ｺﾞｼｯｸM-PRO"/>
              </a:rPr>
              <a:t>ず</a:t>
            </a:r>
            <a:r>
              <a:rPr sz="1200" spc="-135" dirty="0">
                <a:latin typeface="HG丸ｺﾞｼｯｸM-PRO"/>
                <a:cs typeface="HG丸ｺﾞｼｯｸM-PRO"/>
              </a:rPr>
              <a:t>減免</a:t>
            </a:r>
            <a:r>
              <a:rPr sz="1200" spc="-120" dirty="0">
                <a:latin typeface="HG丸ｺﾞｼｯｸM-PRO"/>
                <a:cs typeface="HG丸ｺﾞｼｯｸM-PRO"/>
              </a:rPr>
              <a:t>され るというものでは</a:t>
            </a:r>
            <a:r>
              <a:rPr sz="1200" spc="-110" dirty="0">
                <a:latin typeface="HG丸ｺﾞｼｯｸM-PRO"/>
                <a:cs typeface="HG丸ｺﾞｼｯｸM-PRO"/>
              </a:rPr>
              <a:t>あ</a:t>
            </a:r>
            <a:r>
              <a:rPr sz="1200" spc="-120" dirty="0">
                <a:latin typeface="HG丸ｺﾞｼｯｸM-PRO"/>
                <a:cs typeface="HG丸ｺﾞｼｯｸM-PRO"/>
              </a:rPr>
              <a:t>り</a:t>
            </a:r>
            <a:r>
              <a:rPr sz="1200" spc="-110" dirty="0">
                <a:latin typeface="HG丸ｺﾞｼｯｸM-PRO"/>
                <a:cs typeface="HG丸ｺﾞｼｯｸM-PRO"/>
              </a:rPr>
              <a:t>ま</a:t>
            </a:r>
            <a:r>
              <a:rPr sz="1200" spc="-120" dirty="0">
                <a:latin typeface="HG丸ｺﾞｼｯｸM-PRO"/>
                <a:cs typeface="HG丸ｺﾞｼｯｸM-PRO"/>
              </a:rPr>
              <a:t>せん</a:t>
            </a:r>
            <a:r>
              <a:rPr sz="1200" spc="-110" dirty="0">
                <a:latin typeface="HG丸ｺﾞｼｯｸM-PRO"/>
                <a:cs typeface="HG丸ｺﾞｼｯｸM-PRO"/>
              </a:rPr>
              <a:t>の</a:t>
            </a:r>
            <a:r>
              <a:rPr sz="1200" spc="-120" dirty="0">
                <a:latin typeface="HG丸ｺﾞｼｯｸM-PRO"/>
                <a:cs typeface="HG丸ｺﾞｼｯｸM-PRO"/>
              </a:rPr>
              <a:t>で</a:t>
            </a:r>
            <a:r>
              <a:rPr sz="1200" spc="-110" dirty="0">
                <a:latin typeface="HG丸ｺﾞｼｯｸM-PRO"/>
                <a:cs typeface="HG丸ｺﾞｼｯｸM-PRO"/>
              </a:rPr>
              <a:t>、</a:t>
            </a:r>
            <a:r>
              <a:rPr sz="1200" spc="-120" dirty="0">
                <a:latin typeface="HG丸ｺﾞｼｯｸM-PRO"/>
                <a:cs typeface="HG丸ｺﾞｼｯｸM-PRO"/>
              </a:rPr>
              <a:t>その</a:t>
            </a:r>
            <a:r>
              <a:rPr sz="1200" spc="-110" dirty="0">
                <a:latin typeface="HG丸ｺﾞｼｯｸM-PRO"/>
                <a:cs typeface="HG丸ｺﾞｼｯｸM-PRO"/>
              </a:rPr>
              <a:t>旨</a:t>
            </a:r>
            <a:r>
              <a:rPr sz="1200" spc="-120" dirty="0">
                <a:latin typeface="HG丸ｺﾞｼｯｸM-PRO"/>
                <a:cs typeface="HG丸ｺﾞｼｯｸM-PRO"/>
              </a:rPr>
              <a:t>ご</a:t>
            </a:r>
            <a:r>
              <a:rPr sz="1200" spc="-110" dirty="0">
                <a:latin typeface="HG丸ｺﾞｼｯｸM-PRO"/>
                <a:cs typeface="HG丸ｺﾞｼｯｸM-PRO"/>
              </a:rPr>
              <a:t>了承</a:t>
            </a:r>
            <a:r>
              <a:rPr sz="1200" spc="-120" dirty="0">
                <a:latin typeface="HG丸ｺﾞｼｯｸM-PRO"/>
                <a:cs typeface="HG丸ｺﾞｼｯｸM-PRO"/>
              </a:rPr>
              <a:t>くだ</a:t>
            </a:r>
            <a:r>
              <a:rPr sz="1200" spc="-110" dirty="0">
                <a:latin typeface="HG丸ｺﾞｼｯｸM-PRO"/>
                <a:cs typeface="HG丸ｺﾞｼｯｸM-PRO"/>
              </a:rPr>
              <a:t>さ</a:t>
            </a:r>
            <a:r>
              <a:rPr sz="1200" spc="-120" dirty="0">
                <a:latin typeface="HG丸ｺﾞｼｯｸM-PRO"/>
                <a:cs typeface="HG丸ｺﾞｼｯｸM-PRO"/>
              </a:rPr>
              <a:t>い。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2291" y="6946391"/>
            <a:ext cx="6207760" cy="73914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38430" rIns="0" bIns="0" rtlCol="0">
            <a:spAutoFit/>
          </a:bodyPr>
          <a:lstStyle/>
          <a:p>
            <a:pPr marL="63500" marR="46990">
              <a:lnSpc>
                <a:spcPts val="1800"/>
              </a:lnSpc>
              <a:spcBef>
                <a:spcPts val="1090"/>
              </a:spcBef>
            </a:pPr>
            <a:r>
              <a:rPr sz="1600" spc="-125" dirty="0">
                <a:latin typeface="HG丸ｺﾞｼｯｸM-PRO"/>
                <a:cs typeface="HG丸ｺﾞｼｯｸM-PRO"/>
              </a:rPr>
              <a:t>ご家庭に緊</a:t>
            </a:r>
            <a:r>
              <a:rPr sz="1600" spc="-140" dirty="0">
                <a:latin typeface="HG丸ｺﾞｼｯｸM-PRO"/>
                <a:cs typeface="HG丸ｺﾞｼｯｸM-PRO"/>
              </a:rPr>
              <a:t>急</a:t>
            </a:r>
            <a:r>
              <a:rPr sz="1600" spc="-125" dirty="0">
                <a:latin typeface="HG丸ｺﾞｼｯｸM-PRO"/>
                <a:cs typeface="HG丸ｺﾞｼｯｸM-PRO"/>
              </a:rPr>
              <a:t>事態</a:t>
            </a:r>
            <a:r>
              <a:rPr sz="1600" spc="-95" dirty="0">
                <a:latin typeface="HG丸ｺﾞｼｯｸM-PRO"/>
                <a:cs typeface="HG丸ｺﾞｼｯｸM-PRO"/>
              </a:rPr>
              <a:t>（</a:t>
            </a:r>
            <a:r>
              <a:rPr sz="1600" spc="-175" dirty="0">
                <a:latin typeface="HG丸ｺﾞｼｯｸM-PRO"/>
                <a:cs typeface="HG丸ｺﾞｼｯｸM-PRO"/>
              </a:rPr>
              <a:t>学</a:t>
            </a:r>
            <a:r>
              <a:rPr sz="1600" spc="-165" dirty="0">
                <a:latin typeface="HG丸ｺﾞｼｯｸM-PRO"/>
                <a:cs typeface="HG丸ｺﾞｼｯｸM-PRO"/>
              </a:rPr>
              <a:t>資</a:t>
            </a:r>
            <a:r>
              <a:rPr sz="1600" spc="-175" dirty="0">
                <a:latin typeface="HG丸ｺﾞｼｯｸM-PRO"/>
                <a:cs typeface="HG丸ｺﾞｼｯｸM-PRO"/>
              </a:rPr>
              <a:t>負</a:t>
            </a:r>
            <a:r>
              <a:rPr sz="1600" spc="-165" dirty="0">
                <a:latin typeface="HG丸ｺﾞｼｯｸM-PRO"/>
                <a:cs typeface="HG丸ｺﾞｼｯｸM-PRO"/>
              </a:rPr>
              <a:t>担者</a:t>
            </a:r>
            <a:r>
              <a:rPr sz="1600" spc="-175" dirty="0">
                <a:latin typeface="HG丸ｺﾞｼｯｸM-PRO"/>
                <a:cs typeface="HG丸ｺﾞｼｯｸM-PRO"/>
              </a:rPr>
              <a:t>が</a:t>
            </a:r>
            <a:r>
              <a:rPr sz="1600" spc="-165" dirty="0">
                <a:latin typeface="HG丸ｺﾞｼｯｸM-PRO"/>
                <a:cs typeface="HG丸ｺﾞｼｯｸM-PRO"/>
              </a:rPr>
              <a:t>亡</a:t>
            </a:r>
            <a:r>
              <a:rPr sz="1600" spc="-175" dirty="0">
                <a:latin typeface="HG丸ｺﾞｼｯｸM-PRO"/>
                <a:cs typeface="HG丸ｺﾞｼｯｸM-PRO"/>
              </a:rPr>
              <a:t>く</a:t>
            </a:r>
            <a:r>
              <a:rPr sz="1600" spc="-165" dirty="0">
                <a:latin typeface="HG丸ｺﾞｼｯｸM-PRO"/>
                <a:cs typeface="HG丸ｺﾞｼｯｸM-PRO"/>
              </a:rPr>
              <a:t>な</a:t>
            </a:r>
            <a:r>
              <a:rPr sz="1600" spc="-175" dirty="0">
                <a:latin typeface="HG丸ｺﾞｼｯｸM-PRO"/>
                <a:cs typeface="HG丸ｺﾞｼｯｸM-PRO"/>
              </a:rPr>
              <a:t>っ</a:t>
            </a:r>
            <a:r>
              <a:rPr sz="1600" spc="-165" dirty="0">
                <a:latin typeface="HG丸ｺﾞｼｯｸM-PRO"/>
                <a:cs typeface="HG丸ｺﾞｼｯｸM-PRO"/>
              </a:rPr>
              <a:t>た</a:t>
            </a:r>
            <a:r>
              <a:rPr sz="1600" spc="-175" dirty="0">
                <a:latin typeface="HG丸ｺﾞｼｯｸM-PRO"/>
                <a:cs typeface="HG丸ｺﾞｼｯｸM-PRO"/>
              </a:rPr>
              <a:t>・</a:t>
            </a:r>
            <a:r>
              <a:rPr sz="1600" spc="-165" dirty="0">
                <a:latin typeface="HG丸ｺﾞｼｯｸM-PRO"/>
                <a:cs typeface="HG丸ｺﾞｼｯｸM-PRO"/>
              </a:rPr>
              <a:t>失</a:t>
            </a:r>
            <a:r>
              <a:rPr sz="1600" spc="-175" dirty="0">
                <a:latin typeface="HG丸ｺﾞｼｯｸM-PRO"/>
                <a:cs typeface="HG丸ｺﾞｼｯｸM-PRO"/>
              </a:rPr>
              <a:t>業</a:t>
            </a:r>
            <a:r>
              <a:rPr sz="1600" spc="-165" dirty="0">
                <a:latin typeface="HG丸ｺﾞｼｯｸM-PRO"/>
                <a:cs typeface="HG丸ｺﾞｼｯｸM-PRO"/>
              </a:rPr>
              <a:t>・</a:t>
            </a:r>
            <a:r>
              <a:rPr sz="1600" spc="-175" dirty="0">
                <a:latin typeface="HG丸ｺﾞｼｯｸM-PRO"/>
                <a:cs typeface="HG丸ｺﾞｼｯｸM-PRO"/>
              </a:rPr>
              <a:t>倒</a:t>
            </a:r>
            <a:r>
              <a:rPr sz="1600" spc="-165" dirty="0">
                <a:latin typeface="HG丸ｺﾞｼｯｸM-PRO"/>
                <a:cs typeface="HG丸ｺﾞｼｯｸM-PRO"/>
              </a:rPr>
              <a:t>産</a:t>
            </a:r>
            <a:r>
              <a:rPr sz="1600" spc="-175" dirty="0">
                <a:latin typeface="HG丸ｺﾞｼｯｸM-PRO"/>
                <a:cs typeface="HG丸ｺﾞｼｯｸM-PRO"/>
              </a:rPr>
              <a:t>・</a:t>
            </a:r>
            <a:r>
              <a:rPr sz="1600" spc="-165" dirty="0">
                <a:latin typeface="HG丸ｺﾞｼｯｸM-PRO"/>
                <a:cs typeface="HG丸ｺﾞｼｯｸM-PRO"/>
              </a:rPr>
              <a:t>被</a:t>
            </a:r>
            <a:r>
              <a:rPr sz="1600" spc="-175" dirty="0">
                <a:latin typeface="HG丸ｺﾞｼｯｸM-PRO"/>
                <a:cs typeface="HG丸ｺﾞｼｯｸM-PRO"/>
              </a:rPr>
              <a:t>災</a:t>
            </a:r>
            <a:r>
              <a:rPr sz="1600" spc="-165" dirty="0">
                <a:latin typeface="HG丸ｺﾞｼｯｸM-PRO"/>
                <a:cs typeface="HG丸ｺﾞｼｯｸM-PRO"/>
              </a:rPr>
              <a:t>し</a:t>
            </a:r>
            <a:r>
              <a:rPr sz="1600" spc="-175" dirty="0">
                <a:latin typeface="HG丸ｺﾞｼｯｸM-PRO"/>
                <a:cs typeface="HG丸ｺﾞｼｯｸM-PRO"/>
              </a:rPr>
              <a:t>た</a:t>
            </a:r>
            <a:r>
              <a:rPr sz="1600" spc="-170" dirty="0">
                <a:latin typeface="HG丸ｺﾞｼｯｸM-PRO"/>
                <a:cs typeface="HG丸ｺﾞｼｯｸM-PRO"/>
              </a:rPr>
              <a:t>等</a:t>
            </a:r>
            <a:r>
              <a:rPr sz="1600" spc="-5" dirty="0">
                <a:latin typeface="HG丸ｺﾞｼｯｸM-PRO"/>
                <a:cs typeface="HG丸ｺﾞｼｯｸM-PRO"/>
              </a:rPr>
              <a:t>）  </a:t>
            </a:r>
            <a:r>
              <a:rPr sz="1600" spc="-210" dirty="0">
                <a:latin typeface="HG丸ｺﾞｼｯｸM-PRO"/>
                <a:cs typeface="HG丸ｺﾞｼｯｸM-PRO"/>
              </a:rPr>
              <a:t>が生</a:t>
            </a:r>
            <a:r>
              <a:rPr sz="1600" spc="-200" dirty="0">
                <a:latin typeface="HG丸ｺﾞｼｯｸM-PRO"/>
                <a:cs typeface="HG丸ｺﾞｼｯｸM-PRO"/>
              </a:rPr>
              <a:t>じ</a:t>
            </a:r>
            <a:r>
              <a:rPr sz="1600" spc="-210" dirty="0">
                <a:latin typeface="HG丸ｺﾞｼｯｸM-PRO"/>
                <a:cs typeface="HG丸ｺﾞｼｯｸM-PRO"/>
              </a:rPr>
              <a:t>て</a:t>
            </a:r>
            <a:r>
              <a:rPr sz="1600" spc="-200" dirty="0">
                <a:latin typeface="HG丸ｺﾞｼｯｸM-PRO"/>
                <a:cs typeface="HG丸ｺﾞｼｯｸM-PRO"/>
              </a:rPr>
              <a:t>経</a:t>
            </a:r>
            <a:r>
              <a:rPr sz="1600" spc="-210" dirty="0">
                <a:latin typeface="HG丸ｺﾞｼｯｸM-PRO"/>
                <a:cs typeface="HG丸ｺﾞｼｯｸM-PRO"/>
              </a:rPr>
              <a:t>済</a:t>
            </a:r>
            <a:r>
              <a:rPr sz="1600" spc="-200" dirty="0">
                <a:latin typeface="HG丸ｺﾞｼｯｸM-PRO"/>
                <a:cs typeface="HG丸ｺﾞｼｯｸM-PRO"/>
              </a:rPr>
              <a:t>的に</a:t>
            </a:r>
            <a:r>
              <a:rPr sz="1600" spc="-210" dirty="0">
                <a:latin typeface="HG丸ｺﾞｼｯｸM-PRO"/>
                <a:cs typeface="HG丸ｺﾞｼｯｸM-PRO"/>
              </a:rPr>
              <a:t>困難</a:t>
            </a:r>
            <a:r>
              <a:rPr sz="1600" spc="-200" dirty="0">
                <a:latin typeface="HG丸ｺﾞｼｯｸM-PRO"/>
                <a:cs typeface="HG丸ｺﾞｼｯｸM-PRO"/>
              </a:rPr>
              <a:t>に</a:t>
            </a:r>
            <a:r>
              <a:rPr sz="1600" spc="-210" dirty="0">
                <a:latin typeface="HG丸ｺﾞｼｯｸM-PRO"/>
                <a:cs typeface="HG丸ｺﾞｼｯｸM-PRO"/>
              </a:rPr>
              <a:t>な</a:t>
            </a:r>
            <a:r>
              <a:rPr sz="1600" spc="-200" dirty="0">
                <a:latin typeface="HG丸ｺﾞｼｯｸM-PRO"/>
                <a:cs typeface="HG丸ｺﾞｼｯｸM-PRO"/>
              </a:rPr>
              <a:t>っ</a:t>
            </a:r>
            <a:r>
              <a:rPr sz="1600" spc="-210" dirty="0">
                <a:latin typeface="HG丸ｺﾞｼｯｸM-PRO"/>
                <a:cs typeface="HG丸ｺﾞｼｯｸM-PRO"/>
              </a:rPr>
              <a:t>た</a:t>
            </a:r>
            <a:r>
              <a:rPr sz="1600" spc="-200" dirty="0">
                <a:latin typeface="HG丸ｺﾞｼｯｸM-PRO"/>
                <a:cs typeface="HG丸ｺﾞｼｯｸM-PRO"/>
              </a:rPr>
              <a:t>場合</a:t>
            </a:r>
            <a:r>
              <a:rPr sz="1600" spc="-210" dirty="0">
                <a:latin typeface="HG丸ｺﾞｼｯｸM-PRO"/>
                <a:cs typeface="HG丸ｺﾞｼｯｸM-PRO"/>
              </a:rPr>
              <a:t>、</a:t>
            </a:r>
            <a:r>
              <a:rPr sz="1600" spc="-215" dirty="0">
                <a:latin typeface="HG丸ｺﾞｼｯｸM-PRO"/>
                <a:cs typeface="HG丸ｺﾞｼｯｸM-PRO"/>
              </a:rPr>
              <a:t>ま</a:t>
            </a:r>
            <a:r>
              <a:rPr sz="1600" spc="-200" dirty="0">
                <a:latin typeface="HG丸ｺﾞｼｯｸM-PRO"/>
                <a:cs typeface="HG丸ｺﾞｼｯｸM-PRO"/>
              </a:rPr>
              <a:t>ず一度</a:t>
            </a:r>
            <a:r>
              <a:rPr sz="1600" spc="-185" dirty="0">
                <a:latin typeface="HG丸ｺﾞｼｯｸM-PRO"/>
                <a:cs typeface="HG丸ｺﾞｼｯｸM-PRO"/>
              </a:rPr>
              <a:t>学</a:t>
            </a:r>
            <a:r>
              <a:rPr sz="1600" spc="-200" dirty="0">
                <a:latin typeface="HG丸ｺﾞｼｯｸM-PRO"/>
                <a:cs typeface="HG丸ｺﾞｼｯｸM-PRO"/>
              </a:rPr>
              <a:t>生</a:t>
            </a:r>
            <a:r>
              <a:rPr sz="1600" spc="-185" dirty="0">
                <a:latin typeface="HG丸ｺﾞｼｯｸM-PRO"/>
                <a:cs typeface="HG丸ｺﾞｼｯｸM-PRO"/>
              </a:rPr>
              <a:t>課</a:t>
            </a:r>
            <a:r>
              <a:rPr sz="1600" spc="-200" dirty="0">
                <a:latin typeface="HG丸ｺﾞｼｯｸM-PRO"/>
                <a:cs typeface="HG丸ｺﾞｼｯｸM-PRO"/>
              </a:rPr>
              <a:t>までご</a:t>
            </a:r>
            <a:r>
              <a:rPr sz="1600" spc="-185" dirty="0">
                <a:latin typeface="HG丸ｺﾞｼｯｸM-PRO"/>
                <a:cs typeface="HG丸ｺﾞｼｯｸM-PRO"/>
              </a:rPr>
              <a:t>相</a:t>
            </a:r>
            <a:r>
              <a:rPr sz="1600" spc="-200" dirty="0">
                <a:latin typeface="HG丸ｺﾞｼｯｸM-PRO"/>
                <a:cs typeface="HG丸ｺﾞｼｯｸM-PRO"/>
              </a:rPr>
              <a:t>談くだ</a:t>
            </a:r>
            <a:r>
              <a:rPr sz="1600" spc="-185" dirty="0">
                <a:latin typeface="HG丸ｺﾞｼｯｸM-PRO"/>
                <a:cs typeface="HG丸ｺﾞｼｯｸM-PRO"/>
              </a:rPr>
              <a:t>さ</a:t>
            </a:r>
            <a:r>
              <a:rPr sz="1600" spc="-200" dirty="0">
                <a:latin typeface="HG丸ｺﾞｼｯｸM-PRO"/>
                <a:cs typeface="HG丸ｺﾞｼｯｸM-PRO"/>
              </a:rPr>
              <a:t>い！</a:t>
            </a:r>
            <a:endParaRPr sz="1600">
              <a:latin typeface="HG丸ｺﾞｼｯｸM-PRO"/>
              <a:cs typeface="HG丸ｺﾞｼｯｸM-PR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5104" y="8333231"/>
            <a:ext cx="6400800" cy="138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HG丸ｺﾞｼｯｸM-PRO"/>
                <a:cs typeface="HG丸ｺﾞｼｯｸM-PRO"/>
              </a:rPr>
              <a:t>★次頁以降に参考事例と必要書類を記載しました。</a:t>
            </a:r>
            <a:endParaRPr sz="1200">
              <a:latin typeface="HG丸ｺﾞｼｯｸM-PRO"/>
              <a:cs typeface="HG丸ｺﾞｼｯｸM-PRO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spc="-110" dirty="0">
                <a:latin typeface="HG丸ｺﾞｼｯｸM-PRO"/>
                <a:cs typeface="HG丸ｺﾞｼｯｸM-PRO"/>
              </a:rPr>
              <a:t>★ご心配・ご不明</a:t>
            </a:r>
            <a:r>
              <a:rPr sz="1200" spc="-120" dirty="0">
                <a:latin typeface="HG丸ｺﾞｼｯｸM-PRO"/>
                <a:cs typeface="HG丸ｺﾞｼｯｸM-PRO"/>
              </a:rPr>
              <a:t>な</a:t>
            </a:r>
            <a:r>
              <a:rPr sz="1200" spc="-110" dirty="0">
                <a:latin typeface="HG丸ｺﾞｼｯｸM-PRO"/>
                <a:cs typeface="HG丸ｺﾞｼｯｸM-PRO"/>
              </a:rPr>
              <a:t>点</a:t>
            </a:r>
            <a:r>
              <a:rPr sz="1200" spc="-120" dirty="0">
                <a:latin typeface="HG丸ｺﾞｼｯｸM-PRO"/>
                <a:cs typeface="HG丸ｺﾞｼｯｸM-PRO"/>
              </a:rPr>
              <a:t>が</a:t>
            </a:r>
            <a:r>
              <a:rPr sz="1200" spc="-110" dirty="0">
                <a:latin typeface="HG丸ｺﾞｼｯｸM-PRO"/>
                <a:cs typeface="HG丸ｺﾞｼｯｸM-PRO"/>
              </a:rPr>
              <a:t>ありましたら、以</a:t>
            </a:r>
            <a:r>
              <a:rPr sz="1200" spc="-120" dirty="0">
                <a:latin typeface="HG丸ｺﾞｼｯｸM-PRO"/>
                <a:cs typeface="HG丸ｺﾞｼｯｸM-PRO"/>
              </a:rPr>
              <a:t>下</a:t>
            </a:r>
            <a:r>
              <a:rPr sz="1200" spc="-110" dirty="0">
                <a:latin typeface="HG丸ｺﾞｼｯｸM-PRO"/>
                <a:cs typeface="HG丸ｺﾞｼｯｸM-PRO"/>
              </a:rPr>
              <a:t>ま</a:t>
            </a:r>
            <a:r>
              <a:rPr sz="1200" spc="-120" dirty="0">
                <a:latin typeface="HG丸ｺﾞｼｯｸM-PRO"/>
                <a:cs typeface="HG丸ｺﾞｼｯｸM-PRO"/>
              </a:rPr>
              <a:t>で</a:t>
            </a:r>
            <a:r>
              <a:rPr sz="1200" spc="-110" dirty="0">
                <a:latin typeface="HG丸ｺﾞｼｯｸM-PRO"/>
                <a:cs typeface="HG丸ｺﾞｼｯｸM-PRO"/>
              </a:rPr>
              <a:t>電話・メールにて</a:t>
            </a:r>
            <a:r>
              <a:rPr sz="1200" spc="-120" dirty="0">
                <a:latin typeface="HG丸ｺﾞｼｯｸM-PRO"/>
                <a:cs typeface="HG丸ｺﾞｼｯｸM-PRO"/>
              </a:rPr>
              <a:t>遠</a:t>
            </a:r>
            <a:r>
              <a:rPr sz="1200" spc="-110" dirty="0">
                <a:latin typeface="HG丸ｺﾞｼｯｸM-PRO"/>
                <a:cs typeface="HG丸ｺﾞｼｯｸM-PRO"/>
              </a:rPr>
              <a:t>慮</a:t>
            </a:r>
            <a:r>
              <a:rPr sz="1200" spc="-120" dirty="0">
                <a:latin typeface="HG丸ｺﾞｼｯｸM-PRO"/>
                <a:cs typeface="HG丸ｺﾞｼｯｸM-PRO"/>
              </a:rPr>
              <a:t>な</a:t>
            </a:r>
            <a:r>
              <a:rPr sz="1200" spc="-110" dirty="0">
                <a:latin typeface="HG丸ｺﾞｼｯｸM-PRO"/>
                <a:cs typeface="HG丸ｺﾞｼｯｸM-PRO"/>
              </a:rPr>
              <a:t>くお問い合わせく</a:t>
            </a:r>
            <a:r>
              <a:rPr sz="1200" spc="-120" dirty="0">
                <a:latin typeface="HG丸ｺﾞｼｯｸM-PRO"/>
                <a:cs typeface="HG丸ｺﾞｼｯｸM-PRO"/>
              </a:rPr>
              <a:t>だ</a:t>
            </a:r>
            <a:r>
              <a:rPr sz="1200" spc="-110" dirty="0">
                <a:latin typeface="HG丸ｺﾞｼｯｸM-PRO"/>
                <a:cs typeface="HG丸ｺﾞｼｯｸM-PRO"/>
              </a:rPr>
              <a:t>さ</a:t>
            </a:r>
            <a:r>
              <a:rPr sz="1200" spc="-120" dirty="0">
                <a:latin typeface="HG丸ｺﾞｼｯｸM-PRO"/>
                <a:cs typeface="HG丸ｺﾞｼｯｸM-PRO"/>
              </a:rPr>
              <a:t>い</a:t>
            </a:r>
            <a:r>
              <a:rPr sz="1200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1481455" marR="5080" indent="-1469390">
              <a:lnSpc>
                <a:spcPct val="112500"/>
              </a:lnSpc>
              <a:spcBef>
                <a:spcPts val="5"/>
              </a:spcBef>
            </a:pPr>
            <a:r>
              <a:rPr sz="1200" dirty="0">
                <a:latin typeface="HG丸ｺﾞｼｯｸM-PRO"/>
                <a:cs typeface="HG丸ｺﾞｼｯｸM-PRO"/>
              </a:rPr>
              <a:t>〒４６７－８５０１</a:t>
            </a:r>
            <a:r>
              <a:rPr sz="1200" spc="254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名古屋市瑞穂区瑞穂町字山の畑１＜滝子(山の畑)キャンパス</a:t>
            </a:r>
            <a:r>
              <a:rPr sz="1200" spc="-5" dirty="0">
                <a:latin typeface="HG丸ｺﾞｼｯｸM-PRO"/>
                <a:cs typeface="HG丸ｺﾞｼｯｸM-PRO"/>
              </a:rPr>
              <a:t>3</a:t>
            </a:r>
            <a:r>
              <a:rPr sz="1200" dirty="0">
                <a:latin typeface="HG丸ｺﾞｼｯｸM-PRO"/>
                <a:cs typeface="HG丸ｺﾞｼｯｸM-PRO"/>
              </a:rPr>
              <a:t>号館</a:t>
            </a:r>
            <a:r>
              <a:rPr sz="1200" spc="-5" dirty="0">
                <a:latin typeface="HG丸ｺﾞｼｯｸM-PRO"/>
                <a:cs typeface="HG丸ｺﾞｼｯｸM-PRO"/>
              </a:rPr>
              <a:t>1</a:t>
            </a:r>
            <a:r>
              <a:rPr sz="1200" dirty="0">
                <a:latin typeface="HG丸ｺﾞｼｯｸM-PRO"/>
                <a:cs typeface="HG丸ｺﾞｼｯｸM-PRO"/>
              </a:rPr>
              <a:t>階＞  名古屋市立大学</a:t>
            </a:r>
            <a:r>
              <a:rPr sz="1200" spc="290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学生課学生支援係</a:t>
            </a:r>
            <a:endParaRPr sz="1200">
              <a:latin typeface="HG丸ｺﾞｼｯｸM-PRO"/>
              <a:cs typeface="HG丸ｺﾞｼｯｸM-PRO"/>
            </a:endParaRPr>
          </a:p>
          <a:p>
            <a:pPr marL="1531620">
              <a:lnSpc>
                <a:spcPct val="100000"/>
              </a:lnSpc>
              <a:spcBef>
                <a:spcPts val="180"/>
              </a:spcBef>
            </a:pPr>
            <a:r>
              <a:rPr sz="1200" spc="-5" dirty="0">
                <a:latin typeface="HG丸ｺﾞｼｯｸM-PRO"/>
                <a:cs typeface="HG丸ｺﾞｼｯｸM-PRO"/>
              </a:rPr>
              <a:t>（TEL：052-872-5042）</a:t>
            </a:r>
            <a:endParaRPr sz="1200">
              <a:latin typeface="HG丸ｺﾞｼｯｸM-PRO"/>
              <a:cs typeface="HG丸ｺﾞｼｯｸM-PRO"/>
            </a:endParaRPr>
          </a:p>
          <a:p>
            <a:pPr marL="1481455">
              <a:lnSpc>
                <a:spcPct val="100000"/>
              </a:lnSpc>
              <a:spcBef>
                <a:spcPts val="190"/>
              </a:spcBef>
            </a:pPr>
            <a:r>
              <a:rPr sz="1200" spc="-5" dirty="0">
                <a:latin typeface="HG丸ｺﾞｼｯｸM-PRO"/>
                <a:cs typeface="HG丸ｺﾞｼｯｸM-PRO"/>
              </a:rPr>
              <a:t>Email：</a:t>
            </a:r>
            <a:r>
              <a:rPr sz="1200" spc="-5" dirty="0">
                <a:latin typeface="HG丸ｺﾞｼｯｸM-PRO"/>
                <a:cs typeface="HG丸ｺﾞｼｯｸM-PRO"/>
                <a:hlinkClick r:id="rId2"/>
              </a:rPr>
              <a:t>scholarship@sec.nagoya-cu.ac.jp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2778" y="907401"/>
            <a:ext cx="1772920" cy="1384935"/>
          </a:xfrm>
          <a:custGeom>
            <a:avLst/>
            <a:gdLst/>
            <a:ahLst/>
            <a:cxnLst/>
            <a:rect l="l" t="t" r="r" b="b"/>
            <a:pathLst>
              <a:path w="1772920" h="1384935">
                <a:moveTo>
                  <a:pt x="1615160" y="1384934"/>
                </a:moveTo>
                <a:lnTo>
                  <a:pt x="1258392" y="1234859"/>
                </a:lnTo>
                <a:lnTo>
                  <a:pt x="1206525" y="1250810"/>
                </a:lnTo>
                <a:lnTo>
                  <a:pt x="1154671" y="1264399"/>
                </a:lnTo>
                <a:lnTo>
                  <a:pt x="1101432" y="1275041"/>
                </a:lnTo>
                <a:lnTo>
                  <a:pt x="1048880" y="1283906"/>
                </a:lnTo>
                <a:lnTo>
                  <a:pt x="995641" y="1289811"/>
                </a:lnTo>
                <a:lnTo>
                  <a:pt x="942403" y="1293355"/>
                </a:lnTo>
                <a:lnTo>
                  <a:pt x="889165" y="1294536"/>
                </a:lnTo>
                <a:lnTo>
                  <a:pt x="835926" y="1293355"/>
                </a:lnTo>
                <a:lnTo>
                  <a:pt x="783374" y="1289811"/>
                </a:lnTo>
                <a:lnTo>
                  <a:pt x="731519" y="1284490"/>
                </a:lnTo>
                <a:lnTo>
                  <a:pt x="680351" y="1276807"/>
                </a:lnTo>
                <a:lnTo>
                  <a:pt x="629881" y="1266761"/>
                </a:lnTo>
                <a:lnTo>
                  <a:pt x="580097" y="1254353"/>
                </a:lnTo>
                <a:lnTo>
                  <a:pt x="531698" y="1240180"/>
                </a:lnTo>
                <a:lnTo>
                  <a:pt x="483997" y="1223632"/>
                </a:lnTo>
                <a:lnTo>
                  <a:pt x="438353" y="1205318"/>
                </a:lnTo>
                <a:lnTo>
                  <a:pt x="393420" y="1185227"/>
                </a:lnTo>
                <a:lnTo>
                  <a:pt x="350545" y="1162773"/>
                </a:lnTo>
                <a:lnTo>
                  <a:pt x="309067" y="1138554"/>
                </a:lnTo>
                <a:lnTo>
                  <a:pt x="270344" y="1112558"/>
                </a:lnTo>
                <a:lnTo>
                  <a:pt x="233006" y="1084783"/>
                </a:lnTo>
                <a:lnTo>
                  <a:pt x="197738" y="1054658"/>
                </a:lnTo>
                <a:lnTo>
                  <a:pt x="164553" y="1023340"/>
                </a:lnTo>
                <a:lnTo>
                  <a:pt x="134137" y="990257"/>
                </a:lnTo>
                <a:lnTo>
                  <a:pt x="106476" y="955395"/>
                </a:lnTo>
                <a:lnTo>
                  <a:pt x="81584" y="918756"/>
                </a:lnTo>
                <a:lnTo>
                  <a:pt x="58762" y="879170"/>
                </a:lnTo>
                <a:lnTo>
                  <a:pt x="40093" y="839584"/>
                </a:lnTo>
                <a:lnTo>
                  <a:pt x="24891" y="799414"/>
                </a:lnTo>
                <a:lnTo>
                  <a:pt x="13131" y="759231"/>
                </a:lnTo>
                <a:lnTo>
                  <a:pt x="5524" y="719061"/>
                </a:lnTo>
                <a:lnTo>
                  <a:pt x="685" y="678878"/>
                </a:lnTo>
                <a:lnTo>
                  <a:pt x="0" y="638111"/>
                </a:lnTo>
                <a:lnTo>
                  <a:pt x="2070" y="598525"/>
                </a:lnTo>
                <a:lnTo>
                  <a:pt x="8293" y="558342"/>
                </a:lnTo>
                <a:lnTo>
                  <a:pt x="17284" y="519353"/>
                </a:lnTo>
                <a:lnTo>
                  <a:pt x="29730" y="480352"/>
                </a:lnTo>
                <a:lnTo>
                  <a:pt x="45631" y="442544"/>
                </a:lnTo>
                <a:lnTo>
                  <a:pt x="64300" y="405320"/>
                </a:lnTo>
                <a:lnTo>
                  <a:pt x="86423" y="368680"/>
                </a:lnTo>
                <a:lnTo>
                  <a:pt x="111315" y="333235"/>
                </a:lnTo>
                <a:lnTo>
                  <a:pt x="138976" y="298970"/>
                </a:lnTo>
                <a:lnTo>
                  <a:pt x="170091" y="265874"/>
                </a:lnTo>
                <a:lnTo>
                  <a:pt x="203962" y="234568"/>
                </a:lnTo>
                <a:lnTo>
                  <a:pt x="240614" y="204431"/>
                </a:lnTo>
                <a:lnTo>
                  <a:pt x="279336" y="175475"/>
                </a:lnTo>
                <a:lnTo>
                  <a:pt x="321513" y="148894"/>
                </a:lnTo>
                <a:lnTo>
                  <a:pt x="366445" y="123482"/>
                </a:lnTo>
                <a:lnTo>
                  <a:pt x="413461" y="100444"/>
                </a:lnTo>
                <a:lnTo>
                  <a:pt x="463245" y="79171"/>
                </a:lnTo>
                <a:lnTo>
                  <a:pt x="515112" y="59677"/>
                </a:lnTo>
                <a:lnTo>
                  <a:pt x="566966" y="43726"/>
                </a:lnTo>
                <a:lnTo>
                  <a:pt x="618820" y="30721"/>
                </a:lnTo>
                <a:lnTo>
                  <a:pt x="672058" y="19494"/>
                </a:lnTo>
                <a:lnTo>
                  <a:pt x="724611" y="11226"/>
                </a:lnTo>
                <a:lnTo>
                  <a:pt x="777849" y="5321"/>
                </a:lnTo>
                <a:lnTo>
                  <a:pt x="831088" y="1777"/>
                </a:lnTo>
                <a:lnTo>
                  <a:pt x="884326" y="0"/>
                </a:lnTo>
                <a:lnTo>
                  <a:pt x="937564" y="1181"/>
                </a:lnTo>
                <a:lnTo>
                  <a:pt x="990117" y="4724"/>
                </a:lnTo>
                <a:lnTo>
                  <a:pt x="1041971" y="10629"/>
                </a:lnTo>
                <a:lnTo>
                  <a:pt x="1093139" y="18313"/>
                </a:lnTo>
                <a:lnTo>
                  <a:pt x="1143609" y="28359"/>
                </a:lnTo>
                <a:lnTo>
                  <a:pt x="1193393" y="40182"/>
                </a:lnTo>
                <a:lnTo>
                  <a:pt x="1241793" y="54355"/>
                </a:lnTo>
                <a:lnTo>
                  <a:pt x="1289494" y="70904"/>
                </a:lnTo>
                <a:lnTo>
                  <a:pt x="1335138" y="89217"/>
                </a:lnTo>
                <a:lnTo>
                  <a:pt x="1380070" y="109893"/>
                </a:lnTo>
                <a:lnTo>
                  <a:pt x="1422946" y="131762"/>
                </a:lnTo>
                <a:lnTo>
                  <a:pt x="1464424" y="155981"/>
                </a:lnTo>
                <a:lnTo>
                  <a:pt x="1503146" y="181978"/>
                </a:lnTo>
                <a:lnTo>
                  <a:pt x="1540484" y="210337"/>
                </a:lnTo>
                <a:lnTo>
                  <a:pt x="1575752" y="239877"/>
                </a:lnTo>
                <a:lnTo>
                  <a:pt x="1608937" y="271792"/>
                </a:lnTo>
                <a:lnTo>
                  <a:pt x="1639366" y="304876"/>
                </a:lnTo>
                <a:lnTo>
                  <a:pt x="1667014" y="339737"/>
                </a:lnTo>
                <a:lnTo>
                  <a:pt x="1691906" y="376364"/>
                </a:lnTo>
                <a:lnTo>
                  <a:pt x="1715414" y="416547"/>
                </a:lnTo>
                <a:lnTo>
                  <a:pt x="1734781" y="457314"/>
                </a:lnTo>
                <a:lnTo>
                  <a:pt x="1749983" y="499262"/>
                </a:lnTo>
                <a:lnTo>
                  <a:pt x="1761744" y="540626"/>
                </a:lnTo>
                <a:lnTo>
                  <a:pt x="1769351" y="583158"/>
                </a:lnTo>
                <a:lnTo>
                  <a:pt x="1772805" y="625106"/>
                </a:lnTo>
                <a:lnTo>
                  <a:pt x="1772805" y="667651"/>
                </a:lnTo>
                <a:lnTo>
                  <a:pt x="1769351" y="709599"/>
                </a:lnTo>
                <a:lnTo>
                  <a:pt x="1761744" y="750963"/>
                </a:lnTo>
                <a:lnTo>
                  <a:pt x="1750682" y="792314"/>
                </a:lnTo>
                <a:lnTo>
                  <a:pt x="1736153" y="833081"/>
                </a:lnTo>
                <a:lnTo>
                  <a:pt x="1717497" y="873264"/>
                </a:lnTo>
                <a:lnTo>
                  <a:pt x="1696059" y="912266"/>
                </a:lnTo>
                <a:lnTo>
                  <a:pt x="1670469" y="950671"/>
                </a:lnTo>
                <a:lnTo>
                  <a:pt x="1641436" y="987297"/>
                </a:lnTo>
                <a:lnTo>
                  <a:pt x="1608251" y="1023340"/>
                </a:lnTo>
                <a:lnTo>
                  <a:pt x="1572298" y="1057605"/>
                </a:lnTo>
                <a:lnTo>
                  <a:pt x="1532877" y="1090701"/>
                </a:lnTo>
                <a:lnTo>
                  <a:pt x="1615160" y="1384934"/>
                </a:lnTo>
                <a:close/>
              </a:path>
            </a:pathLst>
          </a:custGeom>
          <a:ln w="15875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231" y="906780"/>
            <a:ext cx="1767839" cy="1234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35227" y="1099413"/>
            <a:ext cx="1214120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000"/>
              </a:lnSpc>
            </a:pPr>
            <a:r>
              <a:rPr sz="1800" spc="-110" dirty="0">
                <a:latin typeface="HG丸ｺﾞｼｯｸM-PRO"/>
                <a:cs typeface="HG丸ｺﾞｼｯｸM-PRO"/>
              </a:rPr>
              <a:t>こんなとき</a:t>
            </a:r>
            <a:r>
              <a:rPr sz="1800" dirty="0">
                <a:latin typeface="HG丸ｺﾞｼｯｸM-PRO"/>
                <a:cs typeface="HG丸ｺﾞｼｯｸM-PRO"/>
              </a:rPr>
              <a:t>､ </a:t>
            </a:r>
            <a:r>
              <a:rPr sz="1800" spc="-110" dirty="0">
                <a:latin typeface="HG丸ｺﾞｼｯｸM-PRO"/>
                <a:cs typeface="HG丸ｺﾞｼｯｸM-PRO"/>
              </a:rPr>
              <a:t>どうしたら 良いの？</a:t>
            </a:r>
            <a:endParaRPr sz="1800">
              <a:latin typeface="HG丸ｺﾞｼｯｸM-PRO"/>
              <a:cs typeface="HG丸ｺﾞｼｯｸM-PR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21262" y="626575"/>
            <a:ext cx="2126615" cy="1323340"/>
          </a:xfrm>
          <a:custGeom>
            <a:avLst/>
            <a:gdLst/>
            <a:ahLst/>
            <a:cxnLst/>
            <a:rect l="l" t="t" r="r" b="b"/>
            <a:pathLst>
              <a:path w="2126615" h="1323339">
                <a:moveTo>
                  <a:pt x="192965" y="435707"/>
                </a:moveTo>
                <a:lnTo>
                  <a:pt x="190012" y="389985"/>
                </a:lnTo>
                <a:lnTo>
                  <a:pt x="195594" y="345646"/>
                </a:lnTo>
                <a:lnTo>
                  <a:pt x="209123" y="303341"/>
                </a:lnTo>
                <a:lnTo>
                  <a:pt x="230015" y="263724"/>
                </a:lnTo>
                <a:lnTo>
                  <a:pt x="257686" y="227446"/>
                </a:lnTo>
                <a:lnTo>
                  <a:pt x="291548" y="195160"/>
                </a:lnTo>
                <a:lnTo>
                  <a:pt x="331018" y="167517"/>
                </a:lnTo>
                <a:lnTo>
                  <a:pt x="375509" y="145169"/>
                </a:lnTo>
                <a:lnTo>
                  <a:pt x="424437" y="128769"/>
                </a:lnTo>
                <a:lnTo>
                  <a:pt x="477216" y="118969"/>
                </a:lnTo>
                <a:lnTo>
                  <a:pt x="532484" y="116544"/>
                </a:lnTo>
                <a:lnTo>
                  <a:pt x="587087" y="121868"/>
                </a:lnTo>
                <a:lnTo>
                  <a:pt x="639904" y="134750"/>
                </a:lnTo>
                <a:lnTo>
                  <a:pt x="689814" y="154999"/>
                </a:lnTo>
                <a:lnTo>
                  <a:pt x="715659" y="121360"/>
                </a:lnTo>
                <a:lnTo>
                  <a:pt x="747228" y="92965"/>
                </a:lnTo>
                <a:lnTo>
                  <a:pt x="783521" y="70073"/>
                </a:lnTo>
                <a:lnTo>
                  <a:pt x="823537" y="52945"/>
                </a:lnTo>
                <a:lnTo>
                  <a:pt x="866273" y="41841"/>
                </a:lnTo>
                <a:lnTo>
                  <a:pt x="910728" y="37022"/>
                </a:lnTo>
                <a:lnTo>
                  <a:pt x="955902" y="38747"/>
                </a:lnTo>
                <a:lnTo>
                  <a:pt x="1000792" y="47278"/>
                </a:lnTo>
                <a:lnTo>
                  <a:pt x="1044398" y="62873"/>
                </a:lnTo>
                <a:lnTo>
                  <a:pt x="1091343" y="89939"/>
                </a:lnTo>
                <a:lnTo>
                  <a:pt x="1105333" y="100808"/>
                </a:lnTo>
                <a:lnTo>
                  <a:pt x="1132371" y="65608"/>
                </a:lnTo>
                <a:lnTo>
                  <a:pt x="1166984" y="37437"/>
                </a:lnTo>
                <a:lnTo>
                  <a:pt x="1207444" y="16785"/>
                </a:lnTo>
                <a:lnTo>
                  <a:pt x="1252022" y="4142"/>
                </a:lnTo>
                <a:lnTo>
                  <a:pt x="1298992" y="0"/>
                </a:lnTo>
                <a:lnTo>
                  <a:pt x="1346624" y="4846"/>
                </a:lnTo>
                <a:lnTo>
                  <a:pt x="1393191" y="19173"/>
                </a:lnTo>
                <a:lnTo>
                  <a:pt x="1434166" y="41791"/>
                </a:lnTo>
                <a:lnTo>
                  <a:pt x="1468045" y="71687"/>
                </a:lnTo>
                <a:lnTo>
                  <a:pt x="1502866" y="43295"/>
                </a:lnTo>
                <a:lnTo>
                  <a:pt x="1542466" y="21987"/>
                </a:lnTo>
                <a:lnTo>
                  <a:pt x="1585492" y="7860"/>
                </a:lnTo>
                <a:lnTo>
                  <a:pt x="1630591" y="1007"/>
                </a:lnTo>
                <a:lnTo>
                  <a:pt x="1676407" y="1522"/>
                </a:lnTo>
                <a:lnTo>
                  <a:pt x="1721589" y="9499"/>
                </a:lnTo>
                <a:lnTo>
                  <a:pt x="1764782" y="25033"/>
                </a:lnTo>
                <a:lnTo>
                  <a:pt x="1804633" y="48218"/>
                </a:lnTo>
                <a:lnTo>
                  <a:pt x="1833689" y="72989"/>
                </a:lnTo>
                <a:lnTo>
                  <a:pt x="1874456" y="132782"/>
                </a:lnTo>
                <a:lnTo>
                  <a:pt x="1885253" y="166455"/>
                </a:lnTo>
                <a:lnTo>
                  <a:pt x="1934841" y="182610"/>
                </a:lnTo>
                <a:lnTo>
                  <a:pt x="1978317" y="206111"/>
                </a:lnTo>
                <a:lnTo>
                  <a:pt x="2014942" y="235858"/>
                </a:lnTo>
                <a:lnTo>
                  <a:pt x="2043974" y="270753"/>
                </a:lnTo>
                <a:lnTo>
                  <a:pt x="2064673" y="309696"/>
                </a:lnTo>
                <a:lnTo>
                  <a:pt x="2076298" y="351588"/>
                </a:lnTo>
                <a:lnTo>
                  <a:pt x="2078109" y="395330"/>
                </a:lnTo>
                <a:lnTo>
                  <a:pt x="2069364" y="439822"/>
                </a:lnTo>
                <a:lnTo>
                  <a:pt x="2066812" y="447262"/>
                </a:lnTo>
                <a:lnTo>
                  <a:pt x="2063957" y="454622"/>
                </a:lnTo>
                <a:lnTo>
                  <a:pt x="2060803" y="461894"/>
                </a:lnTo>
                <a:lnTo>
                  <a:pt x="2057350" y="469070"/>
                </a:lnTo>
                <a:lnTo>
                  <a:pt x="2086806" y="507636"/>
                </a:lnTo>
                <a:lnTo>
                  <a:pt x="2108018" y="548602"/>
                </a:lnTo>
                <a:lnTo>
                  <a:pt x="2121112" y="591152"/>
                </a:lnTo>
                <a:lnTo>
                  <a:pt x="2126215" y="634472"/>
                </a:lnTo>
                <a:lnTo>
                  <a:pt x="2123452" y="677747"/>
                </a:lnTo>
                <a:lnTo>
                  <a:pt x="2112950" y="720162"/>
                </a:lnTo>
                <a:lnTo>
                  <a:pt x="2094835" y="760901"/>
                </a:lnTo>
                <a:lnTo>
                  <a:pt x="2069233" y="799150"/>
                </a:lnTo>
                <a:lnTo>
                  <a:pt x="2036270" y="834093"/>
                </a:lnTo>
                <a:lnTo>
                  <a:pt x="1996073" y="864916"/>
                </a:lnTo>
                <a:lnTo>
                  <a:pt x="1960549" y="885107"/>
                </a:lnTo>
                <a:lnTo>
                  <a:pt x="1922425" y="901215"/>
                </a:lnTo>
                <a:lnTo>
                  <a:pt x="1882187" y="913067"/>
                </a:lnTo>
                <a:lnTo>
                  <a:pt x="1840320" y="920492"/>
                </a:lnTo>
                <a:lnTo>
                  <a:pt x="1835328" y="963754"/>
                </a:lnTo>
                <a:lnTo>
                  <a:pt x="1821730" y="1004413"/>
                </a:lnTo>
                <a:lnTo>
                  <a:pt x="1800336" y="1041792"/>
                </a:lnTo>
                <a:lnTo>
                  <a:pt x="1771955" y="1075218"/>
                </a:lnTo>
                <a:lnTo>
                  <a:pt x="1737398" y="1104014"/>
                </a:lnTo>
                <a:lnTo>
                  <a:pt x="1697475" y="1127507"/>
                </a:lnTo>
                <a:lnTo>
                  <a:pt x="1652995" y="1145022"/>
                </a:lnTo>
                <a:lnTo>
                  <a:pt x="1604768" y="1155883"/>
                </a:lnTo>
                <a:lnTo>
                  <a:pt x="1553605" y="1159417"/>
                </a:lnTo>
                <a:lnTo>
                  <a:pt x="1514548" y="1156867"/>
                </a:lnTo>
                <a:lnTo>
                  <a:pt x="1476449" y="1149839"/>
                </a:lnTo>
                <a:lnTo>
                  <a:pt x="1439840" y="1138466"/>
                </a:lnTo>
                <a:lnTo>
                  <a:pt x="1405256" y="1122879"/>
                </a:lnTo>
                <a:lnTo>
                  <a:pt x="1387596" y="1161896"/>
                </a:lnTo>
                <a:lnTo>
                  <a:pt x="1364022" y="1197408"/>
                </a:lnTo>
                <a:lnTo>
                  <a:pt x="1335172" y="1229121"/>
                </a:lnTo>
                <a:lnTo>
                  <a:pt x="1301687" y="1256746"/>
                </a:lnTo>
                <a:lnTo>
                  <a:pt x="1264208" y="1279990"/>
                </a:lnTo>
                <a:lnTo>
                  <a:pt x="1223375" y="1298563"/>
                </a:lnTo>
                <a:lnTo>
                  <a:pt x="1179828" y="1312173"/>
                </a:lnTo>
                <a:lnTo>
                  <a:pt x="1134209" y="1320529"/>
                </a:lnTo>
                <a:lnTo>
                  <a:pt x="1087156" y="1323339"/>
                </a:lnTo>
                <a:lnTo>
                  <a:pt x="1039310" y="1320312"/>
                </a:lnTo>
                <a:lnTo>
                  <a:pt x="991312" y="1311156"/>
                </a:lnTo>
                <a:lnTo>
                  <a:pt x="938204" y="1293115"/>
                </a:lnTo>
                <a:lnTo>
                  <a:pt x="889858" y="1267803"/>
                </a:lnTo>
                <a:lnTo>
                  <a:pt x="847294" y="1235859"/>
                </a:lnTo>
                <a:lnTo>
                  <a:pt x="811531" y="1197923"/>
                </a:lnTo>
                <a:lnTo>
                  <a:pt x="765599" y="1217964"/>
                </a:lnTo>
                <a:lnTo>
                  <a:pt x="718058" y="1232251"/>
                </a:lnTo>
                <a:lnTo>
                  <a:pt x="669527" y="1240915"/>
                </a:lnTo>
                <a:lnTo>
                  <a:pt x="620628" y="1244088"/>
                </a:lnTo>
                <a:lnTo>
                  <a:pt x="571981" y="1241901"/>
                </a:lnTo>
                <a:lnTo>
                  <a:pt x="524206" y="1234486"/>
                </a:lnTo>
                <a:lnTo>
                  <a:pt x="477925" y="1221975"/>
                </a:lnTo>
                <a:lnTo>
                  <a:pt x="433758" y="1204497"/>
                </a:lnTo>
                <a:lnTo>
                  <a:pt x="392325" y="1182185"/>
                </a:lnTo>
                <a:lnTo>
                  <a:pt x="354248" y="1155171"/>
                </a:lnTo>
                <a:lnTo>
                  <a:pt x="320146" y="1123586"/>
                </a:lnTo>
                <a:lnTo>
                  <a:pt x="290641" y="1087560"/>
                </a:lnTo>
                <a:lnTo>
                  <a:pt x="286627" y="1081756"/>
                </a:lnTo>
                <a:lnTo>
                  <a:pt x="237148" y="1081844"/>
                </a:lnTo>
                <a:lnTo>
                  <a:pt x="190453" y="1072748"/>
                </a:lnTo>
                <a:lnTo>
                  <a:pt x="147970" y="1055424"/>
                </a:lnTo>
                <a:lnTo>
                  <a:pt x="111129" y="1030824"/>
                </a:lnTo>
                <a:lnTo>
                  <a:pt x="81356" y="999902"/>
                </a:lnTo>
                <a:lnTo>
                  <a:pt x="60081" y="963611"/>
                </a:lnTo>
                <a:lnTo>
                  <a:pt x="48731" y="922905"/>
                </a:lnTo>
                <a:lnTo>
                  <a:pt x="48371" y="883387"/>
                </a:lnTo>
                <a:lnTo>
                  <a:pt x="57996" y="845174"/>
                </a:lnTo>
                <a:lnTo>
                  <a:pt x="77088" y="809590"/>
                </a:lnTo>
                <a:lnTo>
                  <a:pt x="105132" y="777960"/>
                </a:lnTo>
                <a:lnTo>
                  <a:pt x="65712" y="752721"/>
                </a:lnTo>
                <a:lnTo>
                  <a:pt x="35031" y="721543"/>
                </a:lnTo>
                <a:lnTo>
                  <a:pt x="13546" y="685923"/>
                </a:lnTo>
                <a:lnTo>
                  <a:pt x="1716" y="647355"/>
                </a:lnTo>
                <a:lnTo>
                  <a:pt x="0" y="607333"/>
                </a:lnTo>
                <a:lnTo>
                  <a:pt x="8855" y="567354"/>
                </a:lnTo>
                <a:lnTo>
                  <a:pt x="28741" y="528913"/>
                </a:lnTo>
                <a:lnTo>
                  <a:pt x="59109" y="494715"/>
                </a:lnTo>
                <a:lnTo>
                  <a:pt x="97466" y="467832"/>
                </a:lnTo>
                <a:lnTo>
                  <a:pt x="142068" y="449217"/>
                </a:lnTo>
                <a:lnTo>
                  <a:pt x="191174" y="439822"/>
                </a:lnTo>
                <a:lnTo>
                  <a:pt x="192965" y="435707"/>
                </a:lnTo>
                <a:close/>
              </a:path>
            </a:pathLst>
          </a:custGeom>
          <a:ln w="25399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28596" y="2073602"/>
            <a:ext cx="73660" cy="73660"/>
          </a:xfrm>
          <a:custGeom>
            <a:avLst/>
            <a:gdLst/>
            <a:ahLst/>
            <a:cxnLst/>
            <a:rect l="l" t="t" r="r" b="b"/>
            <a:pathLst>
              <a:path w="73660" h="73660">
                <a:moveTo>
                  <a:pt x="73482" y="36741"/>
                </a:moveTo>
                <a:lnTo>
                  <a:pt x="70595" y="51043"/>
                </a:lnTo>
                <a:lnTo>
                  <a:pt x="62722" y="62722"/>
                </a:lnTo>
                <a:lnTo>
                  <a:pt x="51043" y="70595"/>
                </a:lnTo>
                <a:lnTo>
                  <a:pt x="36741" y="73482"/>
                </a:lnTo>
                <a:lnTo>
                  <a:pt x="22438" y="70595"/>
                </a:lnTo>
                <a:lnTo>
                  <a:pt x="10760" y="62722"/>
                </a:lnTo>
                <a:lnTo>
                  <a:pt x="2886" y="51043"/>
                </a:lnTo>
                <a:lnTo>
                  <a:pt x="0" y="36741"/>
                </a:lnTo>
                <a:lnTo>
                  <a:pt x="2886" y="22438"/>
                </a:lnTo>
                <a:lnTo>
                  <a:pt x="10760" y="10760"/>
                </a:lnTo>
                <a:lnTo>
                  <a:pt x="22438" y="2886"/>
                </a:lnTo>
                <a:lnTo>
                  <a:pt x="36741" y="0"/>
                </a:lnTo>
                <a:lnTo>
                  <a:pt x="51043" y="2886"/>
                </a:lnTo>
                <a:lnTo>
                  <a:pt x="62722" y="10760"/>
                </a:lnTo>
                <a:lnTo>
                  <a:pt x="70595" y="22438"/>
                </a:lnTo>
                <a:lnTo>
                  <a:pt x="73482" y="36741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78510" y="19589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146964" y="73482"/>
                </a:moveTo>
                <a:lnTo>
                  <a:pt x="141188" y="102087"/>
                </a:lnTo>
                <a:lnTo>
                  <a:pt x="125439" y="125444"/>
                </a:lnTo>
                <a:lnTo>
                  <a:pt x="102082" y="141190"/>
                </a:lnTo>
                <a:lnTo>
                  <a:pt x="73482" y="146964"/>
                </a:lnTo>
                <a:lnTo>
                  <a:pt x="44877" y="141190"/>
                </a:lnTo>
                <a:lnTo>
                  <a:pt x="21520" y="125444"/>
                </a:lnTo>
                <a:lnTo>
                  <a:pt x="5773" y="102087"/>
                </a:lnTo>
                <a:lnTo>
                  <a:pt x="0" y="73482"/>
                </a:lnTo>
                <a:lnTo>
                  <a:pt x="5773" y="44877"/>
                </a:lnTo>
                <a:lnTo>
                  <a:pt x="21520" y="21520"/>
                </a:lnTo>
                <a:lnTo>
                  <a:pt x="44877" y="5773"/>
                </a:lnTo>
                <a:lnTo>
                  <a:pt x="73482" y="0"/>
                </a:lnTo>
                <a:lnTo>
                  <a:pt x="102082" y="5773"/>
                </a:lnTo>
                <a:lnTo>
                  <a:pt x="125439" y="21520"/>
                </a:lnTo>
                <a:lnTo>
                  <a:pt x="141188" y="44877"/>
                </a:lnTo>
                <a:lnTo>
                  <a:pt x="146964" y="73482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83062" y="1795107"/>
            <a:ext cx="220979" cy="220979"/>
          </a:xfrm>
          <a:custGeom>
            <a:avLst/>
            <a:gdLst/>
            <a:ahLst/>
            <a:cxnLst/>
            <a:rect l="l" t="t" r="r" b="b"/>
            <a:pathLst>
              <a:path w="220979" h="220980">
                <a:moveTo>
                  <a:pt x="220446" y="110223"/>
                </a:moveTo>
                <a:lnTo>
                  <a:pt x="211784" y="153125"/>
                </a:lnTo>
                <a:lnTo>
                  <a:pt x="188161" y="188161"/>
                </a:lnTo>
                <a:lnTo>
                  <a:pt x="153125" y="211784"/>
                </a:lnTo>
                <a:lnTo>
                  <a:pt x="110223" y="220446"/>
                </a:lnTo>
                <a:lnTo>
                  <a:pt x="67320" y="211784"/>
                </a:lnTo>
                <a:lnTo>
                  <a:pt x="32284" y="188161"/>
                </a:lnTo>
                <a:lnTo>
                  <a:pt x="8662" y="153125"/>
                </a:lnTo>
                <a:lnTo>
                  <a:pt x="0" y="110223"/>
                </a:lnTo>
                <a:lnTo>
                  <a:pt x="8662" y="67320"/>
                </a:lnTo>
                <a:lnTo>
                  <a:pt x="32284" y="32284"/>
                </a:lnTo>
                <a:lnTo>
                  <a:pt x="67320" y="8662"/>
                </a:lnTo>
                <a:lnTo>
                  <a:pt x="110223" y="0"/>
                </a:lnTo>
                <a:lnTo>
                  <a:pt x="153125" y="8662"/>
                </a:lnTo>
                <a:lnTo>
                  <a:pt x="188161" y="32284"/>
                </a:lnTo>
                <a:lnTo>
                  <a:pt x="211784" y="67320"/>
                </a:lnTo>
                <a:lnTo>
                  <a:pt x="220446" y="110223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28667" y="1399386"/>
            <a:ext cx="125095" cy="24765"/>
          </a:xfrm>
          <a:custGeom>
            <a:avLst/>
            <a:gdLst/>
            <a:ahLst/>
            <a:cxnLst/>
            <a:rect l="l" t="t" r="r" b="b"/>
            <a:pathLst>
              <a:path w="125095" h="24765">
                <a:moveTo>
                  <a:pt x="124548" y="24409"/>
                </a:moveTo>
                <a:lnTo>
                  <a:pt x="92038" y="24453"/>
                </a:lnTo>
                <a:lnTo>
                  <a:pt x="60078" y="20329"/>
                </a:lnTo>
                <a:lnTo>
                  <a:pt x="29217" y="12143"/>
                </a:lnTo>
                <a:lnTo>
                  <a:pt x="0" y="0"/>
                </a:lnTo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08613" y="1690851"/>
            <a:ext cx="54610" cy="12065"/>
          </a:xfrm>
          <a:custGeom>
            <a:avLst/>
            <a:gdLst/>
            <a:ahLst/>
            <a:cxnLst/>
            <a:rect l="l" t="t" r="r" b="b"/>
            <a:pathLst>
              <a:path w="54610" h="12064">
                <a:moveTo>
                  <a:pt x="54495" y="0"/>
                </a:moveTo>
                <a:lnTo>
                  <a:pt x="41237" y="4048"/>
                </a:lnTo>
                <a:lnTo>
                  <a:pt x="27705" y="7350"/>
                </a:lnTo>
                <a:lnTo>
                  <a:pt x="13944" y="9894"/>
                </a:lnTo>
                <a:lnTo>
                  <a:pt x="0" y="11671"/>
                </a:lnTo>
              </a:path>
            </a:pathLst>
          </a:custGeom>
          <a:ln w="25399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99836" y="1765895"/>
            <a:ext cx="33020" cy="53340"/>
          </a:xfrm>
          <a:custGeom>
            <a:avLst/>
            <a:gdLst/>
            <a:ahLst/>
            <a:cxnLst/>
            <a:rect l="l" t="t" r="r" b="b"/>
            <a:pathLst>
              <a:path w="33020" h="53339">
                <a:moveTo>
                  <a:pt x="32829" y="53276"/>
                </a:moveTo>
                <a:lnTo>
                  <a:pt x="23374" y="40530"/>
                </a:lnTo>
                <a:lnTo>
                  <a:pt x="14738" y="27381"/>
                </a:lnTo>
                <a:lnTo>
                  <a:pt x="6940" y="13860"/>
                </a:lnTo>
                <a:lnTo>
                  <a:pt x="0" y="0"/>
                </a:lnTo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26734" y="1686317"/>
            <a:ext cx="13335" cy="59055"/>
          </a:xfrm>
          <a:custGeom>
            <a:avLst/>
            <a:gdLst/>
            <a:ahLst/>
            <a:cxnLst/>
            <a:rect l="l" t="t" r="r" b="b"/>
            <a:pathLst>
              <a:path w="13335" h="59055">
                <a:moveTo>
                  <a:pt x="13106" y="0"/>
                </a:moveTo>
                <a:lnTo>
                  <a:pt x="11197" y="14820"/>
                </a:lnTo>
                <a:lnTo>
                  <a:pt x="8372" y="29524"/>
                </a:lnTo>
                <a:lnTo>
                  <a:pt x="4637" y="44080"/>
                </a:lnTo>
                <a:lnTo>
                  <a:pt x="0" y="58458"/>
                </a:lnTo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00533" y="1325116"/>
            <a:ext cx="160020" cy="219075"/>
          </a:xfrm>
          <a:custGeom>
            <a:avLst/>
            <a:gdLst/>
            <a:ahLst/>
            <a:cxnLst/>
            <a:rect l="l" t="t" r="r" b="b"/>
            <a:pathLst>
              <a:path w="160020" h="219075">
                <a:moveTo>
                  <a:pt x="0" y="0"/>
                </a:moveTo>
                <a:lnTo>
                  <a:pt x="46123" y="23852"/>
                </a:lnTo>
                <a:lnTo>
                  <a:pt x="85445" y="54079"/>
                </a:lnTo>
                <a:lnTo>
                  <a:pt x="117224" y="89669"/>
                </a:lnTo>
                <a:lnTo>
                  <a:pt x="140716" y="129608"/>
                </a:lnTo>
                <a:lnTo>
                  <a:pt x="155178" y="172882"/>
                </a:lnTo>
                <a:lnTo>
                  <a:pt x="159867" y="218478"/>
                </a:lnTo>
              </a:path>
            </a:pathLst>
          </a:custGeom>
          <a:ln w="25399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06426" y="1092414"/>
            <a:ext cx="71755" cy="81915"/>
          </a:xfrm>
          <a:custGeom>
            <a:avLst/>
            <a:gdLst/>
            <a:ahLst/>
            <a:cxnLst/>
            <a:rect l="l" t="t" r="r" b="b"/>
            <a:pathLst>
              <a:path w="71754" h="81915">
                <a:moveTo>
                  <a:pt x="71183" y="0"/>
                </a:moveTo>
                <a:lnTo>
                  <a:pt x="57666" y="23004"/>
                </a:lnTo>
                <a:lnTo>
                  <a:pt x="41178" y="44464"/>
                </a:lnTo>
                <a:lnTo>
                  <a:pt x="21896" y="64174"/>
                </a:lnTo>
                <a:lnTo>
                  <a:pt x="0" y="81927"/>
                </a:lnTo>
              </a:path>
            </a:pathLst>
          </a:custGeom>
          <a:ln w="25399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06794" y="788439"/>
            <a:ext cx="3810" cy="38735"/>
          </a:xfrm>
          <a:custGeom>
            <a:avLst/>
            <a:gdLst/>
            <a:ahLst/>
            <a:cxnLst/>
            <a:rect l="l" t="t" r="r" b="b"/>
            <a:pathLst>
              <a:path w="3810" h="38734">
                <a:moveTo>
                  <a:pt x="0" y="0"/>
                </a:moveTo>
                <a:lnTo>
                  <a:pt x="1771" y="9605"/>
                </a:lnTo>
                <a:lnTo>
                  <a:pt x="2989" y="19265"/>
                </a:lnTo>
                <a:lnTo>
                  <a:pt x="3652" y="28964"/>
                </a:lnTo>
                <a:lnTo>
                  <a:pt x="3759" y="38684"/>
                </a:lnTo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52185" y="693964"/>
            <a:ext cx="36830" cy="49530"/>
          </a:xfrm>
          <a:custGeom>
            <a:avLst/>
            <a:gdLst/>
            <a:ahLst/>
            <a:cxnLst/>
            <a:rect l="l" t="t" r="r" b="b"/>
            <a:pathLst>
              <a:path w="36829" h="49529">
                <a:moveTo>
                  <a:pt x="0" y="49339"/>
                </a:moveTo>
                <a:lnTo>
                  <a:pt x="7518" y="36193"/>
                </a:lnTo>
                <a:lnTo>
                  <a:pt x="16127" y="23555"/>
                </a:lnTo>
                <a:lnTo>
                  <a:pt x="25790" y="11474"/>
                </a:lnTo>
                <a:lnTo>
                  <a:pt x="36474" y="0"/>
                </a:lnTo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11101" y="724266"/>
            <a:ext cx="17780" cy="42545"/>
          </a:xfrm>
          <a:custGeom>
            <a:avLst/>
            <a:gdLst/>
            <a:ahLst/>
            <a:cxnLst/>
            <a:rect l="l" t="t" r="r" b="b"/>
            <a:pathLst>
              <a:path w="17779" h="42545">
                <a:moveTo>
                  <a:pt x="0" y="42557"/>
                </a:moveTo>
                <a:lnTo>
                  <a:pt x="3240" y="31582"/>
                </a:lnTo>
                <a:lnTo>
                  <a:pt x="7275" y="20812"/>
                </a:lnTo>
                <a:lnTo>
                  <a:pt x="12089" y="10275"/>
                </a:lnTo>
                <a:lnTo>
                  <a:pt x="17665" y="0"/>
                </a:lnTo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10822" y="781277"/>
            <a:ext cx="64135" cy="41275"/>
          </a:xfrm>
          <a:custGeom>
            <a:avLst/>
            <a:gdLst/>
            <a:ahLst/>
            <a:cxnLst/>
            <a:rect l="l" t="t" r="r" b="b"/>
            <a:pathLst>
              <a:path w="64135" h="41275">
                <a:moveTo>
                  <a:pt x="0" y="0"/>
                </a:moveTo>
                <a:lnTo>
                  <a:pt x="17068" y="9072"/>
                </a:lnTo>
                <a:lnTo>
                  <a:pt x="33440" y="18994"/>
                </a:lnTo>
                <a:lnTo>
                  <a:pt x="49072" y="29737"/>
                </a:lnTo>
                <a:lnTo>
                  <a:pt x="63919" y="41274"/>
                </a:lnTo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14227" y="1062302"/>
            <a:ext cx="11430" cy="43815"/>
          </a:xfrm>
          <a:custGeom>
            <a:avLst/>
            <a:gdLst/>
            <a:ahLst/>
            <a:cxnLst/>
            <a:rect l="l" t="t" r="r" b="b"/>
            <a:pathLst>
              <a:path w="11429" h="43815">
                <a:moveTo>
                  <a:pt x="11163" y="43433"/>
                </a:moveTo>
                <a:lnTo>
                  <a:pt x="7613" y="32718"/>
                </a:lnTo>
                <a:lnTo>
                  <a:pt x="4567" y="21897"/>
                </a:lnTo>
                <a:lnTo>
                  <a:pt x="2028" y="10987"/>
                </a:lnTo>
                <a:lnTo>
                  <a:pt x="0" y="0"/>
                </a:lnTo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781803" y="935765"/>
            <a:ext cx="1315085" cy="608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1100"/>
              </a:lnSpc>
            </a:pPr>
            <a:r>
              <a:rPr sz="1800" spc="-110" dirty="0">
                <a:latin typeface="HG丸ｺﾞｼｯｸM-PRO"/>
                <a:cs typeface="HG丸ｺﾞｼｯｸM-PRO"/>
              </a:rPr>
              <a:t>どんな書類が 必要なの</a:t>
            </a:r>
            <a:r>
              <a:rPr sz="1800" dirty="0">
                <a:latin typeface="HG丸ｺﾞｼｯｸM-PRO"/>
                <a:cs typeface="HG丸ｺﾞｼｯｸM-PRO"/>
              </a:rPr>
              <a:t>？</a:t>
            </a:r>
            <a:endParaRPr sz="1800">
              <a:latin typeface="HG丸ｺﾞｼｯｸM-PRO"/>
              <a:cs typeface="HG丸ｺﾞｼｯｸM-PR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3719" y="331469"/>
            <a:ext cx="4104640" cy="252633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290"/>
              </a:spcBef>
            </a:pPr>
            <a:r>
              <a:rPr sz="1400" b="1" spc="-60" dirty="0">
                <a:latin typeface="ＭＳ Ｐゴシック"/>
                <a:cs typeface="ＭＳ Ｐゴシック"/>
              </a:rPr>
              <a:t>「大学院生」</a:t>
            </a:r>
            <a:r>
              <a:rPr sz="1400" b="1" spc="-35" dirty="0">
                <a:latin typeface="ＭＳ Ｐゴシック"/>
                <a:cs typeface="ＭＳ Ｐゴシック"/>
              </a:rPr>
              <a:t>＆「</a:t>
            </a:r>
            <a:r>
              <a:rPr sz="1400" b="1" spc="-70" dirty="0" err="1">
                <a:latin typeface="ＭＳ Ｐゴシック"/>
                <a:cs typeface="ＭＳ Ｐゴシック"/>
              </a:rPr>
              <a:t>学</a:t>
            </a:r>
            <a:r>
              <a:rPr sz="1400" b="1" spc="-65" dirty="0" err="1">
                <a:latin typeface="ＭＳ Ｐゴシック"/>
                <a:cs typeface="ＭＳ Ｐゴシック"/>
              </a:rPr>
              <a:t>部生の経過措置</a:t>
            </a:r>
            <a:r>
              <a:rPr sz="1400" b="1" spc="-45" dirty="0" err="1">
                <a:latin typeface="ＭＳ Ｐゴシック"/>
                <a:cs typeface="ＭＳ Ｐゴシック"/>
              </a:rPr>
              <a:t>」用</a:t>
            </a:r>
            <a:r>
              <a:rPr sz="1400" spc="-85" dirty="0" err="1">
                <a:latin typeface="HG丸ｺﾞｼｯｸM-PRO"/>
                <a:cs typeface="HG丸ｺﾞｼｯｸM-PRO"/>
              </a:rPr>
              <a:t>（留学生以</a:t>
            </a:r>
            <a:r>
              <a:rPr sz="1400" spc="-90" dirty="0" err="1">
                <a:latin typeface="HG丸ｺﾞｼｯｸM-PRO"/>
                <a:cs typeface="HG丸ｺﾞｼｯｸM-PRO"/>
              </a:rPr>
              <a:t>外</a:t>
            </a:r>
            <a:r>
              <a:rPr lang="ja-JP" altLang="en-US" sz="1400" spc="-90" dirty="0">
                <a:latin typeface="HG丸ｺﾞｼｯｸM-PRO"/>
                <a:cs typeface="HG丸ｺﾞｼｯｸM-PRO"/>
              </a:rPr>
              <a:t>）</a:t>
            </a:r>
            <a:endParaRPr sz="1400" dirty="0">
              <a:latin typeface="HG丸ｺﾞｼｯｸM-PRO"/>
              <a:cs typeface="HG丸ｺﾞｼｯｸM-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 </a:t>
            </a:r>
            <a:fld id="{81D60167-4931-47E6-BA6A-407CBD079E47}" type="slidenum">
              <a:rPr dirty="0"/>
              <a:t>2</a:t>
            </a:fld>
            <a:r>
              <a:rPr spc="-110" dirty="0"/>
              <a:t> </a:t>
            </a:r>
            <a:r>
              <a:rPr dirty="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335528" y="545591"/>
            <a:ext cx="25400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5"/>
              </a:lnSpc>
            </a:pPr>
            <a:r>
              <a:rPr sz="1800" dirty="0">
                <a:latin typeface="HG丸ｺﾞｼｯｸM-PRO"/>
                <a:cs typeface="HG丸ｺﾞｼｯｸM-PRO"/>
              </a:rPr>
              <a:t>目</a:t>
            </a:r>
            <a:endParaRPr sz="1800">
              <a:latin typeface="HG丸ｺﾞｼｯｸM-PRO"/>
              <a:cs typeface="HG丸ｺﾞｼｯｸM-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81780" y="545591"/>
            <a:ext cx="25400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5"/>
              </a:lnSpc>
            </a:pPr>
            <a:r>
              <a:rPr sz="1800" dirty="0">
                <a:latin typeface="HG丸ｺﾞｼｯｸM-PRO"/>
                <a:cs typeface="HG丸ｺﾞｼｯｸM-PRO"/>
              </a:rPr>
              <a:t>次</a:t>
            </a:r>
            <a:endParaRPr sz="1800">
              <a:latin typeface="HG丸ｺﾞｼｯｸM-PRO"/>
              <a:cs typeface="HG丸ｺﾞｼｯｸM-PR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62940" y="1072895"/>
          <a:ext cx="6301746" cy="72892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0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0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6888">
                <a:tc>
                  <a:txBody>
                    <a:bodyPr/>
                    <a:lstStyle/>
                    <a:p>
                      <a:pPr marR="130175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番</a:t>
                      </a:r>
                      <a:r>
                        <a:rPr sz="1200" spc="-175" dirty="0">
                          <a:latin typeface="HG丸ｺﾞｼｯｸM-PRO"/>
                          <a:cs typeface="HG丸ｺﾞｼｯｸM-PRO"/>
                        </a:rPr>
                        <a:t> 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号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4381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45"/>
                        </a:spcBef>
                        <a:tabLst>
                          <a:tab pos="1330325" algn="l"/>
                        </a:tabLst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内	容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4381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57">
                <a:tc>
                  <a:txBody>
                    <a:bodyPr/>
                    <a:lstStyle/>
                    <a:p>
                      <a:pPr marR="124460" algn="r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73685" algn="l"/>
                        </a:tabLst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Q	１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425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「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同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一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生計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」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とは？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425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45"/>
                        </a:spcBef>
                        <a:tabLst>
                          <a:tab pos="283210" algn="l"/>
                        </a:tabLst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Q	２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4381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「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独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立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生計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」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とは？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4381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283210" algn="l"/>
                        </a:tabLst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Q	３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ど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ん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な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書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類が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必要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で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す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か？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24460" algn="r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273685" algn="l"/>
                        </a:tabLst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Q	４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spc="-100" dirty="0">
                          <a:latin typeface="ＭＳ Ｐゴシック"/>
                          <a:cs typeface="ＭＳ Ｐゴシック"/>
                        </a:rPr>
                        <a:t>下宿</a:t>
                      </a:r>
                      <a:r>
                        <a:rPr sz="1200" b="1" spc="-85" dirty="0">
                          <a:latin typeface="ＭＳ Ｐゴシック"/>
                          <a:cs typeface="ＭＳ Ｐゴシック"/>
                        </a:rPr>
                        <a:t>中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で、住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民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票は実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家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のままで異動して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い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な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い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のですが、何か証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明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が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必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要ですか？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45"/>
                        </a:spcBef>
                        <a:tabLst>
                          <a:tab pos="283210" algn="l"/>
                        </a:tabLst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Q	５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4381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親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族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等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(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祖父母、結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婚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した別居の姉、母の妹、等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）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の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家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に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下宿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し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て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います。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4381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370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83210" algn="l"/>
                        </a:tabLst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Q	６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425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無職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の者（学生・未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就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学児童・浪人生等）は、書類は提出不要ですか？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425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24460" algn="r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273685" algn="l"/>
                        </a:tabLst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Q	７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85" dirty="0">
                          <a:latin typeface="ＭＳ Ｐゴシック"/>
                          <a:cs typeface="ＭＳ Ｐゴシック"/>
                        </a:rPr>
                        <a:t>父子</a:t>
                      </a:r>
                      <a:r>
                        <a:rPr sz="1200" b="1" spc="-105" dirty="0">
                          <a:latin typeface="ＭＳ Ｐゴシック"/>
                          <a:cs typeface="ＭＳ Ｐゴシック"/>
                        </a:rPr>
                        <a:t>(</a:t>
                      </a:r>
                      <a:r>
                        <a:rPr sz="1200" b="1" spc="-85" dirty="0">
                          <a:latin typeface="ＭＳ Ｐゴシック"/>
                          <a:cs typeface="ＭＳ Ｐゴシック"/>
                        </a:rPr>
                        <a:t>母子</a:t>
                      </a:r>
                      <a:r>
                        <a:rPr sz="1200" b="1" spc="-105" dirty="0">
                          <a:latin typeface="ＭＳ Ｐゴシック"/>
                          <a:cs typeface="ＭＳ Ｐゴシック"/>
                        </a:rPr>
                        <a:t>)</a:t>
                      </a:r>
                      <a:r>
                        <a:rPr sz="1200" b="1" spc="-85" dirty="0">
                          <a:latin typeface="ＭＳ Ｐゴシック"/>
                          <a:cs typeface="ＭＳ Ｐゴシック"/>
                        </a:rPr>
                        <a:t>の</a:t>
                      </a:r>
                      <a:r>
                        <a:rPr sz="1200" b="1" spc="-100" dirty="0">
                          <a:latin typeface="ＭＳ Ｐゴシック"/>
                          <a:cs typeface="ＭＳ Ｐゴシック"/>
                        </a:rPr>
                        <a:t>世帯</a:t>
                      </a:r>
                      <a:r>
                        <a:rPr sz="1200" u="sng" spc="-110" dirty="0">
                          <a:latin typeface="HG丸ｺﾞｼｯｸM-PRO"/>
                          <a:cs typeface="HG丸ｺﾞｼｯｸM-PRO"/>
                        </a:rPr>
                        <a:t>（</a:t>
                      </a:r>
                      <a:r>
                        <a:rPr sz="1200" b="1" u="sng" spc="-100" dirty="0">
                          <a:latin typeface="ＭＳ Ｐゴシック"/>
                          <a:cs typeface="ＭＳ Ｐゴシック"/>
                        </a:rPr>
                        <a:t>離</a:t>
                      </a:r>
                      <a:r>
                        <a:rPr sz="1200" b="1" u="sng" spc="-110" dirty="0">
                          <a:latin typeface="ＭＳ Ｐゴシック"/>
                          <a:cs typeface="ＭＳ Ｐゴシック"/>
                        </a:rPr>
                        <a:t>婚</a:t>
                      </a:r>
                      <a:r>
                        <a:rPr sz="1200" b="1" u="sng" spc="-100" dirty="0">
                          <a:latin typeface="ＭＳ Ｐゴシック"/>
                          <a:cs typeface="ＭＳ Ｐゴシック"/>
                        </a:rPr>
                        <a:t>協議中</a:t>
                      </a:r>
                      <a:r>
                        <a:rPr sz="1200" b="1" u="sng" spc="-114" dirty="0">
                          <a:latin typeface="ＭＳ Ｐゴシック"/>
                          <a:cs typeface="ＭＳ Ｐゴシック"/>
                        </a:rPr>
                        <a:t>で</a:t>
                      </a:r>
                      <a:r>
                        <a:rPr sz="1200" b="1" u="sng" spc="-100" dirty="0">
                          <a:latin typeface="ＭＳ Ｐゴシック"/>
                          <a:cs typeface="ＭＳ Ｐゴシック"/>
                        </a:rPr>
                        <a:t>父母</a:t>
                      </a:r>
                      <a:r>
                        <a:rPr sz="1200" b="1" u="sng" spc="-110" dirty="0">
                          <a:latin typeface="ＭＳ Ｐゴシック"/>
                          <a:cs typeface="ＭＳ Ｐゴシック"/>
                        </a:rPr>
                        <a:t>が</a:t>
                      </a:r>
                      <a:r>
                        <a:rPr sz="1200" b="1" u="sng" spc="-100" dirty="0">
                          <a:latin typeface="ＭＳ Ｐゴシック"/>
                          <a:cs typeface="ＭＳ Ｐゴシック"/>
                        </a:rPr>
                        <a:t>別居中</a:t>
                      </a:r>
                      <a:r>
                        <a:rPr sz="1200" u="sng" spc="-120" dirty="0">
                          <a:latin typeface="HG丸ｺﾞｼｯｸM-PRO"/>
                          <a:cs typeface="HG丸ｺﾞｼｯｸM-PRO"/>
                        </a:rPr>
                        <a:t>の</a:t>
                      </a:r>
                      <a:r>
                        <a:rPr sz="1200" u="sng" spc="-110" dirty="0">
                          <a:latin typeface="HG丸ｺﾞｼｯｸM-PRO"/>
                          <a:cs typeface="HG丸ｺﾞｼｯｸM-PRO"/>
                        </a:rPr>
                        <a:t>者を含む)</a:t>
                      </a:r>
                      <a:r>
                        <a:rPr sz="1200" spc="-100" dirty="0">
                          <a:latin typeface="HG丸ｺﾞｼｯｸM-PRO"/>
                          <a:cs typeface="HG丸ｺﾞｼｯｸM-PRO"/>
                        </a:rPr>
                        <a:t>です。何が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必</a:t>
                      </a:r>
                      <a:r>
                        <a:rPr sz="1200" spc="-100" dirty="0">
                          <a:latin typeface="HG丸ｺﾞｼｯｸM-PRO"/>
                          <a:cs typeface="HG丸ｺﾞｼｯｸM-PRO"/>
                        </a:rPr>
                        <a:t>要です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か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？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365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267970" algn="l"/>
                        </a:tabLst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Q	８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spc="-60" dirty="0">
                          <a:latin typeface="ＭＳ Ｐゴシック"/>
                          <a:cs typeface="ＭＳ Ｐゴシック"/>
                        </a:rPr>
                        <a:t>父・母</a:t>
                      </a:r>
                      <a:r>
                        <a:rPr sz="1200" b="1" spc="-65" dirty="0">
                          <a:latin typeface="ＭＳ Ｐゴシック"/>
                          <a:cs typeface="ＭＳ Ｐゴシック"/>
                        </a:rPr>
                        <a:t>、</a:t>
                      </a:r>
                      <a:r>
                        <a:rPr sz="1200" b="1" spc="-80" dirty="0">
                          <a:latin typeface="ＭＳ Ｐゴシック"/>
                          <a:cs typeface="ＭＳ Ｐゴシック"/>
                        </a:rPr>
                        <a:t>ど</a:t>
                      </a:r>
                      <a:r>
                        <a:rPr sz="1200" b="1" spc="-65" dirty="0">
                          <a:latin typeface="ＭＳ Ｐゴシック"/>
                          <a:cs typeface="ＭＳ Ｐゴシック"/>
                        </a:rPr>
                        <a:t>ち</a:t>
                      </a:r>
                      <a:r>
                        <a:rPr sz="1200" b="1" spc="-70" dirty="0">
                          <a:latin typeface="ＭＳ Ｐゴシック"/>
                          <a:cs typeface="ＭＳ Ｐゴシック"/>
                        </a:rPr>
                        <a:t>らもい</a:t>
                      </a:r>
                      <a:r>
                        <a:rPr sz="1200" b="1" spc="-75" dirty="0">
                          <a:latin typeface="ＭＳ Ｐゴシック"/>
                          <a:cs typeface="ＭＳ Ｐゴシック"/>
                        </a:rPr>
                        <a:t>な</a:t>
                      </a:r>
                      <a:r>
                        <a:rPr sz="1200" b="1" spc="-55" dirty="0">
                          <a:latin typeface="ＭＳ Ｐゴシック"/>
                          <a:cs typeface="ＭＳ Ｐゴシック"/>
                        </a:rPr>
                        <a:t>い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の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ですが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…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267970" algn="l"/>
                        </a:tabLst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Q	９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spc="-40" dirty="0">
                          <a:latin typeface="HG丸ｺﾞｼｯｸM-PRO"/>
                          <a:cs typeface="HG丸ｺﾞｼｯｸM-PRO"/>
                        </a:rPr>
                        <a:t>姉は</a:t>
                      </a:r>
                      <a:r>
                        <a:rPr sz="1200" b="1" spc="-100" dirty="0">
                          <a:latin typeface="ＭＳ Ｐゴシック"/>
                          <a:cs typeface="ＭＳ Ｐゴシック"/>
                        </a:rPr>
                        <a:t>就職</a:t>
                      </a:r>
                      <a:r>
                        <a:rPr sz="1200" b="1" spc="-85" dirty="0">
                          <a:latin typeface="ＭＳ Ｐゴシック"/>
                          <a:cs typeface="ＭＳ Ｐゴシック"/>
                        </a:rPr>
                        <a:t>後</a:t>
                      </a:r>
                      <a:r>
                        <a:rPr sz="1200" b="1" spc="-100" dirty="0">
                          <a:latin typeface="ＭＳ Ｐゴシック"/>
                          <a:cs typeface="ＭＳ Ｐゴシック"/>
                        </a:rPr>
                        <a:t>に別</a:t>
                      </a:r>
                      <a:r>
                        <a:rPr sz="1200" b="1" spc="-85" dirty="0">
                          <a:latin typeface="ＭＳ Ｐゴシック"/>
                          <a:cs typeface="ＭＳ Ｐゴシック"/>
                        </a:rPr>
                        <a:t>居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し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て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一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人暮らしをしてい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ま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す</a:t>
                      </a:r>
                      <a:r>
                        <a:rPr sz="1200" spc="-125" dirty="0">
                          <a:latin typeface="HG丸ｺﾞｼｯｸM-PRO"/>
                          <a:cs typeface="HG丸ｺﾞｼｯｸM-PRO"/>
                        </a:rPr>
                        <a:t>が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、</a:t>
                      </a:r>
                      <a:r>
                        <a:rPr sz="1200" u="sng" spc="-110" dirty="0">
                          <a:latin typeface="HG丸ｺﾞｼｯｸM-PRO"/>
                          <a:cs typeface="HG丸ｺﾞｼｯｸM-PRO"/>
                        </a:rPr>
                        <a:t>住民票を異動し</a:t>
                      </a:r>
                      <a:r>
                        <a:rPr sz="1200" u="sng" spc="-120" dirty="0">
                          <a:latin typeface="HG丸ｺﾞｼｯｸM-PRO"/>
                          <a:cs typeface="HG丸ｺﾞｼｯｸM-PRO"/>
                        </a:rPr>
                        <a:t>て</a:t>
                      </a:r>
                      <a:r>
                        <a:rPr sz="1200" u="sng" spc="-110" dirty="0">
                          <a:latin typeface="HG丸ｺﾞｼｯｸM-PRO"/>
                          <a:cs typeface="HG丸ｺﾞｼｯｸM-PRO"/>
                        </a:rPr>
                        <a:t>い</a:t>
                      </a:r>
                      <a:r>
                        <a:rPr sz="1200" u="sng" spc="-120" dirty="0">
                          <a:latin typeface="HG丸ｺﾞｼｯｸM-PRO"/>
                          <a:cs typeface="HG丸ｺﾞｼｯｸM-PRO"/>
                        </a:rPr>
                        <a:t>ま</a:t>
                      </a:r>
                      <a:r>
                        <a:rPr sz="1200" u="sng" spc="-110" dirty="0">
                          <a:latin typeface="HG丸ｺﾞｼｯｸM-PRO"/>
                          <a:cs typeface="HG丸ｺﾞｼｯｸM-PRO"/>
                        </a:rPr>
                        <a:t>せん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。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１０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同居の兄が最近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就職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し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たのですが、何か書類を提出する必要はありますか？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１１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spc="-40" dirty="0">
                          <a:latin typeface="HG丸ｺﾞｼｯｸM-PRO"/>
                          <a:cs typeface="HG丸ｺﾞｼｯｸM-PRO"/>
                        </a:rPr>
                        <a:t>父が</a:t>
                      </a:r>
                      <a:r>
                        <a:rPr sz="1200" b="1" spc="-75" dirty="0">
                          <a:latin typeface="ＭＳ Ｐゴシック"/>
                          <a:cs typeface="ＭＳ Ｐゴシック"/>
                        </a:rPr>
                        <a:t>仕</a:t>
                      </a:r>
                      <a:r>
                        <a:rPr sz="1200" b="1" spc="-85" dirty="0">
                          <a:latin typeface="ＭＳ Ｐゴシック"/>
                          <a:cs typeface="ＭＳ Ｐゴシック"/>
                        </a:rPr>
                        <a:t>事</a:t>
                      </a:r>
                      <a:r>
                        <a:rPr sz="1200" b="1" spc="-70" dirty="0">
                          <a:latin typeface="ＭＳ Ｐゴシック"/>
                          <a:cs typeface="ＭＳ Ｐゴシック"/>
                        </a:rPr>
                        <a:t>を</a:t>
                      </a:r>
                      <a:r>
                        <a:rPr sz="1200" b="1" spc="-75" dirty="0">
                          <a:latin typeface="ＭＳ Ｐゴシック"/>
                          <a:cs typeface="ＭＳ Ｐゴシック"/>
                        </a:rPr>
                        <a:t>辞め</a:t>
                      </a:r>
                      <a:r>
                        <a:rPr sz="1200" b="1" spc="-90" dirty="0">
                          <a:latin typeface="ＭＳ Ｐゴシック"/>
                          <a:cs typeface="ＭＳ Ｐゴシック"/>
                        </a:rPr>
                        <a:t>た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（</a:t>
                      </a:r>
                      <a:r>
                        <a:rPr sz="1200" b="1" spc="-85" dirty="0">
                          <a:latin typeface="ＭＳ Ｐゴシック"/>
                          <a:cs typeface="ＭＳ Ｐゴシック"/>
                        </a:rPr>
                        <a:t>勤</a:t>
                      </a:r>
                      <a:r>
                        <a:rPr sz="1200" b="1" spc="-100" dirty="0">
                          <a:latin typeface="ＭＳ Ｐゴシック"/>
                          <a:cs typeface="ＭＳ Ｐゴシック"/>
                        </a:rPr>
                        <a:t>務</a:t>
                      </a:r>
                      <a:r>
                        <a:rPr sz="1200" b="1" spc="-85" dirty="0">
                          <a:latin typeface="ＭＳ Ｐゴシック"/>
                          <a:cs typeface="ＭＳ Ｐゴシック"/>
                        </a:rPr>
                        <a:t>先が倒産</a:t>
                      </a:r>
                      <a:r>
                        <a:rPr sz="1200" b="1" spc="-80" dirty="0">
                          <a:latin typeface="ＭＳ Ｐゴシック"/>
                          <a:cs typeface="ＭＳ Ｐゴシック"/>
                        </a:rPr>
                        <a:t>し</a:t>
                      </a:r>
                      <a:r>
                        <a:rPr sz="1200" b="1" spc="-90" dirty="0">
                          <a:latin typeface="ＭＳ Ｐゴシック"/>
                          <a:cs typeface="ＭＳ Ｐゴシック"/>
                        </a:rPr>
                        <a:t>た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・</a:t>
                      </a:r>
                      <a:r>
                        <a:rPr sz="1200" b="1" spc="-85" dirty="0">
                          <a:latin typeface="ＭＳ Ｐゴシック"/>
                          <a:cs typeface="ＭＳ Ｐゴシック"/>
                        </a:rPr>
                        <a:t>自</a:t>
                      </a:r>
                      <a:r>
                        <a:rPr sz="1200" b="1" spc="-100" dirty="0">
                          <a:latin typeface="ＭＳ Ｐゴシック"/>
                          <a:cs typeface="ＭＳ Ｐゴシック"/>
                        </a:rPr>
                        <a:t>営</a:t>
                      </a:r>
                      <a:r>
                        <a:rPr sz="1200" b="1" spc="-80" dirty="0">
                          <a:latin typeface="ＭＳ Ｐゴシック"/>
                          <a:cs typeface="ＭＳ Ｐゴシック"/>
                        </a:rPr>
                        <a:t>を</a:t>
                      </a:r>
                      <a:r>
                        <a:rPr sz="1200" b="1" spc="-100" dirty="0">
                          <a:latin typeface="ＭＳ Ｐゴシック"/>
                          <a:cs typeface="ＭＳ Ｐゴシック"/>
                        </a:rPr>
                        <a:t>廃</a:t>
                      </a:r>
                      <a:r>
                        <a:rPr sz="1200" b="1" spc="-85" dirty="0">
                          <a:latin typeface="ＭＳ Ｐゴシック"/>
                          <a:cs typeface="ＭＳ Ｐゴシック"/>
                        </a:rPr>
                        <a:t>業</a:t>
                      </a:r>
                      <a:r>
                        <a:rPr sz="1200" b="1" spc="-80" dirty="0">
                          <a:latin typeface="ＭＳ Ｐゴシック"/>
                          <a:cs typeface="ＭＳ Ｐゴシック"/>
                        </a:rPr>
                        <a:t>し</a:t>
                      </a:r>
                      <a:r>
                        <a:rPr sz="1200" b="1" spc="-90" dirty="0">
                          <a:latin typeface="ＭＳ Ｐゴシック"/>
                          <a:cs typeface="ＭＳ Ｐゴシック"/>
                        </a:rPr>
                        <a:t>た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等を含む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）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ので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す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が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…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１２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143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母が怪我をして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仕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事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を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休ん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で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います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休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職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中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です）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651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１３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143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母が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年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金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を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受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給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中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受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給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申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請中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）です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１４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父が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急死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しました。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ど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うしたらよいですか？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365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１５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spc="-40" dirty="0">
                          <a:latin typeface="HG丸ｺﾞｼｯｸM-PRO"/>
                          <a:cs typeface="HG丸ｺﾞｼｯｸM-PRO"/>
                        </a:rPr>
                        <a:t>妹は</a:t>
                      </a:r>
                      <a:r>
                        <a:rPr sz="1200" b="1" spc="-100" dirty="0">
                          <a:latin typeface="ＭＳ Ｐゴシック"/>
                          <a:cs typeface="ＭＳ Ｐゴシック"/>
                        </a:rPr>
                        <a:t>障害者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なのですが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…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１６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祖母は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要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支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援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認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定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さ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れ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て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長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期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間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通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院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をして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い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るのですが…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１７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父が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入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院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中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で、医療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費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が家計を圧迫しています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１８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生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活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保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護世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帯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です。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必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ず減免されますか？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１９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143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学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生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結婚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して、夫の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扶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養家族になりました（両親の扶養から外れました）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364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２０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143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子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ど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も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が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生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ま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れ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ま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し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た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（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家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族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が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増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ま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し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た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）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２１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父が（家計支持者の兄が）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単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身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赴任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してい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る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ので、家計が圧迫されています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30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２２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spc="-50" dirty="0">
                          <a:latin typeface="HG丸ｺﾞｼｯｸM-PRO"/>
                          <a:cs typeface="HG丸ｺﾞｼｯｸM-PRO"/>
                        </a:rPr>
                        <a:t>自宅が</a:t>
                      </a:r>
                      <a:r>
                        <a:rPr sz="1200" b="1" spc="-100" dirty="0">
                          <a:latin typeface="ＭＳ Ｐゴシック"/>
                          <a:cs typeface="ＭＳ Ｐゴシック"/>
                        </a:rPr>
                        <a:t>火事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で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焼けた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（</a:t>
                      </a:r>
                      <a:r>
                        <a:rPr sz="1200" b="1" spc="-100" dirty="0">
                          <a:latin typeface="ＭＳ Ｐゴシック"/>
                          <a:cs typeface="ＭＳ Ｐゴシック"/>
                        </a:rPr>
                        <a:t>地</a:t>
                      </a:r>
                      <a:r>
                        <a:rPr sz="1200" b="1" spc="-85" dirty="0">
                          <a:latin typeface="ＭＳ Ｐゴシック"/>
                          <a:cs typeface="ＭＳ Ｐゴシック"/>
                        </a:rPr>
                        <a:t>震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で倒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壊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した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・</a:t>
                      </a:r>
                      <a:r>
                        <a:rPr sz="1200" b="1" spc="-100" dirty="0">
                          <a:latin typeface="ＭＳ Ｐゴシック"/>
                          <a:cs typeface="ＭＳ Ｐゴシック"/>
                        </a:rPr>
                        <a:t>台</a:t>
                      </a:r>
                      <a:r>
                        <a:rPr sz="1200" b="1" spc="-85" dirty="0">
                          <a:latin typeface="ＭＳ Ｐゴシック"/>
                          <a:cs typeface="ＭＳ Ｐゴシック"/>
                        </a:rPr>
                        <a:t>風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で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浸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水した）ため、仮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住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ま</a:t>
                      </a:r>
                      <a:r>
                        <a:rPr sz="1200" spc="-120" dirty="0">
                          <a:latin typeface="HG丸ｺﾞｼｯｸM-PRO"/>
                          <a:cs typeface="HG丸ｺﾞｼｯｸM-PRO"/>
                        </a:rPr>
                        <a:t>い</a:t>
                      </a:r>
                      <a:r>
                        <a:rPr sz="1200" spc="-110" dirty="0">
                          <a:latin typeface="HG丸ｺﾞｼｯｸM-PRO"/>
                          <a:cs typeface="HG丸ｺﾞｼｯｸM-PRO"/>
                        </a:rPr>
                        <a:t>しています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493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15570" algn="r">
                        <a:lnSpc>
                          <a:spcPct val="100000"/>
                        </a:lnSpc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２３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698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成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績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要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件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 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(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秀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・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優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・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良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が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 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2/3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 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以上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)</a:t>
                      </a:r>
                      <a:r>
                        <a:rPr sz="1200" b="1" spc="-15" dirty="0">
                          <a:latin typeface="ＭＳ Ｐゴシック"/>
                          <a:cs typeface="ＭＳ Ｐゴシック"/>
                        </a:rPr>
                        <a:t> 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を満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た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す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に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は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、</a:t>
                      </a:r>
                      <a:r>
                        <a:rPr sz="1200" b="1" spc="-15" dirty="0">
                          <a:latin typeface="ＭＳ Ｐゴシック"/>
                          <a:cs typeface="ＭＳ Ｐゴシック"/>
                        </a:rPr>
                        <a:t>あ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と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 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1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 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単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位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足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り</a:t>
                      </a:r>
                      <a:r>
                        <a:rPr sz="1200" b="1" spc="-15" dirty="0">
                          <a:latin typeface="ＭＳ Ｐゴシック"/>
                          <a:cs typeface="ＭＳ Ｐゴシック"/>
                        </a:rPr>
                        <a:t>な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い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の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ですが…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【学部生限定】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3658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２４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143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就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職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活動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で東京にい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る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ので申請期間中に行けません…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２５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交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換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留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学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中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で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海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外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に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いる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のですが、どうしたら良いですか？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30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65175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HG丸ｺﾞｼｯｸM-PRO"/>
                          <a:cs typeface="HG丸ｺﾞｼｯｸM-PRO"/>
                        </a:rPr>
                        <a:t>Q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２６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5334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気づいたら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申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請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期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間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を</a:t>
                      </a:r>
                      <a:r>
                        <a:rPr sz="1200" b="1" spc="10" dirty="0">
                          <a:latin typeface="ＭＳ Ｐゴシック"/>
                          <a:cs typeface="ＭＳ Ｐゴシック"/>
                        </a:rPr>
                        <a:t>過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ぎて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いました。ど</a:t>
                      </a:r>
                      <a:r>
                        <a:rPr sz="1200" spc="-15" dirty="0">
                          <a:latin typeface="HG丸ｺﾞｼｯｸM-PRO"/>
                          <a:cs typeface="HG丸ｺﾞｼｯｸM-PRO"/>
                        </a:rPr>
                        <a:t>う</a:t>
                      </a:r>
                      <a:r>
                        <a:rPr sz="1200" dirty="0">
                          <a:latin typeface="HG丸ｺﾞｼｯｸM-PRO"/>
                          <a:cs typeface="HG丸ｺﾞｼｯｸM-PRO"/>
                        </a:rPr>
                        <a:t>にかなりませんか？</a:t>
                      </a:r>
                      <a:endParaRPr sz="1200">
                        <a:latin typeface="HG丸ｺﾞｼｯｸM-PRO"/>
                        <a:cs typeface="HG丸ｺﾞｼｯｸM-PRO"/>
                      </a:endParaRPr>
                    </a:p>
                  </a:txBody>
                  <a:tcPr marL="0" marR="0" marT="317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 </a:t>
            </a:r>
            <a:fld id="{81D60167-4931-47E6-BA6A-407CBD079E47}" type="slidenum">
              <a:rPr dirty="0"/>
              <a:t>3</a:t>
            </a:fld>
            <a:r>
              <a:rPr spc="-110" dirty="0"/>
              <a:t> </a:t>
            </a:r>
            <a:r>
              <a:rPr dirty="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79119" y="544061"/>
            <a:ext cx="6477000" cy="20447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5405">
              <a:lnSpc>
                <a:spcPct val="100000"/>
              </a:lnSpc>
              <a:tabLst>
                <a:tab pos="501015" algn="l"/>
              </a:tabLst>
            </a:pPr>
            <a:r>
              <a:rPr sz="1200" spc="5" dirty="0">
                <a:latin typeface="HG丸ｺﾞｼｯｸM-PRO"/>
                <a:cs typeface="HG丸ｺﾞｼｯｸM-PRO"/>
              </a:rPr>
              <a:t>Q</a:t>
            </a:r>
            <a:r>
              <a:rPr sz="1200" dirty="0">
                <a:latin typeface="HG丸ｺﾞｼｯｸM-PRO"/>
                <a:cs typeface="HG丸ｺﾞｼｯｸM-PRO"/>
              </a:rPr>
              <a:t>１	</a:t>
            </a:r>
            <a:r>
              <a:rPr sz="1100" b="1" spc="-5" dirty="0">
                <a:latin typeface="ＭＳ Ｐゴシック"/>
                <a:cs typeface="ＭＳ Ｐゴシック"/>
              </a:rPr>
              <a:t>「同一生計</a:t>
            </a:r>
            <a:r>
              <a:rPr sz="1100" b="1" spc="0" dirty="0">
                <a:latin typeface="ＭＳ Ｐゴシック"/>
                <a:cs typeface="ＭＳ Ｐゴシック"/>
              </a:rPr>
              <a:t>」</a:t>
            </a:r>
            <a:r>
              <a:rPr sz="1100" spc="-15" dirty="0">
                <a:latin typeface="HG丸ｺﾞｼｯｸM-PRO"/>
                <a:cs typeface="HG丸ｺﾞｼｯｸM-PRO"/>
              </a:rPr>
              <a:t>と</a:t>
            </a:r>
            <a:r>
              <a:rPr sz="1100" dirty="0">
                <a:latin typeface="HG丸ｺﾞｼｯｸM-PRO"/>
                <a:cs typeface="HG丸ｺﾞｼｯｸM-PRO"/>
              </a:rPr>
              <a:t>は？</a:t>
            </a:r>
            <a:endParaRPr sz="1100">
              <a:latin typeface="HG丸ｺﾞｼｯｸM-PRO"/>
              <a:cs typeface="HG丸ｺﾞｼｯｸM-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3476" y="752916"/>
            <a:ext cx="6441440" cy="2419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marR="125095" indent="-448309">
              <a:lnSpc>
                <a:spcPct val="108300"/>
              </a:lnSpc>
              <a:tabLst>
                <a:tab pos="425450" algn="l"/>
              </a:tabLst>
            </a:pPr>
            <a:r>
              <a:rPr sz="1200" spc="-20" dirty="0">
                <a:latin typeface="HG丸ｺﾞｼｯｸM-PRO"/>
                <a:cs typeface="HG丸ｺﾞｼｯｸM-PRO"/>
              </a:rPr>
              <a:t>A</a:t>
            </a:r>
            <a:r>
              <a:rPr sz="1200" dirty="0">
                <a:latin typeface="HG丸ｺﾞｼｯｸM-PRO"/>
                <a:cs typeface="HG丸ｺﾞｼｯｸM-PRO"/>
              </a:rPr>
              <a:t>１	</a:t>
            </a:r>
            <a:r>
              <a:rPr sz="1200" b="1" spc="-105" dirty="0">
                <a:latin typeface="ＭＳ Ｐゴシック"/>
                <a:cs typeface="ＭＳ Ｐゴシック"/>
              </a:rPr>
              <a:t>衣食</a:t>
            </a:r>
            <a:r>
              <a:rPr sz="1200" b="1" spc="-114" dirty="0">
                <a:latin typeface="ＭＳ Ｐゴシック"/>
                <a:cs typeface="ＭＳ Ｐゴシック"/>
              </a:rPr>
              <a:t>住</a:t>
            </a:r>
            <a:r>
              <a:rPr sz="1200" b="1" spc="-110" dirty="0">
                <a:latin typeface="ＭＳ Ｐゴシック"/>
                <a:cs typeface="ＭＳ Ｐゴシック"/>
              </a:rPr>
              <a:t>等、</a:t>
            </a:r>
            <a:r>
              <a:rPr sz="1200" b="1" spc="-105" dirty="0">
                <a:latin typeface="ＭＳ Ｐゴシック"/>
                <a:cs typeface="ＭＳ Ｐゴシック"/>
              </a:rPr>
              <a:t>生</a:t>
            </a:r>
            <a:r>
              <a:rPr sz="1200" b="1" spc="-114" dirty="0">
                <a:latin typeface="ＭＳ Ｐゴシック"/>
                <a:cs typeface="ＭＳ Ｐゴシック"/>
              </a:rPr>
              <a:t>計維</a:t>
            </a:r>
            <a:r>
              <a:rPr sz="1200" b="1" spc="-105" dirty="0">
                <a:latin typeface="ＭＳ Ｐゴシック"/>
                <a:cs typeface="ＭＳ Ｐゴシック"/>
              </a:rPr>
              <a:t>持</a:t>
            </a:r>
            <a:r>
              <a:rPr sz="1200" b="1" spc="-114" dirty="0">
                <a:latin typeface="ＭＳ Ｐゴシック"/>
                <a:cs typeface="ＭＳ Ｐゴシック"/>
              </a:rPr>
              <a:t>費</a:t>
            </a:r>
            <a:r>
              <a:rPr sz="1200" b="1" spc="-100" dirty="0">
                <a:latin typeface="ＭＳ Ｐゴシック"/>
                <a:cs typeface="ＭＳ Ｐゴシック"/>
              </a:rPr>
              <a:t>を</a:t>
            </a:r>
            <a:r>
              <a:rPr sz="1200" b="1" spc="-105" dirty="0">
                <a:latin typeface="ＭＳ Ｐゴシック"/>
                <a:cs typeface="ＭＳ Ｐゴシック"/>
              </a:rPr>
              <a:t>共にす</a:t>
            </a:r>
            <a:r>
              <a:rPr sz="1200" b="1" spc="-120" dirty="0">
                <a:latin typeface="ＭＳ Ｐゴシック"/>
                <a:cs typeface="ＭＳ Ｐゴシック"/>
              </a:rPr>
              <a:t>る</a:t>
            </a:r>
            <a:r>
              <a:rPr sz="1200" b="1" spc="-105" dirty="0">
                <a:latin typeface="ＭＳ Ｐゴシック"/>
                <a:cs typeface="ＭＳ Ｐゴシック"/>
              </a:rPr>
              <a:t>家族</a:t>
            </a:r>
            <a:r>
              <a:rPr sz="1200" spc="-145" dirty="0">
                <a:latin typeface="HG丸ｺﾞｼｯｸM-PRO"/>
                <a:cs typeface="HG丸ｺﾞｼｯｸM-PRO"/>
              </a:rPr>
              <a:t>の</a:t>
            </a:r>
            <a:r>
              <a:rPr sz="1200" spc="-160" dirty="0">
                <a:latin typeface="HG丸ｺﾞｼｯｸM-PRO"/>
                <a:cs typeface="HG丸ｺﾞｼｯｸM-PRO"/>
              </a:rPr>
              <a:t>こ</a:t>
            </a:r>
            <a:r>
              <a:rPr sz="1200" spc="-145" dirty="0">
                <a:latin typeface="HG丸ｺﾞｼｯｸM-PRO"/>
                <a:cs typeface="HG丸ｺﾞｼｯｸM-PRO"/>
              </a:rPr>
              <a:t>とです。原則、住民票</a:t>
            </a:r>
            <a:r>
              <a:rPr sz="1200" spc="-160" dirty="0">
                <a:latin typeface="HG丸ｺﾞｼｯｸM-PRO"/>
                <a:cs typeface="HG丸ｺﾞｼｯｸM-PRO"/>
              </a:rPr>
              <a:t>上</a:t>
            </a:r>
            <a:r>
              <a:rPr sz="1200" spc="-145" dirty="0">
                <a:latin typeface="HG丸ｺﾞｼｯｸM-PRO"/>
                <a:cs typeface="HG丸ｺﾞｼｯｸM-PRO"/>
              </a:rPr>
              <a:t>同一世帯であるもの、</a:t>
            </a:r>
            <a:r>
              <a:rPr sz="1200" spc="-160" dirty="0">
                <a:latin typeface="HG丸ｺﾞｼｯｸM-PRO"/>
                <a:cs typeface="HG丸ｺﾞｼｯｸM-PRO"/>
              </a:rPr>
              <a:t>住</a:t>
            </a:r>
            <a:r>
              <a:rPr sz="1200" spc="-145" dirty="0">
                <a:latin typeface="HG丸ｺﾞｼｯｸM-PRO"/>
                <a:cs typeface="HG丸ｺﾞｼｯｸM-PRO"/>
              </a:rPr>
              <a:t>民票上 </a:t>
            </a:r>
            <a:r>
              <a:rPr sz="1200" b="1" spc="-140" dirty="0">
                <a:latin typeface="ＭＳ Ｐゴシック"/>
                <a:cs typeface="ＭＳ Ｐゴシック"/>
              </a:rPr>
              <a:t>別</a:t>
            </a:r>
            <a:r>
              <a:rPr sz="1200" b="1" spc="-150" dirty="0">
                <a:latin typeface="ＭＳ Ｐゴシック"/>
                <a:cs typeface="ＭＳ Ｐゴシック"/>
              </a:rPr>
              <a:t>世帯</a:t>
            </a:r>
            <a:r>
              <a:rPr sz="1200" b="1" spc="-140" dirty="0">
                <a:latin typeface="ＭＳ Ｐゴシック"/>
                <a:cs typeface="ＭＳ Ｐゴシック"/>
              </a:rPr>
              <a:t>で</a:t>
            </a:r>
            <a:r>
              <a:rPr sz="1200" b="1" spc="-145" dirty="0">
                <a:latin typeface="ＭＳ Ｐゴシック"/>
                <a:cs typeface="ＭＳ Ｐゴシック"/>
              </a:rPr>
              <a:t>あ</a:t>
            </a:r>
            <a:r>
              <a:rPr sz="1200" b="1" spc="-155" dirty="0">
                <a:latin typeface="ＭＳ Ｐゴシック"/>
                <a:cs typeface="ＭＳ Ｐゴシック"/>
              </a:rPr>
              <a:t>っ</a:t>
            </a:r>
            <a:r>
              <a:rPr sz="1200" b="1" spc="-145" dirty="0">
                <a:latin typeface="ＭＳ Ｐゴシック"/>
                <a:cs typeface="ＭＳ Ｐゴシック"/>
              </a:rPr>
              <a:t>て</a:t>
            </a:r>
            <a:r>
              <a:rPr sz="1200" b="1" spc="-155" dirty="0">
                <a:latin typeface="ＭＳ Ｐゴシック"/>
                <a:cs typeface="ＭＳ Ｐゴシック"/>
              </a:rPr>
              <a:t>も</a:t>
            </a:r>
            <a:r>
              <a:rPr sz="1200" b="1" spc="-140" dirty="0">
                <a:latin typeface="ＭＳ Ｐゴシック"/>
                <a:cs typeface="ＭＳ Ｐゴシック"/>
              </a:rPr>
              <a:t>扶</a:t>
            </a:r>
            <a:r>
              <a:rPr sz="1200" b="1" spc="-150" dirty="0">
                <a:latin typeface="ＭＳ Ｐゴシック"/>
                <a:cs typeface="ＭＳ Ｐゴシック"/>
              </a:rPr>
              <a:t>養関係</a:t>
            </a:r>
            <a:r>
              <a:rPr sz="1200" b="1" spc="-140" dirty="0">
                <a:latin typeface="ＭＳ Ｐゴシック"/>
                <a:cs typeface="ＭＳ Ｐゴシック"/>
              </a:rPr>
              <a:t>に</a:t>
            </a:r>
            <a:r>
              <a:rPr sz="1200" b="1" spc="-145" dirty="0">
                <a:latin typeface="ＭＳ Ｐゴシック"/>
                <a:cs typeface="ＭＳ Ｐゴシック"/>
              </a:rPr>
              <a:t>あ</a:t>
            </a:r>
            <a:r>
              <a:rPr sz="1200" b="1" spc="-155" dirty="0">
                <a:latin typeface="ＭＳ Ｐゴシック"/>
                <a:cs typeface="ＭＳ Ｐゴシック"/>
              </a:rPr>
              <a:t>る</a:t>
            </a:r>
            <a:r>
              <a:rPr sz="1200" b="1" spc="-145" dirty="0">
                <a:latin typeface="ＭＳ Ｐゴシック"/>
                <a:cs typeface="ＭＳ Ｐゴシック"/>
              </a:rPr>
              <a:t>も</a:t>
            </a:r>
            <a:r>
              <a:rPr sz="1200" b="1" spc="-140" dirty="0">
                <a:latin typeface="ＭＳ Ｐゴシック"/>
                <a:cs typeface="ＭＳ Ｐゴシック"/>
              </a:rPr>
              <a:t>の</a:t>
            </a:r>
            <a:r>
              <a:rPr sz="1200" spc="-160" dirty="0">
                <a:latin typeface="HG丸ｺﾞｼｯｸM-PRO"/>
                <a:cs typeface="HG丸ｺﾞｼｯｸM-PRO"/>
              </a:rPr>
              <a:t>・</a:t>
            </a:r>
            <a:r>
              <a:rPr sz="1200" b="1" spc="-150" dirty="0">
                <a:latin typeface="ＭＳ Ｐゴシック"/>
                <a:cs typeface="ＭＳ Ｐゴシック"/>
              </a:rPr>
              <a:t>相</a:t>
            </a:r>
            <a:r>
              <a:rPr sz="1200" b="1" spc="-140" dirty="0">
                <a:latin typeface="ＭＳ Ｐゴシック"/>
                <a:cs typeface="ＭＳ Ｐゴシック"/>
              </a:rPr>
              <a:t>互</a:t>
            </a:r>
            <a:r>
              <a:rPr sz="1200" b="1" spc="-150" dirty="0">
                <a:latin typeface="ＭＳ Ｐゴシック"/>
                <a:cs typeface="ＭＳ Ｐゴシック"/>
              </a:rPr>
              <a:t>援助関係</a:t>
            </a:r>
            <a:r>
              <a:rPr sz="1200" b="1" spc="-140" dirty="0">
                <a:latin typeface="ＭＳ Ｐゴシック"/>
                <a:cs typeface="ＭＳ Ｐゴシック"/>
              </a:rPr>
              <a:t>に</a:t>
            </a:r>
            <a:r>
              <a:rPr sz="1200" b="1" spc="-145" dirty="0">
                <a:latin typeface="ＭＳ Ｐゴシック"/>
                <a:cs typeface="ＭＳ Ｐゴシック"/>
              </a:rPr>
              <a:t>あ</a:t>
            </a:r>
            <a:r>
              <a:rPr sz="1200" b="1" spc="-155" dirty="0">
                <a:latin typeface="ＭＳ Ｐゴシック"/>
                <a:cs typeface="ＭＳ Ｐゴシック"/>
              </a:rPr>
              <a:t>る</a:t>
            </a:r>
            <a:r>
              <a:rPr sz="1200" b="1" spc="-145" dirty="0">
                <a:latin typeface="ＭＳ Ｐゴシック"/>
                <a:cs typeface="ＭＳ Ｐゴシック"/>
              </a:rPr>
              <a:t>も</a:t>
            </a:r>
            <a:r>
              <a:rPr sz="1200" b="1" spc="-140" dirty="0">
                <a:latin typeface="ＭＳ Ｐゴシック"/>
                <a:cs typeface="ＭＳ Ｐゴシック"/>
              </a:rPr>
              <a:t>の</a:t>
            </a:r>
            <a:r>
              <a:rPr sz="1200" spc="-160" dirty="0">
                <a:latin typeface="HG丸ｺﾞｼｯｸM-PRO"/>
                <a:cs typeface="HG丸ｺﾞｼｯｸM-PRO"/>
              </a:rPr>
              <a:t>、</a:t>
            </a:r>
            <a:r>
              <a:rPr sz="1200" spc="-145" dirty="0">
                <a:latin typeface="HG丸ｺﾞｼｯｸM-PRO"/>
                <a:cs typeface="HG丸ｺﾞｼｯｸM-PRO"/>
              </a:rPr>
              <a:t>をいいます。</a:t>
            </a:r>
            <a:endParaRPr sz="1200">
              <a:latin typeface="HG丸ｺﾞｼｯｸM-PRO"/>
              <a:cs typeface="HG丸ｺﾞｼｯｸM-PRO"/>
            </a:endParaRPr>
          </a:p>
          <a:p>
            <a:pPr marL="437515">
              <a:lnSpc>
                <a:spcPct val="100000"/>
              </a:lnSpc>
              <a:spcBef>
                <a:spcPts val="720"/>
              </a:spcBef>
            </a:pPr>
            <a:r>
              <a:rPr sz="1200" b="1" spc="-105" dirty="0">
                <a:latin typeface="ＭＳ Ｐゴシック"/>
                <a:cs typeface="ＭＳ Ｐゴシック"/>
              </a:rPr>
              <a:t>①</a:t>
            </a:r>
            <a:r>
              <a:rPr sz="1200" spc="-110" dirty="0">
                <a:latin typeface="HG丸ｺﾞｼｯｸM-PRO"/>
                <a:cs typeface="HG丸ｺﾞｼｯｸM-PRO"/>
              </a:rPr>
              <a:t>住民票</a:t>
            </a:r>
            <a:r>
              <a:rPr sz="1200" spc="-120" dirty="0">
                <a:latin typeface="HG丸ｺﾞｼｯｸM-PRO"/>
                <a:cs typeface="HG丸ｺﾞｼｯｸM-PRO"/>
              </a:rPr>
              <a:t>の</a:t>
            </a:r>
            <a:r>
              <a:rPr sz="1200" spc="-110" dirty="0">
                <a:latin typeface="HG丸ｺﾞｼｯｸM-PRO"/>
                <a:cs typeface="HG丸ｺﾞｼｯｸM-PRO"/>
              </a:rPr>
              <a:t>異動の有無</a:t>
            </a:r>
            <a:r>
              <a:rPr sz="1200" spc="-120" dirty="0">
                <a:latin typeface="HG丸ｺﾞｼｯｸM-PRO"/>
                <a:cs typeface="HG丸ｺﾞｼｯｸM-PRO"/>
              </a:rPr>
              <a:t>に</a:t>
            </a:r>
            <a:r>
              <a:rPr sz="1200" spc="-110" dirty="0">
                <a:latin typeface="HG丸ｺﾞｼｯｸM-PRO"/>
                <a:cs typeface="HG丸ｺﾞｼｯｸM-PRO"/>
              </a:rPr>
              <a:t>かかわらず</a:t>
            </a:r>
            <a:r>
              <a:rPr sz="1200" spc="-120" dirty="0">
                <a:latin typeface="HG丸ｺﾞｼｯｸM-PRO"/>
                <a:cs typeface="HG丸ｺﾞｼｯｸM-PRO"/>
              </a:rPr>
              <a:t>、</a:t>
            </a:r>
            <a:r>
              <a:rPr sz="1200" b="1" u="sng" spc="-114" dirty="0">
                <a:latin typeface="ＭＳ Ｐゴシック"/>
                <a:cs typeface="ＭＳ Ｐゴシック"/>
              </a:rPr>
              <a:t>下</a:t>
            </a:r>
            <a:r>
              <a:rPr sz="1200" b="1" u="sng" spc="-105" dirty="0">
                <a:latin typeface="ＭＳ Ｐゴシック"/>
                <a:cs typeface="ＭＳ Ｐゴシック"/>
              </a:rPr>
              <a:t>宿</a:t>
            </a:r>
            <a:r>
              <a:rPr sz="1200" b="1" u="sng" spc="-114" dirty="0">
                <a:latin typeface="ＭＳ Ｐゴシック"/>
                <a:cs typeface="ＭＳ Ｐゴシック"/>
              </a:rPr>
              <a:t>中の兄弟</a:t>
            </a:r>
            <a:r>
              <a:rPr sz="1200" b="1" u="sng" spc="-105" dirty="0">
                <a:latin typeface="ＭＳ Ｐゴシック"/>
                <a:cs typeface="ＭＳ Ｐゴシック"/>
              </a:rPr>
              <a:t>姉</a:t>
            </a:r>
            <a:r>
              <a:rPr sz="1200" b="1" u="sng" spc="-114" dirty="0">
                <a:latin typeface="ＭＳ Ｐゴシック"/>
                <a:cs typeface="ＭＳ Ｐゴシック"/>
              </a:rPr>
              <a:t>妹・単</a:t>
            </a:r>
            <a:r>
              <a:rPr sz="1200" b="1" u="sng" spc="-110" dirty="0">
                <a:latin typeface="ＭＳ Ｐゴシック"/>
                <a:cs typeface="ＭＳ Ｐゴシック"/>
              </a:rPr>
              <a:t>身</a:t>
            </a:r>
            <a:r>
              <a:rPr sz="1200" b="1" u="sng" spc="-114" dirty="0">
                <a:latin typeface="ＭＳ Ｐゴシック"/>
                <a:cs typeface="ＭＳ Ｐゴシック"/>
              </a:rPr>
              <a:t>赴任中</a:t>
            </a:r>
            <a:r>
              <a:rPr sz="1200" b="1" u="sng" spc="-105" dirty="0">
                <a:latin typeface="ＭＳ Ｐゴシック"/>
                <a:cs typeface="ＭＳ Ｐゴシック"/>
              </a:rPr>
              <a:t>の</a:t>
            </a:r>
            <a:r>
              <a:rPr sz="1200" b="1" u="sng" spc="-114" dirty="0">
                <a:latin typeface="ＭＳ Ｐゴシック"/>
                <a:cs typeface="ＭＳ Ｐゴシック"/>
              </a:rPr>
              <a:t>父母</a:t>
            </a:r>
            <a:r>
              <a:rPr sz="1200" b="1" u="sng" spc="-105" dirty="0">
                <a:latin typeface="ＭＳ Ｐゴシック"/>
                <a:cs typeface="ＭＳ Ｐゴシック"/>
              </a:rPr>
              <a:t>等</a:t>
            </a:r>
            <a:r>
              <a:rPr sz="1200" u="sng" spc="-110" dirty="0">
                <a:latin typeface="HG丸ｺﾞｼｯｸM-PRO"/>
                <a:cs typeface="HG丸ｺﾞｼｯｸM-PRO"/>
              </a:rPr>
              <a:t>を含みま</a:t>
            </a:r>
            <a:r>
              <a:rPr sz="1200" u="sng" spc="-120" dirty="0">
                <a:latin typeface="HG丸ｺﾞｼｯｸM-PRO"/>
                <a:cs typeface="HG丸ｺﾞｼｯｸM-PRO"/>
              </a:rPr>
              <a:t>す</a:t>
            </a:r>
            <a:r>
              <a:rPr sz="1200" u="sng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  <a:p>
            <a:pPr marL="574675" marR="5080" indent="-137160">
              <a:lnSpc>
                <a:spcPct val="116700"/>
              </a:lnSpc>
              <a:spcBef>
                <a:spcPts val="140"/>
              </a:spcBef>
            </a:pPr>
            <a:r>
              <a:rPr sz="1200" b="1" spc="-20" dirty="0">
                <a:latin typeface="ＭＳ Ｐゴシック"/>
                <a:cs typeface="ＭＳ Ｐゴシック"/>
              </a:rPr>
              <a:t>②</a:t>
            </a:r>
            <a:r>
              <a:rPr sz="1200" u="sng" spc="-15" dirty="0">
                <a:latin typeface="HG丸ｺﾞｼｯｸM-PRO"/>
                <a:cs typeface="HG丸ｺﾞｼｯｸM-PRO"/>
              </a:rPr>
              <a:t>社</a:t>
            </a:r>
            <a:r>
              <a:rPr sz="1200" u="sng" spc="-25" dirty="0">
                <a:latin typeface="HG丸ｺﾞｼｯｸM-PRO"/>
                <a:cs typeface="HG丸ｺﾞｼｯｸM-PRO"/>
              </a:rPr>
              <a:t>会人</a:t>
            </a:r>
            <a:r>
              <a:rPr sz="1200" u="sng" spc="-15" dirty="0">
                <a:latin typeface="HG丸ｺﾞｼｯｸM-PRO"/>
                <a:cs typeface="HG丸ｺﾞｼｯｸM-PRO"/>
              </a:rPr>
              <a:t>で</a:t>
            </a:r>
            <a:r>
              <a:rPr sz="1200" u="sng" spc="-25" dirty="0">
                <a:latin typeface="HG丸ｺﾞｼｯｸM-PRO"/>
                <a:cs typeface="HG丸ｺﾞｼｯｸM-PRO"/>
              </a:rPr>
              <a:t>別居し</a:t>
            </a:r>
            <a:r>
              <a:rPr sz="1200" u="sng" spc="-15" dirty="0">
                <a:latin typeface="HG丸ｺﾞｼｯｸM-PRO"/>
                <a:cs typeface="HG丸ｺﾞｼｯｸM-PRO"/>
              </a:rPr>
              <a:t>て</a:t>
            </a:r>
            <a:r>
              <a:rPr sz="1200" u="sng" spc="-25" dirty="0">
                <a:latin typeface="HG丸ｺﾞｼｯｸM-PRO"/>
                <a:cs typeface="HG丸ｺﾞｼｯｸM-PRO"/>
              </a:rPr>
              <a:t>一</a:t>
            </a:r>
            <a:r>
              <a:rPr sz="1200" u="sng" spc="-15" dirty="0">
                <a:latin typeface="HG丸ｺﾞｼｯｸM-PRO"/>
                <a:cs typeface="HG丸ｺﾞｼｯｸM-PRO"/>
              </a:rPr>
              <a:t>人</a:t>
            </a:r>
            <a:r>
              <a:rPr sz="1200" u="sng" spc="-25" dirty="0">
                <a:latin typeface="HG丸ｺﾞｼｯｸM-PRO"/>
                <a:cs typeface="HG丸ｺﾞｼｯｸM-PRO"/>
              </a:rPr>
              <a:t>暮ら</a:t>
            </a:r>
            <a:r>
              <a:rPr sz="1200" u="sng" spc="-15" dirty="0">
                <a:latin typeface="HG丸ｺﾞｼｯｸM-PRO"/>
                <a:cs typeface="HG丸ｺﾞｼｯｸM-PRO"/>
              </a:rPr>
              <a:t>し</a:t>
            </a:r>
            <a:r>
              <a:rPr sz="1200" u="sng" spc="-25" dirty="0">
                <a:latin typeface="HG丸ｺﾞｼｯｸM-PRO"/>
                <a:cs typeface="HG丸ｺﾞｼｯｸM-PRO"/>
              </a:rPr>
              <a:t>をし</a:t>
            </a:r>
            <a:r>
              <a:rPr sz="1200" u="sng" spc="-15" dirty="0">
                <a:latin typeface="HG丸ｺﾞｼｯｸM-PRO"/>
                <a:cs typeface="HG丸ｺﾞｼｯｸM-PRO"/>
              </a:rPr>
              <a:t>て</a:t>
            </a:r>
            <a:r>
              <a:rPr sz="1200" u="sng" spc="-25" dirty="0">
                <a:latin typeface="HG丸ｺﾞｼｯｸM-PRO"/>
                <a:cs typeface="HG丸ｺﾞｼｯｸM-PRO"/>
              </a:rPr>
              <a:t>いる</a:t>
            </a:r>
            <a:r>
              <a:rPr sz="1200" spc="-25" dirty="0">
                <a:latin typeface="HG丸ｺﾞｼｯｸM-PRO"/>
                <a:cs typeface="HG丸ｺﾞｼｯｸM-PRO"/>
              </a:rPr>
              <a:t>兄</a:t>
            </a:r>
            <a:r>
              <a:rPr sz="1200" spc="-15" dirty="0">
                <a:latin typeface="HG丸ｺﾞｼｯｸM-PRO"/>
                <a:cs typeface="HG丸ｺﾞｼｯｸM-PRO"/>
              </a:rPr>
              <a:t>弟</a:t>
            </a:r>
            <a:r>
              <a:rPr sz="1200" spc="-25" dirty="0">
                <a:latin typeface="HG丸ｺﾞｼｯｸM-PRO"/>
                <a:cs typeface="HG丸ｺﾞｼｯｸM-PRO"/>
              </a:rPr>
              <a:t>姉妹、</a:t>
            </a:r>
            <a:r>
              <a:rPr sz="1200" u="sng" spc="-15" dirty="0">
                <a:latin typeface="HG丸ｺﾞｼｯｸM-PRO"/>
                <a:cs typeface="HG丸ｺﾞｼｯｸM-PRO"/>
              </a:rPr>
              <a:t>結</a:t>
            </a:r>
            <a:r>
              <a:rPr sz="1200" u="sng" spc="-25" dirty="0">
                <a:latin typeface="HG丸ｺﾞｼｯｸM-PRO"/>
                <a:cs typeface="HG丸ｺﾞｼｯｸM-PRO"/>
              </a:rPr>
              <a:t>婚</a:t>
            </a:r>
            <a:r>
              <a:rPr sz="1200" u="sng" spc="-15" dirty="0">
                <a:latin typeface="HG丸ｺﾞｼｯｸM-PRO"/>
                <a:cs typeface="HG丸ｺﾞｼｯｸM-PRO"/>
              </a:rPr>
              <a:t>し</a:t>
            </a:r>
            <a:r>
              <a:rPr sz="1200" u="sng" spc="-25" dirty="0">
                <a:latin typeface="HG丸ｺﾞｼｯｸM-PRO"/>
                <a:cs typeface="HG丸ｺﾞｼｯｸM-PRO"/>
              </a:rPr>
              <a:t>て別</a:t>
            </a:r>
            <a:r>
              <a:rPr sz="1200" u="sng" spc="-15" dirty="0">
                <a:latin typeface="HG丸ｺﾞｼｯｸM-PRO"/>
                <a:cs typeface="HG丸ｺﾞｼｯｸM-PRO"/>
              </a:rPr>
              <a:t>居</a:t>
            </a:r>
            <a:r>
              <a:rPr sz="1200" spc="-15" dirty="0">
                <a:latin typeface="HG丸ｺﾞｼｯｸM-PRO"/>
                <a:cs typeface="HG丸ｺﾞｼｯｸM-PRO"/>
              </a:rPr>
              <a:t>し</a:t>
            </a:r>
            <a:r>
              <a:rPr sz="1200" spc="-25" dirty="0">
                <a:latin typeface="HG丸ｺﾞｼｯｸM-PRO"/>
                <a:cs typeface="HG丸ｺﾞｼｯｸM-PRO"/>
              </a:rPr>
              <a:t>てい</a:t>
            </a:r>
            <a:r>
              <a:rPr sz="1200" spc="-15" dirty="0">
                <a:latin typeface="HG丸ｺﾞｼｯｸM-PRO"/>
                <a:cs typeface="HG丸ｺﾞｼｯｸM-PRO"/>
              </a:rPr>
              <a:t>る</a:t>
            </a:r>
            <a:r>
              <a:rPr sz="1200" spc="-25" dirty="0">
                <a:latin typeface="HG丸ｺﾞｼｯｸM-PRO"/>
                <a:cs typeface="HG丸ｺﾞｼｯｸM-PRO"/>
              </a:rPr>
              <a:t>兄弟</a:t>
            </a:r>
            <a:r>
              <a:rPr sz="1200" spc="-15" dirty="0">
                <a:latin typeface="HG丸ｺﾞｼｯｸM-PRO"/>
                <a:cs typeface="HG丸ｺﾞｼｯｸM-PRO"/>
              </a:rPr>
              <a:t>姉</a:t>
            </a:r>
            <a:r>
              <a:rPr sz="1200" spc="-25" dirty="0">
                <a:latin typeface="HG丸ｺﾞｼｯｸM-PRO"/>
                <a:cs typeface="HG丸ｺﾞｼｯｸM-PRO"/>
              </a:rPr>
              <a:t>妹は </a:t>
            </a:r>
            <a:r>
              <a:rPr sz="1200" b="1" spc="-30" dirty="0">
                <a:latin typeface="ＭＳ Ｐゴシック"/>
                <a:cs typeface="ＭＳ Ｐゴシック"/>
              </a:rPr>
              <a:t>除</a:t>
            </a:r>
            <a:r>
              <a:rPr sz="1200" b="1" spc="-35" dirty="0">
                <a:latin typeface="ＭＳ Ｐゴシック"/>
                <a:cs typeface="ＭＳ Ｐゴシック"/>
              </a:rPr>
              <a:t>きます</a:t>
            </a:r>
            <a:r>
              <a:rPr sz="1200" b="1" spc="-45" dirty="0">
                <a:latin typeface="ＭＳ Ｐゴシック"/>
                <a:cs typeface="ＭＳ Ｐゴシック"/>
              </a:rPr>
              <a:t>（</a:t>
            </a:r>
            <a:r>
              <a:rPr sz="1200" b="1" spc="-30" dirty="0">
                <a:latin typeface="ＭＳ Ｐゴシック"/>
                <a:cs typeface="ＭＳ Ｐゴシック"/>
              </a:rPr>
              <a:t>別</a:t>
            </a:r>
            <a:r>
              <a:rPr sz="1200" b="1" spc="-45" dirty="0">
                <a:latin typeface="ＭＳ Ｐゴシック"/>
                <a:cs typeface="ＭＳ Ｐゴシック"/>
              </a:rPr>
              <a:t>生</a:t>
            </a:r>
            <a:r>
              <a:rPr sz="1200" b="1" spc="-35" dirty="0">
                <a:latin typeface="ＭＳ Ｐゴシック"/>
                <a:cs typeface="ＭＳ Ｐゴシック"/>
              </a:rPr>
              <a:t>計</a:t>
            </a:r>
            <a:r>
              <a:rPr sz="1200" b="1" spc="-30" dirty="0">
                <a:latin typeface="ＭＳ Ｐゴシック"/>
                <a:cs typeface="ＭＳ Ｐゴシック"/>
              </a:rPr>
              <a:t>）</a:t>
            </a:r>
            <a:r>
              <a:rPr sz="1200" b="1" spc="-35" dirty="0">
                <a:latin typeface="ＭＳ Ｐゴシック"/>
                <a:cs typeface="ＭＳ Ｐゴシック"/>
              </a:rPr>
              <a:t>。</a:t>
            </a:r>
            <a:r>
              <a:rPr sz="1200" spc="-40" dirty="0">
                <a:latin typeface="HG丸ｺﾞｼｯｸM-PRO"/>
                <a:cs typeface="HG丸ｺﾞｼｯｸM-PRO"/>
              </a:rPr>
              <a:t>こ</a:t>
            </a:r>
            <a:r>
              <a:rPr sz="1200" spc="-50" dirty="0">
                <a:latin typeface="HG丸ｺﾞｼｯｸM-PRO"/>
                <a:cs typeface="HG丸ｺﾞｼｯｸM-PRO"/>
              </a:rPr>
              <a:t>の</a:t>
            </a:r>
            <a:r>
              <a:rPr sz="1200" spc="-40" dirty="0">
                <a:latin typeface="HG丸ｺﾞｼｯｸM-PRO"/>
                <a:cs typeface="HG丸ｺﾞｼｯｸM-PRO"/>
              </a:rPr>
              <a:t>場</a:t>
            </a:r>
            <a:r>
              <a:rPr sz="1200" spc="-25" dirty="0">
                <a:latin typeface="HG丸ｺﾞｼｯｸM-PRO"/>
                <a:cs typeface="HG丸ｺﾞｼｯｸM-PRO"/>
              </a:rPr>
              <a:t>合</a:t>
            </a:r>
            <a:r>
              <a:rPr sz="1200" spc="-40" dirty="0">
                <a:latin typeface="HG丸ｺﾞｼｯｸM-PRO"/>
                <a:cs typeface="HG丸ｺﾞｼｯｸM-PRO"/>
              </a:rPr>
              <a:t>、</a:t>
            </a:r>
            <a:r>
              <a:rPr sz="1200" b="1" u="heavy" spc="-30" dirty="0">
                <a:latin typeface="ＭＳ Ｐゴシック"/>
                <a:cs typeface="ＭＳ Ｐゴシック"/>
              </a:rPr>
              <a:t>住</a:t>
            </a:r>
            <a:r>
              <a:rPr sz="1200" b="1" u="heavy" spc="-45" dirty="0">
                <a:latin typeface="ＭＳ Ｐゴシック"/>
                <a:cs typeface="ＭＳ Ｐゴシック"/>
              </a:rPr>
              <a:t>民</a:t>
            </a:r>
            <a:r>
              <a:rPr sz="1200" b="1" u="heavy" spc="-35" dirty="0">
                <a:latin typeface="ＭＳ Ｐゴシック"/>
                <a:cs typeface="ＭＳ Ｐゴシック"/>
              </a:rPr>
              <a:t>票を</a:t>
            </a:r>
            <a:r>
              <a:rPr sz="1200" b="1" u="heavy" spc="-30" dirty="0">
                <a:latin typeface="ＭＳ Ｐゴシック"/>
                <a:cs typeface="ＭＳ Ｐゴシック"/>
              </a:rPr>
              <a:t>異</a:t>
            </a:r>
            <a:r>
              <a:rPr sz="1200" b="1" u="heavy" spc="-45" dirty="0">
                <a:latin typeface="ＭＳ Ｐゴシック"/>
                <a:cs typeface="ＭＳ Ｐゴシック"/>
              </a:rPr>
              <a:t>動</a:t>
            </a:r>
            <a:r>
              <a:rPr sz="1200" b="1" u="heavy" spc="-40" dirty="0">
                <a:latin typeface="ＭＳ Ｐゴシック"/>
                <a:cs typeface="ＭＳ Ｐゴシック"/>
              </a:rPr>
              <a:t>し</a:t>
            </a:r>
            <a:r>
              <a:rPr sz="1200" b="1" u="heavy" spc="-35" dirty="0">
                <a:latin typeface="ＭＳ Ｐゴシック"/>
                <a:cs typeface="ＭＳ Ｐゴシック"/>
              </a:rPr>
              <a:t>て</a:t>
            </a:r>
            <a:r>
              <a:rPr sz="1200" b="1" u="heavy" spc="-25" dirty="0">
                <a:latin typeface="ＭＳ Ｐゴシック"/>
                <a:cs typeface="ＭＳ Ｐゴシック"/>
              </a:rPr>
              <a:t>い</a:t>
            </a:r>
            <a:r>
              <a:rPr sz="1200" b="1" u="heavy" spc="-50" dirty="0">
                <a:latin typeface="ＭＳ Ｐゴシック"/>
                <a:cs typeface="ＭＳ Ｐゴシック"/>
              </a:rPr>
              <a:t>な</a:t>
            </a:r>
            <a:r>
              <a:rPr sz="1200" b="1" u="heavy" spc="-25" dirty="0">
                <a:latin typeface="ＭＳ Ｐゴシック"/>
                <a:cs typeface="ＭＳ Ｐゴシック"/>
              </a:rPr>
              <a:t>い</a:t>
            </a:r>
            <a:r>
              <a:rPr sz="1200" b="1" u="heavy" spc="-45" dirty="0">
                <a:latin typeface="ＭＳ Ｐゴシック"/>
                <a:cs typeface="ＭＳ Ｐゴシック"/>
              </a:rPr>
              <a:t>場</a:t>
            </a:r>
            <a:r>
              <a:rPr sz="1200" b="1" u="heavy" spc="-30" dirty="0">
                <a:latin typeface="ＭＳ Ｐゴシック"/>
                <a:cs typeface="ＭＳ Ｐゴシック"/>
              </a:rPr>
              <a:t>合</a:t>
            </a:r>
            <a:r>
              <a:rPr sz="1200" b="1" u="heavy" spc="-35" dirty="0">
                <a:latin typeface="ＭＳ Ｐゴシック"/>
                <a:cs typeface="ＭＳ Ｐゴシック"/>
              </a:rPr>
              <a:t>も</a:t>
            </a:r>
            <a:r>
              <a:rPr sz="1200" b="1" u="heavy" spc="-45" dirty="0">
                <a:latin typeface="ＭＳ Ｐゴシック"/>
                <a:cs typeface="ＭＳ Ｐゴシック"/>
              </a:rPr>
              <a:t>別</a:t>
            </a:r>
            <a:r>
              <a:rPr sz="1200" b="1" u="heavy" spc="-30" dirty="0">
                <a:latin typeface="ＭＳ Ｐゴシック"/>
                <a:cs typeface="ＭＳ Ｐゴシック"/>
              </a:rPr>
              <a:t>生計</a:t>
            </a:r>
            <a:r>
              <a:rPr sz="1200" spc="-50" dirty="0">
                <a:latin typeface="HG丸ｺﾞｼｯｸM-PRO"/>
                <a:cs typeface="HG丸ｺﾞｼｯｸM-PRO"/>
              </a:rPr>
              <a:t>と</a:t>
            </a:r>
            <a:r>
              <a:rPr sz="1200" spc="-40" dirty="0">
                <a:latin typeface="HG丸ｺﾞｼｯｸM-PRO"/>
                <a:cs typeface="HG丸ｺﾞｼｯｸM-PRO"/>
              </a:rPr>
              <a:t>し</a:t>
            </a:r>
            <a:r>
              <a:rPr sz="1200" spc="-25" dirty="0">
                <a:latin typeface="HG丸ｺﾞｼｯｸM-PRO"/>
                <a:cs typeface="HG丸ｺﾞｼｯｸM-PRO"/>
              </a:rPr>
              <a:t>ま</a:t>
            </a:r>
            <a:r>
              <a:rPr sz="1200" spc="-40" dirty="0">
                <a:latin typeface="HG丸ｺﾞｼｯｸM-PRO"/>
                <a:cs typeface="HG丸ｺﾞｼｯｸM-PRO"/>
              </a:rPr>
              <a:t>す。その</a:t>
            </a:r>
            <a:r>
              <a:rPr sz="1200" spc="-25" dirty="0">
                <a:latin typeface="HG丸ｺﾞｼｯｸM-PRO"/>
                <a:cs typeface="HG丸ｺﾞｼｯｸM-PRO"/>
              </a:rPr>
              <a:t>ほ</a:t>
            </a:r>
            <a:r>
              <a:rPr sz="1200" spc="-40" dirty="0">
                <a:latin typeface="HG丸ｺﾞｼｯｸM-PRO"/>
                <a:cs typeface="HG丸ｺﾞｼｯｸM-PRO"/>
              </a:rPr>
              <a:t>か、 特別な</a:t>
            </a:r>
            <a:r>
              <a:rPr sz="1200" spc="-50" dirty="0">
                <a:latin typeface="HG丸ｺﾞｼｯｸM-PRO"/>
                <a:cs typeface="HG丸ｺﾞｼｯｸM-PRO"/>
              </a:rPr>
              <a:t>事</a:t>
            </a:r>
            <a:r>
              <a:rPr sz="1200" spc="-40" dirty="0">
                <a:latin typeface="HG丸ｺﾞｼｯｸM-PRO"/>
                <a:cs typeface="HG丸ｺﾞｼｯｸM-PRO"/>
              </a:rPr>
              <a:t>情の</a:t>
            </a:r>
            <a:r>
              <a:rPr sz="1200" spc="-50" dirty="0">
                <a:latin typeface="HG丸ｺﾞｼｯｸM-PRO"/>
                <a:cs typeface="HG丸ｺﾞｼｯｸM-PRO"/>
              </a:rPr>
              <a:t>あ</a:t>
            </a:r>
            <a:r>
              <a:rPr sz="1200" spc="-40" dirty="0">
                <a:latin typeface="HG丸ｺﾞｼｯｸM-PRO"/>
                <a:cs typeface="HG丸ｺﾞｼｯｸM-PRO"/>
              </a:rPr>
              <a:t>る場</a:t>
            </a:r>
            <a:r>
              <a:rPr sz="1200" spc="-50" dirty="0">
                <a:latin typeface="HG丸ｺﾞｼｯｸM-PRO"/>
                <a:cs typeface="HG丸ｺﾞｼｯｸM-PRO"/>
              </a:rPr>
              <a:t>合</a:t>
            </a:r>
            <a:r>
              <a:rPr sz="1200" spc="-40" dirty="0">
                <a:latin typeface="HG丸ｺﾞｼｯｸM-PRO"/>
                <a:cs typeface="HG丸ｺﾞｼｯｸM-PRO"/>
              </a:rPr>
              <a:t>はご相</a:t>
            </a:r>
            <a:r>
              <a:rPr sz="1200" spc="-50" dirty="0">
                <a:latin typeface="HG丸ｺﾞｼｯｸM-PRO"/>
                <a:cs typeface="HG丸ｺﾞｼｯｸM-PRO"/>
              </a:rPr>
              <a:t>談</a:t>
            </a:r>
            <a:r>
              <a:rPr sz="1200" spc="-40" dirty="0">
                <a:latin typeface="HG丸ｺﾞｼｯｸM-PRO"/>
                <a:cs typeface="HG丸ｺﾞｼｯｸM-PRO"/>
              </a:rPr>
              <a:t>くだ</a:t>
            </a:r>
            <a:r>
              <a:rPr sz="1200" spc="-50" dirty="0">
                <a:latin typeface="HG丸ｺﾞｼｯｸM-PRO"/>
                <a:cs typeface="HG丸ｺﾞｼｯｸM-PRO"/>
              </a:rPr>
              <a:t>さ</a:t>
            </a:r>
            <a:r>
              <a:rPr sz="1200" spc="-40" dirty="0">
                <a:latin typeface="HG丸ｺﾞｼｯｸM-PRO"/>
                <a:cs typeface="HG丸ｺﾞｼｯｸM-PRO"/>
              </a:rPr>
              <a:t>い。</a:t>
            </a:r>
            <a:endParaRPr sz="1200">
              <a:latin typeface="HG丸ｺﾞｼｯｸM-PRO"/>
              <a:cs typeface="HG丸ｺﾞｼｯｸM-PRO"/>
            </a:endParaRPr>
          </a:p>
          <a:p>
            <a:pPr marL="574675" marR="155575" indent="-137160">
              <a:lnSpc>
                <a:spcPct val="115799"/>
              </a:lnSpc>
              <a:spcBef>
                <a:spcPts val="140"/>
              </a:spcBef>
            </a:pPr>
            <a:r>
              <a:rPr sz="1200" spc="-110" dirty="0">
                <a:latin typeface="HG丸ｺﾞｼｯｸM-PRO"/>
                <a:cs typeface="HG丸ｺﾞｼｯｸM-PRO"/>
              </a:rPr>
              <a:t>※別居の</a:t>
            </a:r>
            <a:r>
              <a:rPr sz="1200" spc="-100" dirty="0">
                <a:latin typeface="HG丸ｺﾞｼｯｸM-PRO"/>
                <a:cs typeface="HG丸ｺﾞｼｯｸM-PRO"/>
              </a:rPr>
              <a:t>家</a:t>
            </a:r>
            <a:r>
              <a:rPr sz="1200" spc="-110" dirty="0">
                <a:latin typeface="HG丸ｺﾞｼｯｸM-PRO"/>
                <a:cs typeface="HG丸ｺﾞｼｯｸM-PRO"/>
              </a:rPr>
              <a:t>族か</a:t>
            </a:r>
            <a:r>
              <a:rPr sz="1200" spc="-100" dirty="0">
                <a:latin typeface="HG丸ｺﾞｼｯｸM-PRO"/>
                <a:cs typeface="HG丸ｺﾞｼｯｸM-PRO"/>
              </a:rPr>
              <a:t>ら</a:t>
            </a:r>
            <a:r>
              <a:rPr sz="1200" spc="-110" dirty="0">
                <a:latin typeface="HG丸ｺﾞｼｯｸM-PRO"/>
                <a:cs typeface="HG丸ｺﾞｼｯｸM-PRO"/>
              </a:rPr>
              <a:t>仕送</a:t>
            </a:r>
            <a:r>
              <a:rPr sz="1200" spc="-100" dirty="0">
                <a:latin typeface="HG丸ｺﾞｼｯｸM-PRO"/>
                <a:cs typeface="HG丸ｺﾞｼｯｸM-PRO"/>
              </a:rPr>
              <a:t>り</a:t>
            </a:r>
            <a:r>
              <a:rPr sz="1200" spc="-110" dirty="0">
                <a:latin typeface="HG丸ｺﾞｼｯｸM-PRO"/>
                <a:cs typeface="HG丸ｺﾞｼｯｸM-PRO"/>
              </a:rPr>
              <a:t>を受けて</a:t>
            </a:r>
            <a:r>
              <a:rPr sz="1200" spc="-100" dirty="0">
                <a:latin typeface="HG丸ｺﾞｼｯｸM-PRO"/>
                <a:cs typeface="HG丸ｺﾞｼｯｸM-PRO"/>
              </a:rPr>
              <a:t>い</a:t>
            </a:r>
            <a:r>
              <a:rPr sz="1200" spc="-110" dirty="0">
                <a:latin typeface="HG丸ｺﾞｼｯｸM-PRO"/>
                <a:cs typeface="HG丸ｺﾞｼｯｸM-PRO"/>
              </a:rPr>
              <a:t>る場</a:t>
            </a:r>
            <a:r>
              <a:rPr sz="1200" spc="-100" dirty="0">
                <a:latin typeface="HG丸ｺﾞｼｯｸM-PRO"/>
                <a:cs typeface="HG丸ｺﾞｼｯｸM-PRO"/>
              </a:rPr>
              <a:t>合</a:t>
            </a:r>
            <a:r>
              <a:rPr sz="1200" spc="-110" dirty="0">
                <a:latin typeface="HG丸ｺﾞｼｯｸM-PRO"/>
                <a:cs typeface="HG丸ｺﾞｼｯｸM-PRO"/>
              </a:rPr>
              <a:t>や、</a:t>
            </a:r>
            <a:r>
              <a:rPr sz="1200" spc="-100" dirty="0">
                <a:latin typeface="HG丸ｺﾞｼｯｸM-PRO"/>
                <a:cs typeface="HG丸ｺﾞｼｯｸM-PRO"/>
              </a:rPr>
              <a:t>住</a:t>
            </a:r>
            <a:r>
              <a:rPr sz="1200" spc="-110" dirty="0">
                <a:latin typeface="HG丸ｺﾞｼｯｸM-PRO"/>
                <a:cs typeface="HG丸ｺﾞｼｯｸM-PRO"/>
              </a:rPr>
              <a:t>民票を異</a:t>
            </a:r>
            <a:r>
              <a:rPr sz="1200" spc="-100" dirty="0">
                <a:latin typeface="HG丸ｺﾞｼｯｸM-PRO"/>
                <a:cs typeface="HG丸ｺﾞｼｯｸM-PRO"/>
              </a:rPr>
              <a:t>動</a:t>
            </a:r>
            <a:r>
              <a:rPr sz="1200" spc="-110" dirty="0">
                <a:latin typeface="HG丸ｺﾞｼｯｸM-PRO"/>
                <a:cs typeface="HG丸ｺﾞｼｯｸM-PRO"/>
              </a:rPr>
              <a:t>して</a:t>
            </a:r>
            <a:r>
              <a:rPr sz="1200" spc="-100" dirty="0">
                <a:latin typeface="HG丸ｺﾞｼｯｸM-PRO"/>
                <a:cs typeface="HG丸ｺﾞｼｯｸM-PRO"/>
              </a:rPr>
              <a:t>い</a:t>
            </a:r>
            <a:r>
              <a:rPr sz="1200" spc="-110" dirty="0">
                <a:latin typeface="HG丸ｺﾞｼｯｸM-PRO"/>
                <a:cs typeface="HG丸ｺﾞｼｯｸM-PRO"/>
              </a:rPr>
              <a:t>ない</a:t>
            </a:r>
            <a:r>
              <a:rPr sz="1200" spc="-100" dirty="0">
                <a:latin typeface="HG丸ｺﾞｼｯｸM-PRO"/>
                <a:cs typeface="HG丸ｺﾞｼｯｸM-PRO"/>
              </a:rPr>
              <a:t>別</a:t>
            </a:r>
            <a:r>
              <a:rPr sz="1200" spc="-110" dirty="0">
                <a:latin typeface="HG丸ｺﾞｼｯｸM-PRO"/>
                <a:cs typeface="HG丸ｺﾞｼｯｸM-PRO"/>
              </a:rPr>
              <a:t>生計の家</a:t>
            </a:r>
            <a:r>
              <a:rPr sz="1200" spc="-100" dirty="0">
                <a:latin typeface="HG丸ｺﾞｼｯｸM-PRO"/>
                <a:cs typeface="HG丸ｺﾞｼｯｸM-PRO"/>
              </a:rPr>
              <a:t>族</a:t>
            </a:r>
            <a:r>
              <a:rPr sz="1200" spc="-110" dirty="0">
                <a:latin typeface="HG丸ｺﾞｼｯｸM-PRO"/>
                <a:cs typeface="HG丸ｺﾞｼｯｸM-PRO"/>
              </a:rPr>
              <a:t>について は、</a:t>
            </a:r>
            <a:r>
              <a:rPr sz="1200" u="sng" spc="-110" dirty="0">
                <a:latin typeface="HG丸ｺﾞｼｯｸM-PRO"/>
                <a:cs typeface="HG丸ｺﾞｼｯｸM-PRO"/>
              </a:rPr>
              <a:t>本学所定様式へ詳</a:t>
            </a:r>
            <a:r>
              <a:rPr sz="1200" u="sng" spc="-120" dirty="0">
                <a:latin typeface="HG丸ｺﾞｼｯｸM-PRO"/>
                <a:cs typeface="HG丸ｺﾞｼｯｸM-PRO"/>
              </a:rPr>
              <a:t>細</a:t>
            </a:r>
            <a:r>
              <a:rPr sz="1200" u="sng" spc="-110" dirty="0">
                <a:latin typeface="HG丸ｺﾞｼｯｸM-PRO"/>
                <a:cs typeface="HG丸ｺﾞｼｯｸM-PRO"/>
              </a:rPr>
              <a:t>を記入</a:t>
            </a:r>
            <a:r>
              <a:rPr sz="1200" spc="-100" dirty="0">
                <a:latin typeface="HG丸ｺﾞｼｯｸM-PRO"/>
                <a:cs typeface="HG丸ｺﾞｼｯｸM-PRO"/>
              </a:rPr>
              <a:t>してください。</a:t>
            </a:r>
            <a:endParaRPr sz="1200">
              <a:latin typeface="HG丸ｺﾞｼｯｸM-PRO"/>
              <a:cs typeface="HG丸ｺﾞｼｯｸM-PRO"/>
            </a:endParaRPr>
          </a:p>
          <a:p>
            <a:pPr marL="574675" marR="160020" indent="-137160" algn="just">
              <a:lnSpc>
                <a:spcPct val="117500"/>
              </a:lnSpc>
            </a:pPr>
            <a:r>
              <a:rPr sz="1200" b="1" spc="-45" dirty="0">
                <a:latin typeface="ＭＳ Ｐゴシック"/>
                <a:cs typeface="ＭＳ Ｐゴシック"/>
              </a:rPr>
              <a:t>③</a:t>
            </a:r>
            <a:r>
              <a:rPr sz="1200" b="1" u="sng" spc="-90" dirty="0">
                <a:latin typeface="ＭＳ Ｐゴシック"/>
                <a:cs typeface="ＭＳ Ｐゴシック"/>
              </a:rPr>
              <a:t>同</a:t>
            </a:r>
            <a:r>
              <a:rPr sz="1200" b="1" u="sng" spc="-100" dirty="0">
                <a:latin typeface="ＭＳ Ｐゴシック"/>
                <a:cs typeface="ＭＳ Ｐゴシック"/>
              </a:rPr>
              <a:t>じ</a:t>
            </a:r>
            <a:r>
              <a:rPr sz="1200" b="1" u="sng" spc="-90" dirty="0">
                <a:latin typeface="ＭＳ Ｐゴシック"/>
                <a:cs typeface="ＭＳ Ｐゴシック"/>
              </a:rPr>
              <a:t>住所地</a:t>
            </a:r>
            <a:r>
              <a:rPr sz="1200" u="sng" spc="-110" dirty="0">
                <a:latin typeface="HG丸ｺﾞｼｯｸM-PRO"/>
                <a:cs typeface="HG丸ｺﾞｼｯｸM-PRO"/>
              </a:rPr>
              <a:t>であって</a:t>
            </a:r>
            <a:r>
              <a:rPr sz="1200" u="sng" spc="-120" dirty="0">
                <a:latin typeface="HG丸ｺﾞｼｯｸM-PRO"/>
                <a:cs typeface="HG丸ｺﾞｼｯｸM-PRO"/>
              </a:rPr>
              <a:t>も</a:t>
            </a:r>
            <a:r>
              <a:rPr sz="1200" b="1" u="sng" spc="-90" dirty="0">
                <a:latin typeface="ＭＳ Ｐゴシック"/>
                <a:cs typeface="ＭＳ Ｐゴシック"/>
              </a:rPr>
              <a:t>住民票が別</a:t>
            </a:r>
            <a:r>
              <a:rPr sz="1200" spc="-110" dirty="0">
                <a:latin typeface="HG丸ｺﾞｼｯｸM-PRO"/>
                <a:cs typeface="HG丸ｺﾞｼｯｸM-PRO"/>
              </a:rPr>
              <a:t>で、二世</a:t>
            </a:r>
            <a:r>
              <a:rPr sz="1200" spc="-100" dirty="0">
                <a:latin typeface="HG丸ｺﾞｼｯｸM-PRO"/>
                <a:cs typeface="HG丸ｺﾞｼｯｸM-PRO"/>
              </a:rPr>
              <a:t>帯住</a:t>
            </a:r>
            <a:r>
              <a:rPr sz="1200" spc="-110" dirty="0">
                <a:latin typeface="HG丸ｺﾞｼｯｸM-PRO"/>
                <a:cs typeface="HG丸ｺﾞｼｯｸM-PRO"/>
              </a:rPr>
              <a:t>宅等による</a:t>
            </a:r>
            <a:r>
              <a:rPr sz="1200" b="1" u="sng" spc="-90" dirty="0">
                <a:latin typeface="ＭＳ Ｐゴシック"/>
                <a:cs typeface="ＭＳ Ｐゴシック"/>
              </a:rPr>
              <a:t>世帯分</a:t>
            </a:r>
            <a:r>
              <a:rPr sz="1200" b="1" u="sng" spc="-85" dirty="0">
                <a:latin typeface="ＭＳ Ｐゴシック"/>
                <a:cs typeface="ＭＳ Ｐゴシック"/>
              </a:rPr>
              <a:t>け</a:t>
            </a:r>
            <a:r>
              <a:rPr sz="1200" u="sng" spc="-110" dirty="0">
                <a:latin typeface="HG丸ｺﾞｼｯｸM-PRO"/>
                <a:cs typeface="HG丸ｺﾞｼｯｸM-PRO"/>
              </a:rPr>
              <a:t>を</a:t>
            </a:r>
            <a:r>
              <a:rPr sz="1200" u="sng" spc="-100" dirty="0">
                <a:latin typeface="HG丸ｺﾞｼｯｸM-PRO"/>
                <a:cs typeface="HG丸ｺﾞｼｯｸM-PRO"/>
              </a:rPr>
              <a:t>し</a:t>
            </a:r>
            <a:r>
              <a:rPr sz="1200" u="sng" spc="-110" dirty="0">
                <a:latin typeface="HG丸ｺﾞｼｯｸM-PRO"/>
                <a:cs typeface="HG丸ｺﾞｼｯｸM-PRO"/>
              </a:rPr>
              <a:t>ている祖父母や既婚</a:t>
            </a:r>
            <a:r>
              <a:rPr sz="1200" u="sng" spc="-1155" dirty="0">
                <a:latin typeface="HG丸ｺﾞｼｯｸM-PRO"/>
                <a:cs typeface="HG丸ｺﾞｼｯｸM-PRO"/>
              </a:rPr>
              <a:t>の </a:t>
            </a:r>
            <a:r>
              <a:rPr sz="1200" u="sng" spc="-110" dirty="0">
                <a:latin typeface="HG丸ｺﾞｼｯｸM-PRO"/>
                <a:cs typeface="HG丸ｺﾞｼｯｸM-PRO"/>
              </a:rPr>
              <a:t>                                                                                                                                                        兄弟姉妹は、原則</a:t>
            </a:r>
            <a:r>
              <a:rPr sz="1200" b="1" u="sng" spc="-105" dirty="0">
                <a:latin typeface="ＭＳ Ｐゴシック"/>
                <a:cs typeface="ＭＳ Ｐゴシック"/>
              </a:rPr>
              <a:t>別生</a:t>
            </a:r>
            <a:r>
              <a:rPr sz="1200" b="1" u="sng" spc="-90" dirty="0">
                <a:latin typeface="ＭＳ Ｐゴシック"/>
                <a:cs typeface="ＭＳ Ｐゴシック"/>
              </a:rPr>
              <a:t>計</a:t>
            </a:r>
            <a:r>
              <a:rPr sz="1200" spc="-110" dirty="0">
                <a:latin typeface="HG丸ｺﾞｼｯｸM-PRO"/>
                <a:cs typeface="HG丸ｺﾞｼｯｸM-PRO"/>
              </a:rPr>
              <a:t>です。ただし</a:t>
            </a:r>
            <a:r>
              <a:rPr sz="1200" spc="-120" dirty="0">
                <a:latin typeface="HG丸ｺﾞｼｯｸM-PRO"/>
                <a:cs typeface="HG丸ｺﾞｼｯｸM-PRO"/>
              </a:rPr>
              <a:t>、</a:t>
            </a:r>
            <a:r>
              <a:rPr sz="1200" b="1" u="sng" spc="-105" dirty="0">
                <a:latin typeface="ＭＳ Ｐゴシック"/>
                <a:cs typeface="ＭＳ Ｐゴシック"/>
              </a:rPr>
              <a:t>事実上同居</a:t>
            </a:r>
            <a:r>
              <a:rPr sz="1200" b="1" u="sng" spc="-100" dirty="0">
                <a:latin typeface="ＭＳ Ｐゴシック"/>
                <a:cs typeface="ＭＳ Ｐゴシック"/>
              </a:rPr>
              <a:t>し</a:t>
            </a:r>
            <a:r>
              <a:rPr sz="1200" b="1" u="sng" spc="-110" dirty="0">
                <a:latin typeface="ＭＳ Ｐゴシック"/>
                <a:cs typeface="ＭＳ Ｐゴシック"/>
              </a:rPr>
              <a:t>て</a:t>
            </a:r>
            <a:r>
              <a:rPr sz="1200" b="1" u="sng" spc="-95" dirty="0">
                <a:latin typeface="ＭＳ Ｐゴシック"/>
                <a:cs typeface="ＭＳ Ｐゴシック"/>
              </a:rPr>
              <a:t>お</a:t>
            </a:r>
            <a:r>
              <a:rPr sz="1200" b="1" u="sng" spc="-100" dirty="0">
                <a:latin typeface="ＭＳ Ｐゴシック"/>
                <a:cs typeface="ＭＳ Ｐゴシック"/>
              </a:rPr>
              <a:t>り</a:t>
            </a:r>
            <a:r>
              <a:rPr sz="1200" b="1" u="sng" spc="-105" dirty="0">
                <a:latin typeface="ＭＳ Ｐゴシック"/>
                <a:cs typeface="ＭＳ Ｐゴシック"/>
              </a:rPr>
              <a:t>生活費</a:t>
            </a:r>
            <a:r>
              <a:rPr sz="1200" b="1" u="sng" spc="-95" dirty="0">
                <a:latin typeface="ＭＳ Ｐゴシック"/>
                <a:cs typeface="ＭＳ Ｐゴシック"/>
              </a:rPr>
              <a:t>を</a:t>
            </a:r>
            <a:r>
              <a:rPr sz="1200" b="1" u="sng" spc="-105" dirty="0">
                <a:latin typeface="ＭＳ Ｐゴシック"/>
                <a:cs typeface="ＭＳ Ｐゴシック"/>
              </a:rPr>
              <a:t>共有</a:t>
            </a:r>
            <a:r>
              <a:rPr sz="1200" spc="-100" dirty="0">
                <a:latin typeface="HG丸ｺﾞｼｯｸM-PRO"/>
                <a:cs typeface="HG丸ｺﾞｼｯｸM-PRO"/>
              </a:rPr>
              <a:t>している</a:t>
            </a:r>
            <a:r>
              <a:rPr sz="1200" u="sng" dirty="0">
                <a:latin typeface="HG丸ｺﾞｼｯｸM-PRO"/>
                <a:cs typeface="HG丸ｺﾞｼｯｸM-PRO"/>
              </a:rPr>
              <a:t>(相互に経 済的援助関係がある)場合や</a:t>
            </a:r>
            <a:r>
              <a:rPr sz="1200" b="1" u="sng" spc="0" dirty="0">
                <a:latin typeface="ＭＳ Ｐゴシック"/>
                <a:cs typeface="ＭＳ Ｐゴシック"/>
              </a:rPr>
              <a:t>未</a:t>
            </a:r>
            <a:r>
              <a:rPr sz="1200" b="1" u="sng" spc="-5" dirty="0">
                <a:latin typeface="ＭＳ Ｐゴシック"/>
                <a:cs typeface="ＭＳ Ｐゴシック"/>
              </a:rPr>
              <a:t>婚</a:t>
            </a:r>
            <a:r>
              <a:rPr sz="1200" b="1" u="sng" spc="0" dirty="0">
                <a:latin typeface="ＭＳ Ｐゴシック"/>
                <a:cs typeface="ＭＳ Ｐゴシック"/>
              </a:rPr>
              <a:t>の</a:t>
            </a:r>
            <a:r>
              <a:rPr sz="1200" b="1" u="sng" spc="-5" dirty="0">
                <a:latin typeface="ＭＳ Ｐゴシック"/>
                <a:cs typeface="ＭＳ Ｐゴシック"/>
              </a:rPr>
              <a:t>兄弟姉</a:t>
            </a:r>
            <a:r>
              <a:rPr sz="1200" b="1" u="sng" spc="0" dirty="0">
                <a:latin typeface="ＭＳ Ｐゴシック"/>
                <a:cs typeface="ＭＳ Ｐゴシック"/>
              </a:rPr>
              <a:t>妹</a:t>
            </a:r>
            <a:r>
              <a:rPr sz="1200" b="1" u="sng" spc="-5" dirty="0">
                <a:latin typeface="ＭＳ Ｐゴシック"/>
                <a:cs typeface="ＭＳ Ｐゴシック"/>
              </a:rPr>
              <a:t>は</a:t>
            </a:r>
            <a:r>
              <a:rPr sz="1200" b="1" u="sng" spc="0" dirty="0">
                <a:latin typeface="ＭＳ Ｐゴシック"/>
                <a:cs typeface="ＭＳ Ｐゴシック"/>
              </a:rPr>
              <a:t>同</a:t>
            </a:r>
            <a:r>
              <a:rPr sz="1200" b="1" u="sng" spc="-5" dirty="0">
                <a:latin typeface="ＭＳ Ｐゴシック"/>
                <a:cs typeface="ＭＳ Ｐゴシック"/>
              </a:rPr>
              <a:t>一生</a:t>
            </a:r>
            <a:r>
              <a:rPr sz="1200" b="1" u="sng" spc="0" dirty="0">
                <a:latin typeface="ＭＳ Ｐゴシック"/>
                <a:cs typeface="ＭＳ Ｐゴシック"/>
              </a:rPr>
              <a:t>計</a:t>
            </a:r>
            <a:r>
              <a:rPr sz="1200" spc="-185" dirty="0">
                <a:latin typeface="HG丸ｺﾞｼｯｸM-PRO"/>
                <a:cs typeface="HG丸ｺﾞｼｯｸM-PRO"/>
              </a:rPr>
              <a:t>としま</a:t>
            </a:r>
            <a:r>
              <a:rPr sz="1200" spc="-175" dirty="0">
                <a:latin typeface="HG丸ｺﾞｼｯｸM-PRO"/>
                <a:cs typeface="HG丸ｺﾞｼｯｸM-PRO"/>
              </a:rPr>
              <a:t>す</a:t>
            </a:r>
            <a:r>
              <a:rPr sz="1200" spc="-75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119" y="3418331"/>
            <a:ext cx="6477000" cy="20447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0"/>
              </a:spcBef>
              <a:tabLst>
                <a:tab pos="501015" algn="l"/>
              </a:tabLst>
            </a:pPr>
            <a:r>
              <a:rPr sz="1200" spc="5" dirty="0">
                <a:latin typeface="HG丸ｺﾞｼｯｸM-PRO"/>
                <a:cs typeface="HG丸ｺﾞｼｯｸM-PRO"/>
              </a:rPr>
              <a:t>Q</a:t>
            </a:r>
            <a:r>
              <a:rPr sz="1200" dirty="0">
                <a:latin typeface="HG丸ｺﾞｼｯｸM-PRO"/>
                <a:cs typeface="HG丸ｺﾞｼｯｸM-PRO"/>
              </a:rPr>
              <a:t>２	</a:t>
            </a:r>
            <a:r>
              <a:rPr sz="1100" b="1" spc="-5" dirty="0">
                <a:latin typeface="ＭＳ Ｐゴシック"/>
                <a:cs typeface="ＭＳ Ｐゴシック"/>
              </a:rPr>
              <a:t>「</a:t>
            </a:r>
            <a:r>
              <a:rPr sz="1200" b="1" spc="0" dirty="0">
                <a:latin typeface="ＭＳ Ｐゴシック"/>
                <a:cs typeface="ＭＳ Ｐゴシック"/>
              </a:rPr>
              <a:t>独</a:t>
            </a:r>
            <a:r>
              <a:rPr sz="1200" b="1" spc="-5" dirty="0">
                <a:latin typeface="ＭＳ Ｐゴシック"/>
                <a:cs typeface="ＭＳ Ｐゴシック"/>
              </a:rPr>
              <a:t>立生</a:t>
            </a:r>
            <a:r>
              <a:rPr sz="1200" b="1" spc="0" dirty="0">
                <a:latin typeface="ＭＳ Ｐゴシック"/>
                <a:cs typeface="ＭＳ Ｐゴシック"/>
              </a:rPr>
              <a:t>計</a:t>
            </a:r>
            <a:r>
              <a:rPr sz="1100" b="1" spc="-5" dirty="0">
                <a:latin typeface="ＭＳ Ｐゴシック"/>
                <a:cs typeface="ＭＳ Ｐゴシック"/>
              </a:rPr>
              <a:t>」</a:t>
            </a:r>
            <a:r>
              <a:rPr sz="1100" dirty="0">
                <a:latin typeface="HG丸ｺﾞｼｯｸM-PRO"/>
                <a:cs typeface="HG丸ｺﾞｼｯｸM-PRO"/>
              </a:rPr>
              <a:t>と</a:t>
            </a:r>
            <a:r>
              <a:rPr sz="1100" spc="-15" dirty="0">
                <a:latin typeface="HG丸ｺﾞｼｯｸM-PRO"/>
                <a:cs typeface="HG丸ｺﾞｼｯｸM-PRO"/>
              </a:rPr>
              <a:t>は</a:t>
            </a:r>
            <a:r>
              <a:rPr sz="1200" dirty="0">
                <a:latin typeface="HG丸ｺﾞｼｯｸM-PRO"/>
                <a:cs typeface="HG丸ｺﾞｼｯｸM-PRO"/>
              </a:rPr>
              <a:t>？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3476" y="3643883"/>
            <a:ext cx="6403340" cy="2541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6245" algn="l"/>
              </a:tabLst>
            </a:pPr>
            <a:r>
              <a:rPr sz="1200" spc="-20" dirty="0">
                <a:latin typeface="HG丸ｺﾞｼｯｸM-PRO"/>
                <a:cs typeface="HG丸ｺﾞｼｯｸM-PRO"/>
              </a:rPr>
              <a:t>A</a:t>
            </a:r>
            <a:r>
              <a:rPr sz="1200" dirty="0">
                <a:latin typeface="HG丸ｺﾞｼｯｸM-PRO"/>
                <a:cs typeface="HG丸ｺﾞｼｯｸM-PRO"/>
              </a:rPr>
              <a:t>２	</a:t>
            </a:r>
            <a:r>
              <a:rPr sz="1200" b="1" spc="-105" dirty="0">
                <a:latin typeface="ＭＳ Ｐゴシック"/>
                <a:cs typeface="ＭＳ Ｐゴシック"/>
              </a:rPr>
              <a:t>全て学生本人のみで</a:t>
            </a:r>
            <a:r>
              <a:rPr sz="1200" b="1" spc="-110" dirty="0">
                <a:latin typeface="ＭＳ Ｐゴシック"/>
                <a:cs typeface="ＭＳ Ｐゴシック"/>
              </a:rPr>
              <a:t>生計</a:t>
            </a:r>
            <a:r>
              <a:rPr sz="1200" b="1" spc="-95" dirty="0">
                <a:latin typeface="ＭＳ Ｐゴシック"/>
                <a:cs typeface="ＭＳ Ｐゴシック"/>
              </a:rPr>
              <a:t>を</a:t>
            </a:r>
            <a:r>
              <a:rPr sz="1200" b="1" spc="-110" dirty="0">
                <a:latin typeface="ＭＳ Ｐゴシック"/>
                <a:cs typeface="ＭＳ Ｐゴシック"/>
              </a:rPr>
              <a:t>立</a:t>
            </a:r>
            <a:r>
              <a:rPr sz="1200" b="1" spc="-95" dirty="0">
                <a:latin typeface="ＭＳ Ｐゴシック"/>
                <a:cs typeface="ＭＳ Ｐゴシック"/>
              </a:rPr>
              <a:t>て</a:t>
            </a:r>
            <a:r>
              <a:rPr sz="1200" b="1" spc="-110" dirty="0">
                <a:latin typeface="ＭＳ Ｐゴシック"/>
                <a:cs typeface="ＭＳ Ｐゴシック"/>
              </a:rPr>
              <a:t>て</a:t>
            </a:r>
            <a:r>
              <a:rPr sz="1200" b="1" spc="-95" dirty="0">
                <a:latin typeface="ＭＳ Ｐゴシック"/>
                <a:cs typeface="ＭＳ Ｐゴシック"/>
              </a:rPr>
              <a:t>いる</a:t>
            </a:r>
            <a:r>
              <a:rPr sz="1200" spc="-135" dirty="0">
                <a:latin typeface="HG丸ｺﾞｼｯｸM-PRO"/>
                <a:cs typeface="HG丸ｺﾞｼｯｸM-PRO"/>
              </a:rPr>
              <a:t>場</a:t>
            </a:r>
            <a:r>
              <a:rPr sz="1200" spc="-145" dirty="0">
                <a:latin typeface="HG丸ｺﾞｼｯｸM-PRO"/>
                <a:cs typeface="HG丸ｺﾞｼｯｸM-PRO"/>
              </a:rPr>
              <a:t>合</a:t>
            </a:r>
            <a:r>
              <a:rPr sz="1200" spc="-135" dirty="0">
                <a:latin typeface="HG丸ｺﾞｼｯｸM-PRO"/>
                <a:cs typeface="HG丸ｺﾞｼｯｸM-PRO"/>
              </a:rPr>
              <a:t>（</a:t>
            </a:r>
            <a:r>
              <a:rPr sz="1200" b="1" spc="-45" dirty="0">
                <a:latin typeface="ＭＳ Ｐゴシック"/>
                <a:cs typeface="ＭＳ Ｐゴシック"/>
              </a:rPr>
              <a:t>①</a:t>
            </a:r>
            <a:r>
              <a:rPr sz="1200" b="1" spc="-55" dirty="0">
                <a:latin typeface="ＭＳ Ｐゴシック"/>
                <a:cs typeface="ＭＳ Ｐゴシック"/>
              </a:rPr>
              <a:t>～</a:t>
            </a:r>
            <a:r>
              <a:rPr sz="1200" b="1" spc="-80" dirty="0">
                <a:latin typeface="ＭＳ Ｐゴシック"/>
                <a:cs typeface="ＭＳ Ｐゴシック"/>
              </a:rPr>
              <a:t>⑤全</a:t>
            </a:r>
            <a:r>
              <a:rPr sz="1200" b="1" spc="-100" dirty="0">
                <a:latin typeface="ＭＳ Ｐゴシック"/>
                <a:cs typeface="ＭＳ Ｐゴシック"/>
              </a:rPr>
              <a:t>て</a:t>
            </a:r>
            <a:r>
              <a:rPr sz="1200" b="1" spc="-75" dirty="0">
                <a:latin typeface="ＭＳ Ｐゴシック"/>
                <a:cs typeface="ＭＳ Ｐゴシック"/>
              </a:rPr>
              <a:t>を</a:t>
            </a:r>
            <a:r>
              <a:rPr sz="1200" b="1" spc="-80" dirty="0">
                <a:latin typeface="ＭＳ Ｐゴシック"/>
                <a:cs typeface="ＭＳ Ｐゴシック"/>
              </a:rPr>
              <a:t>満</a:t>
            </a:r>
            <a:r>
              <a:rPr sz="1200" b="1" spc="-95" dirty="0">
                <a:latin typeface="ＭＳ Ｐゴシック"/>
                <a:cs typeface="ＭＳ Ｐゴシック"/>
              </a:rPr>
              <a:t>た</a:t>
            </a:r>
            <a:r>
              <a:rPr sz="1200" b="1" spc="-75" dirty="0">
                <a:latin typeface="ＭＳ Ｐゴシック"/>
                <a:cs typeface="ＭＳ Ｐゴシック"/>
              </a:rPr>
              <a:t>し</a:t>
            </a:r>
            <a:r>
              <a:rPr sz="1200" b="1" spc="-95" dirty="0">
                <a:latin typeface="ＭＳ Ｐゴシック"/>
                <a:cs typeface="ＭＳ Ｐゴシック"/>
              </a:rPr>
              <a:t>て</a:t>
            </a:r>
            <a:r>
              <a:rPr sz="1200" b="1" spc="-80" dirty="0">
                <a:latin typeface="ＭＳ Ｐゴシック"/>
                <a:cs typeface="ＭＳ Ｐゴシック"/>
              </a:rPr>
              <a:t>い</a:t>
            </a:r>
            <a:r>
              <a:rPr sz="1200" b="1" spc="-85" dirty="0">
                <a:latin typeface="ＭＳ Ｐゴシック"/>
                <a:cs typeface="ＭＳ Ｐゴシック"/>
              </a:rPr>
              <a:t>る</a:t>
            </a:r>
            <a:r>
              <a:rPr sz="1200" b="1" spc="-80" dirty="0">
                <a:latin typeface="ＭＳ Ｐゴシック"/>
                <a:cs typeface="ＭＳ Ｐゴシック"/>
              </a:rPr>
              <a:t>者</a:t>
            </a:r>
            <a:r>
              <a:rPr sz="1200" spc="-195" dirty="0">
                <a:latin typeface="HG丸ｺﾞｼｯｸM-PRO"/>
                <a:cs typeface="HG丸ｺﾞｼｯｸM-PRO"/>
              </a:rPr>
              <a:t>。</a:t>
            </a:r>
            <a:r>
              <a:rPr sz="1200" spc="-180" dirty="0">
                <a:latin typeface="HG丸ｺﾞｼｯｸM-PRO"/>
                <a:cs typeface="HG丸ｺﾞｼｯｸM-PRO"/>
              </a:rPr>
              <a:t>）</a:t>
            </a:r>
            <a:r>
              <a:rPr sz="1200" spc="-135" dirty="0">
                <a:latin typeface="HG丸ｺﾞｼｯｸM-PRO"/>
                <a:cs typeface="HG丸ｺﾞｼｯｸM-PRO"/>
              </a:rPr>
              <a:t>をいいます。</a:t>
            </a:r>
            <a:r>
              <a:rPr sz="1200" spc="-180" dirty="0">
                <a:latin typeface="HG丸ｺﾞｼｯｸM-PRO"/>
                <a:cs typeface="HG丸ｺﾞｼｯｸM-PRO"/>
              </a:rPr>
              <a:t>ただ</a:t>
            </a:r>
            <a:endParaRPr sz="1200">
              <a:latin typeface="HG丸ｺﾞｼｯｸM-PRO"/>
              <a:cs typeface="HG丸ｺﾞｼｯｸM-PRO"/>
            </a:endParaRPr>
          </a:p>
          <a:p>
            <a:pPr marL="460375" marR="5080">
              <a:lnSpc>
                <a:spcPts val="1560"/>
              </a:lnSpc>
              <a:spcBef>
                <a:spcPts val="60"/>
              </a:spcBef>
            </a:pPr>
            <a:r>
              <a:rPr sz="1200" spc="-180" dirty="0">
                <a:latin typeface="HG丸ｺﾞｼｯｸM-PRO"/>
                <a:cs typeface="HG丸ｺﾞｼｯｸM-PRO"/>
              </a:rPr>
              <a:t>し、</a:t>
            </a:r>
            <a:r>
              <a:rPr sz="1200" b="1" spc="-90" dirty="0">
                <a:latin typeface="ＭＳ Ｐゴシック"/>
                <a:cs typeface="ＭＳ Ｐゴシック"/>
              </a:rPr>
              <a:t>学部生は</a:t>
            </a:r>
            <a:r>
              <a:rPr sz="1200" spc="-120" dirty="0">
                <a:latin typeface="HG丸ｺﾞｼｯｸM-PRO"/>
                <a:cs typeface="HG丸ｺﾞｼｯｸM-PRO"/>
              </a:rPr>
              <a:t>学資負担</a:t>
            </a:r>
            <a:r>
              <a:rPr sz="1200" spc="-110" dirty="0">
                <a:latin typeface="HG丸ｺﾞｼｯｸM-PRO"/>
                <a:cs typeface="HG丸ｺﾞｼｯｸM-PRO"/>
              </a:rPr>
              <a:t>者</a:t>
            </a:r>
            <a:r>
              <a:rPr sz="1200" spc="-120" dirty="0">
                <a:latin typeface="HG丸ｺﾞｼｯｸM-PRO"/>
                <a:cs typeface="HG丸ｺﾞｼｯｸM-PRO"/>
              </a:rPr>
              <a:t>（入</a:t>
            </a:r>
            <a:r>
              <a:rPr sz="1200" spc="-110" dirty="0">
                <a:latin typeface="HG丸ｺﾞｼｯｸM-PRO"/>
                <a:cs typeface="HG丸ｺﾞｼｯｸM-PRO"/>
              </a:rPr>
              <a:t>学</a:t>
            </a:r>
            <a:r>
              <a:rPr sz="1200" spc="-120" dirty="0">
                <a:latin typeface="HG丸ｺﾞｼｯｸM-PRO"/>
                <a:cs typeface="HG丸ｺﾞｼｯｸM-PRO"/>
              </a:rPr>
              <a:t>時</a:t>
            </a:r>
            <a:r>
              <a:rPr sz="1200" spc="-110" dirty="0">
                <a:latin typeface="HG丸ｺﾞｼｯｸM-PRO"/>
                <a:cs typeface="HG丸ｺﾞｼｯｸM-PRO"/>
              </a:rPr>
              <a:t>に</a:t>
            </a:r>
            <a:r>
              <a:rPr sz="1200" spc="-120" dirty="0">
                <a:latin typeface="HG丸ｺﾞｼｯｸM-PRO"/>
                <a:cs typeface="HG丸ｺﾞｼｯｸM-PRO"/>
              </a:rPr>
              <a:t>届け</a:t>
            </a:r>
            <a:r>
              <a:rPr sz="1200" spc="-110" dirty="0">
                <a:latin typeface="HG丸ｺﾞｼｯｸM-PRO"/>
                <a:cs typeface="HG丸ｺﾞｼｯｸM-PRO"/>
              </a:rPr>
              <a:t>出</a:t>
            </a:r>
            <a:r>
              <a:rPr sz="1200" spc="-120" dirty="0">
                <a:latin typeface="HG丸ｺﾞｼｯｸM-PRO"/>
                <a:cs typeface="HG丸ｺﾞｼｯｸM-PRO"/>
              </a:rPr>
              <a:t>た</a:t>
            </a:r>
            <a:r>
              <a:rPr sz="1200" spc="-110" dirty="0">
                <a:latin typeface="HG丸ｺﾞｼｯｸM-PRO"/>
                <a:cs typeface="HG丸ｺﾞｼｯｸM-PRO"/>
              </a:rPr>
              <a:t>保証</a:t>
            </a:r>
            <a:r>
              <a:rPr sz="1200" spc="-120" dirty="0">
                <a:latin typeface="HG丸ｺﾞｼｯｸM-PRO"/>
                <a:cs typeface="HG丸ｺﾞｼｯｸM-PRO"/>
              </a:rPr>
              <a:t>人）</a:t>
            </a:r>
            <a:r>
              <a:rPr sz="1200" spc="-110" dirty="0">
                <a:latin typeface="HG丸ｺﾞｼｯｸM-PRO"/>
                <a:cs typeface="HG丸ｺﾞｼｯｸM-PRO"/>
              </a:rPr>
              <a:t>が</a:t>
            </a:r>
            <a:r>
              <a:rPr sz="1200" spc="-120" dirty="0">
                <a:latin typeface="HG丸ｺﾞｼｯｸM-PRO"/>
                <a:cs typeface="HG丸ｺﾞｼｯｸM-PRO"/>
              </a:rPr>
              <a:t>授</a:t>
            </a:r>
            <a:r>
              <a:rPr sz="1200" spc="-110" dirty="0">
                <a:latin typeface="HG丸ｺﾞｼｯｸM-PRO"/>
                <a:cs typeface="HG丸ｺﾞｼｯｸM-PRO"/>
              </a:rPr>
              <a:t>業</a:t>
            </a:r>
            <a:r>
              <a:rPr sz="1200" spc="-120" dirty="0">
                <a:latin typeface="HG丸ｺﾞｼｯｸM-PRO"/>
                <a:cs typeface="HG丸ｺﾞｼｯｸM-PRO"/>
              </a:rPr>
              <a:t>料を</a:t>
            </a:r>
            <a:r>
              <a:rPr sz="1200" spc="-110" dirty="0">
                <a:latin typeface="HG丸ｺﾞｼｯｸM-PRO"/>
                <a:cs typeface="HG丸ｺﾞｼｯｸM-PRO"/>
              </a:rPr>
              <a:t>負</a:t>
            </a:r>
            <a:r>
              <a:rPr sz="1200" spc="-120" dirty="0">
                <a:latin typeface="HG丸ｺﾞｼｯｸM-PRO"/>
                <a:cs typeface="HG丸ｺﾞｼｯｸM-PRO"/>
              </a:rPr>
              <a:t>担</a:t>
            </a:r>
            <a:r>
              <a:rPr sz="1200" spc="-110" dirty="0">
                <a:latin typeface="HG丸ｺﾞｼｯｸM-PRO"/>
                <a:cs typeface="HG丸ｺﾞｼｯｸM-PRO"/>
              </a:rPr>
              <a:t>する</a:t>
            </a:r>
            <a:r>
              <a:rPr sz="1200" spc="-120" dirty="0">
                <a:latin typeface="HG丸ｺﾞｼｯｸM-PRO"/>
                <a:cs typeface="HG丸ｺﾞｼｯｸM-PRO"/>
              </a:rPr>
              <a:t>必要</a:t>
            </a:r>
            <a:r>
              <a:rPr sz="1200" spc="-110" dirty="0">
                <a:latin typeface="HG丸ｺﾞｼｯｸM-PRO"/>
                <a:cs typeface="HG丸ｺﾞｼｯｸM-PRO"/>
              </a:rPr>
              <a:t>が</a:t>
            </a:r>
            <a:r>
              <a:rPr sz="1200" spc="-120" dirty="0">
                <a:latin typeface="HG丸ｺﾞｼｯｸM-PRO"/>
                <a:cs typeface="HG丸ｺﾞｼｯｸM-PRO"/>
              </a:rPr>
              <a:t>あ</a:t>
            </a:r>
            <a:r>
              <a:rPr sz="1200" spc="-110" dirty="0">
                <a:latin typeface="HG丸ｺﾞｼｯｸM-PRO"/>
                <a:cs typeface="HG丸ｺﾞｼｯｸM-PRO"/>
              </a:rPr>
              <a:t>り</a:t>
            </a:r>
            <a:r>
              <a:rPr sz="1200" spc="-120" dirty="0">
                <a:latin typeface="HG丸ｺﾞｼｯｸM-PRO"/>
                <a:cs typeface="HG丸ｺﾞｼｯｸM-PRO"/>
              </a:rPr>
              <a:t>、原</a:t>
            </a:r>
            <a:r>
              <a:rPr sz="1200" spc="-110" dirty="0">
                <a:latin typeface="HG丸ｺﾞｼｯｸM-PRO"/>
                <a:cs typeface="HG丸ｺﾞｼｯｸM-PRO"/>
              </a:rPr>
              <a:t>則と</a:t>
            </a:r>
            <a:r>
              <a:rPr sz="1200" spc="-50" dirty="0">
                <a:latin typeface="HG丸ｺﾞｼｯｸM-PRO"/>
                <a:cs typeface="HG丸ｺﾞｼｯｸM-PRO"/>
              </a:rPr>
              <a:t>し </a:t>
            </a:r>
            <a:r>
              <a:rPr sz="1200" spc="-185" dirty="0">
                <a:latin typeface="HG丸ｺﾞｼｯｸM-PRO"/>
                <a:cs typeface="HG丸ｺﾞｼｯｸM-PRO"/>
              </a:rPr>
              <a:t>て</a:t>
            </a:r>
            <a:r>
              <a:rPr sz="1200" b="1" spc="-90" dirty="0">
                <a:latin typeface="ＭＳ Ｐゴシック"/>
                <a:cs typeface="ＭＳ Ｐゴシック"/>
              </a:rPr>
              <a:t>独</a:t>
            </a:r>
            <a:r>
              <a:rPr sz="1200" b="1" spc="-105" dirty="0">
                <a:latin typeface="ＭＳ Ｐゴシック"/>
                <a:cs typeface="ＭＳ Ｐゴシック"/>
              </a:rPr>
              <a:t>立生計は認</a:t>
            </a:r>
            <a:r>
              <a:rPr sz="1200" b="1" spc="-90" dirty="0">
                <a:latin typeface="ＭＳ Ｐゴシック"/>
                <a:cs typeface="ＭＳ Ｐゴシック"/>
              </a:rPr>
              <a:t>め</a:t>
            </a:r>
            <a:r>
              <a:rPr sz="1200" b="1" spc="-110" dirty="0">
                <a:latin typeface="ＭＳ Ｐゴシック"/>
                <a:cs typeface="ＭＳ Ｐゴシック"/>
              </a:rPr>
              <a:t>ら</a:t>
            </a:r>
            <a:r>
              <a:rPr sz="1200" b="1" spc="-105" dirty="0">
                <a:latin typeface="ＭＳ Ｐゴシック"/>
                <a:cs typeface="ＭＳ Ｐゴシック"/>
              </a:rPr>
              <a:t>れませ</a:t>
            </a:r>
            <a:r>
              <a:rPr sz="1200" b="1" spc="-95" dirty="0">
                <a:latin typeface="ＭＳ Ｐゴシック"/>
                <a:cs typeface="ＭＳ Ｐゴシック"/>
              </a:rPr>
              <a:t>ん</a:t>
            </a:r>
            <a:r>
              <a:rPr sz="1200" spc="-110" dirty="0">
                <a:latin typeface="HG丸ｺﾞｼｯｸM-PRO"/>
                <a:cs typeface="HG丸ｺﾞｼｯｸM-PRO"/>
              </a:rPr>
              <a:t>ので、特別の事</a:t>
            </a:r>
            <a:r>
              <a:rPr sz="1200" spc="-100" dirty="0">
                <a:latin typeface="HG丸ｺﾞｼｯｸM-PRO"/>
                <a:cs typeface="HG丸ｺﾞｼｯｸM-PRO"/>
              </a:rPr>
              <a:t>情が</a:t>
            </a:r>
            <a:r>
              <a:rPr sz="1200" spc="-110" dirty="0">
                <a:latin typeface="HG丸ｺﾞｼｯｸM-PRO"/>
                <a:cs typeface="HG丸ｺﾞｼｯｸM-PRO"/>
              </a:rPr>
              <a:t>ある場合</a:t>
            </a:r>
            <a:r>
              <a:rPr sz="1200" spc="-100" dirty="0">
                <a:latin typeface="HG丸ｺﾞｼｯｸM-PRO"/>
                <a:cs typeface="HG丸ｺﾞｼｯｸM-PRO"/>
              </a:rPr>
              <a:t>は</a:t>
            </a:r>
            <a:r>
              <a:rPr sz="1200" spc="-110" dirty="0">
                <a:latin typeface="HG丸ｺﾞｼｯｸM-PRO"/>
                <a:cs typeface="HG丸ｺﾞｼｯｸM-PRO"/>
              </a:rPr>
              <a:t>ご相談</a:t>
            </a:r>
            <a:r>
              <a:rPr sz="1200" spc="-100" dirty="0">
                <a:latin typeface="HG丸ｺﾞｼｯｸM-PRO"/>
                <a:cs typeface="HG丸ｺﾞｼｯｸM-PRO"/>
              </a:rPr>
              <a:t>く</a:t>
            </a:r>
            <a:r>
              <a:rPr sz="1200" spc="-110" dirty="0">
                <a:latin typeface="HG丸ｺﾞｼｯｸM-PRO"/>
                <a:cs typeface="HG丸ｺﾞｼｯｸM-PRO"/>
              </a:rPr>
              <a:t>だ</a:t>
            </a:r>
            <a:r>
              <a:rPr sz="1200" spc="-100" dirty="0">
                <a:latin typeface="HG丸ｺﾞｼｯｸM-PRO"/>
                <a:cs typeface="HG丸ｺﾞｼｯｸM-PRO"/>
              </a:rPr>
              <a:t>さ</a:t>
            </a:r>
            <a:r>
              <a:rPr sz="1200" spc="-110" dirty="0">
                <a:latin typeface="HG丸ｺﾞｼｯｸM-PRO"/>
                <a:cs typeface="HG丸ｺﾞｼｯｸM-PRO"/>
              </a:rPr>
              <a:t>い。</a:t>
            </a:r>
            <a:endParaRPr sz="1200">
              <a:latin typeface="HG丸ｺﾞｼｯｸM-PRO"/>
              <a:cs typeface="HG丸ｺﾞｼｯｸM-PRO"/>
            </a:endParaRPr>
          </a:p>
          <a:p>
            <a:pPr marL="576580" marR="82550" indent="-140335">
              <a:lnSpc>
                <a:spcPct val="107500"/>
              </a:lnSpc>
              <a:spcBef>
                <a:spcPts val="540"/>
              </a:spcBef>
            </a:pPr>
            <a:r>
              <a:rPr sz="1200" b="1" spc="-30" dirty="0">
                <a:latin typeface="ＭＳ Ｐゴシック"/>
                <a:cs typeface="ＭＳ Ｐゴシック"/>
              </a:rPr>
              <a:t>①</a:t>
            </a:r>
            <a:r>
              <a:rPr sz="1200" spc="-110" dirty="0">
                <a:latin typeface="HG丸ｺﾞｼｯｸM-PRO"/>
                <a:cs typeface="HG丸ｺﾞｼｯｸM-PRO"/>
              </a:rPr>
              <a:t>健</a:t>
            </a:r>
            <a:r>
              <a:rPr sz="1200" spc="-100" dirty="0">
                <a:latin typeface="HG丸ｺﾞｼｯｸM-PRO"/>
                <a:cs typeface="HG丸ｺﾞｼｯｸM-PRO"/>
              </a:rPr>
              <a:t>康保</a:t>
            </a:r>
            <a:r>
              <a:rPr sz="1200" spc="-110" dirty="0">
                <a:latin typeface="HG丸ｺﾞｼｯｸM-PRO"/>
                <a:cs typeface="HG丸ｺﾞｼｯｸM-PRO"/>
              </a:rPr>
              <a:t>険</a:t>
            </a:r>
            <a:r>
              <a:rPr sz="1200" spc="-100" dirty="0">
                <a:latin typeface="HG丸ｺﾞｼｯｸM-PRO"/>
                <a:cs typeface="HG丸ｺﾞｼｯｸM-PRO"/>
              </a:rPr>
              <a:t>及び</a:t>
            </a:r>
            <a:r>
              <a:rPr sz="1200" spc="-110" dirty="0">
                <a:latin typeface="HG丸ｺﾞｼｯｸM-PRO"/>
                <a:cs typeface="HG丸ｺﾞｼｯｸM-PRO"/>
              </a:rPr>
              <a:t>所</a:t>
            </a:r>
            <a:r>
              <a:rPr sz="1200" spc="-100" dirty="0">
                <a:latin typeface="HG丸ｺﾞｼｯｸM-PRO"/>
                <a:cs typeface="HG丸ｺﾞｼｯｸM-PRO"/>
              </a:rPr>
              <a:t>得税</a:t>
            </a:r>
            <a:r>
              <a:rPr sz="1200" spc="-110" dirty="0">
                <a:latin typeface="HG丸ｺﾞｼｯｸM-PRO"/>
                <a:cs typeface="HG丸ｺﾞｼｯｸM-PRO"/>
              </a:rPr>
              <a:t>上</a:t>
            </a:r>
            <a:r>
              <a:rPr sz="1200" spc="-100" dirty="0">
                <a:latin typeface="HG丸ｺﾞｼｯｸM-PRO"/>
                <a:cs typeface="HG丸ｺﾞｼｯｸM-PRO"/>
              </a:rPr>
              <a:t>、両親</a:t>
            </a:r>
            <a:r>
              <a:rPr sz="1200" spc="-110" dirty="0">
                <a:latin typeface="HG丸ｺﾞｼｯｸM-PRO"/>
                <a:cs typeface="HG丸ｺﾞｼｯｸM-PRO"/>
              </a:rPr>
              <a:t>・</a:t>
            </a:r>
            <a:r>
              <a:rPr sz="1200" spc="-100" dirty="0">
                <a:latin typeface="HG丸ｺﾞｼｯｸM-PRO"/>
                <a:cs typeface="HG丸ｺﾞｼｯｸM-PRO"/>
              </a:rPr>
              <a:t>兄弟</a:t>
            </a:r>
            <a:r>
              <a:rPr sz="1200" spc="-110" dirty="0">
                <a:latin typeface="HG丸ｺﾞｼｯｸM-PRO"/>
                <a:cs typeface="HG丸ｺﾞｼｯｸM-PRO"/>
              </a:rPr>
              <a:t>姉</a:t>
            </a:r>
            <a:r>
              <a:rPr sz="1200" spc="-100" dirty="0">
                <a:latin typeface="HG丸ｺﾞｼｯｸM-PRO"/>
                <a:cs typeface="HG丸ｺﾞｼｯｸM-PRO"/>
              </a:rPr>
              <a:t>妹等</a:t>
            </a:r>
            <a:r>
              <a:rPr sz="1200" spc="-110" dirty="0">
                <a:latin typeface="HG丸ｺﾞｼｯｸM-PRO"/>
                <a:cs typeface="HG丸ｺﾞｼｯｸM-PRO"/>
              </a:rPr>
              <a:t>、誰</a:t>
            </a:r>
            <a:r>
              <a:rPr sz="1200" spc="-100" dirty="0">
                <a:latin typeface="HG丸ｺﾞｼｯｸM-PRO"/>
                <a:cs typeface="HG丸ｺﾞｼｯｸM-PRO"/>
              </a:rPr>
              <a:t>の扶養</a:t>
            </a:r>
            <a:r>
              <a:rPr sz="1200" spc="-110" dirty="0">
                <a:latin typeface="HG丸ｺﾞｼｯｸM-PRO"/>
                <a:cs typeface="HG丸ｺﾞｼｯｸM-PRO"/>
              </a:rPr>
              <a:t>親</a:t>
            </a:r>
            <a:r>
              <a:rPr sz="1200" spc="-100" dirty="0">
                <a:latin typeface="HG丸ｺﾞｼｯｸM-PRO"/>
                <a:cs typeface="HG丸ｺﾞｼｯｸM-PRO"/>
              </a:rPr>
              <a:t>族に</a:t>
            </a:r>
            <a:r>
              <a:rPr sz="1200" spc="-110" dirty="0">
                <a:latin typeface="HG丸ｺﾞｼｯｸM-PRO"/>
                <a:cs typeface="HG丸ｺﾞｼｯｸM-PRO"/>
              </a:rPr>
              <a:t>も</a:t>
            </a:r>
            <a:r>
              <a:rPr sz="1200" spc="-100" dirty="0">
                <a:latin typeface="HG丸ｺﾞｼｯｸM-PRO"/>
                <a:cs typeface="HG丸ｺﾞｼｯｸM-PRO"/>
              </a:rPr>
              <a:t>なっ</a:t>
            </a:r>
            <a:r>
              <a:rPr sz="1200" spc="-110" dirty="0">
                <a:latin typeface="HG丸ｺﾞｼｯｸM-PRO"/>
                <a:cs typeface="HG丸ｺﾞｼｯｸM-PRO"/>
              </a:rPr>
              <a:t>てい</a:t>
            </a:r>
            <a:r>
              <a:rPr sz="1200" spc="-100" dirty="0">
                <a:latin typeface="HG丸ｺﾞｼｯｸM-PRO"/>
                <a:cs typeface="HG丸ｺﾞｼｯｸM-PRO"/>
              </a:rPr>
              <a:t>ないこ</a:t>
            </a:r>
            <a:r>
              <a:rPr sz="1200" spc="-110" dirty="0">
                <a:latin typeface="HG丸ｺﾞｼｯｸM-PRO"/>
                <a:cs typeface="HG丸ｺﾞｼｯｸM-PRO"/>
              </a:rPr>
              <a:t>と</a:t>
            </a:r>
            <a:r>
              <a:rPr sz="1200" spc="-100" dirty="0">
                <a:latin typeface="HG丸ｺﾞｼｯｸM-PRO"/>
                <a:cs typeface="HG丸ｺﾞｼｯｸM-PRO"/>
              </a:rPr>
              <a:t>。た</a:t>
            </a:r>
            <a:r>
              <a:rPr sz="1200" spc="-110" dirty="0">
                <a:latin typeface="HG丸ｺﾞｼｯｸM-PRO"/>
                <a:cs typeface="HG丸ｺﾞｼｯｸM-PRO"/>
              </a:rPr>
              <a:t>だ</a:t>
            </a:r>
            <a:r>
              <a:rPr sz="1200" spc="-100" dirty="0">
                <a:latin typeface="HG丸ｺﾞｼｯｸM-PRO"/>
                <a:cs typeface="HG丸ｺﾞｼｯｸM-PRO"/>
              </a:rPr>
              <a:t>し、 </a:t>
            </a:r>
            <a:r>
              <a:rPr sz="1200" spc="-110" dirty="0">
                <a:latin typeface="HG丸ｺﾞｼｯｸM-PRO"/>
                <a:cs typeface="HG丸ｺﾞｼｯｸM-PRO"/>
              </a:rPr>
              <a:t>既婚学生が配偶者</a:t>
            </a:r>
            <a:r>
              <a:rPr sz="1200" spc="-120" dirty="0">
                <a:latin typeface="HG丸ｺﾞｼｯｸM-PRO"/>
                <a:cs typeface="HG丸ｺﾞｼｯｸM-PRO"/>
              </a:rPr>
              <a:t>の</a:t>
            </a:r>
            <a:r>
              <a:rPr sz="1200" spc="-110" dirty="0">
                <a:latin typeface="HG丸ｺﾞｼｯｸM-PRO"/>
                <a:cs typeface="HG丸ｺﾞｼｯｸM-PRO"/>
              </a:rPr>
              <a:t>扶</a:t>
            </a:r>
            <a:r>
              <a:rPr sz="1200" spc="-120" dirty="0">
                <a:latin typeface="HG丸ｺﾞｼｯｸM-PRO"/>
                <a:cs typeface="HG丸ｺﾞｼｯｸM-PRO"/>
              </a:rPr>
              <a:t>養</a:t>
            </a:r>
            <a:r>
              <a:rPr sz="1200" spc="-110" dirty="0">
                <a:latin typeface="HG丸ｺﾞｼｯｸM-PRO"/>
                <a:cs typeface="HG丸ｺﾞｼｯｸM-PRO"/>
              </a:rPr>
              <a:t>親族になっている</a:t>
            </a:r>
            <a:r>
              <a:rPr sz="1200" spc="-120" dirty="0">
                <a:latin typeface="HG丸ｺﾞｼｯｸM-PRO"/>
                <a:cs typeface="HG丸ｺﾞｼｯｸM-PRO"/>
              </a:rPr>
              <a:t>場</a:t>
            </a:r>
            <a:r>
              <a:rPr sz="1200" spc="-110" dirty="0">
                <a:latin typeface="HG丸ｺﾞｼｯｸM-PRO"/>
                <a:cs typeface="HG丸ｺﾞｼｯｸM-PRO"/>
              </a:rPr>
              <a:t>合</a:t>
            </a:r>
            <a:r>
              <a:rPr sz="1200" spc="-120" dirty="0">
                <a:latin typeface="HG丸ｺﾞｼｯｸM-PRO"/>
                <a:cs typeface="HG丸ｺﾞｼｯｸM-PRO"/>
              </a:rPr>
              <a:t>は</a:t>
            </a:r>
            <a:r>
              <a:rPr sz="1200" spc="-110" dirty="0">
                <a:latin typeface="HG丸ｺﾞｼｯｸM-PRO"/>
                <a:cs typeface="HG丸ｺﾞｼｯｸM-PRO"/>
              </a:rPr>
              <a:t>問題ありません。</a:t>
            </a:r>
            <a:endParaRPr sz="1200">
              <a:latin typeface="HG丸ｺﾞｼｯｸM-PRO"/>
              <a:cs typeface="HG丸ｺﾞｼｯｸM-PRO"/>
            </a:endParaRPr>
          </a:p>
          <a:p>
            <a:pPr marL="436245">
              <a:lnSpc>
                <a:spcPct val="100000"/>
              </a:lnSpc>
              <a:spcBef>
                <a:spcPts val="130"/>
              </a:spcBef>
            </a:pPr>
            <a:r>
              <a:rPr sz="1200" b="1" spc="-30" dirty="0">
                <a:latin typeface="ＭＳ Ｐゴシック"/>
                <a:cs typeface="ＭＳ Ｐゴシック"/>
              </a:rPr>
              <a:t>②</a:t>
            </a:r>
            <a:r>
              <a:rPr sz="1200" spc="-110" dirty="0">
                <a:latin typeface="HG丸ｺﾞｼｯｸM-PRO"/>
                <a:cs typeface="HG丸ｺﾞｼｯｸM-PRO"/>
              </a:rPr>
              <a:t>両親・兄弟姉妹と</a:t>
            </a:r>
            <a:r>
              <a:rPr sz="1200" spc="-100" dirty="0">
                <a:latin typeface="HG丸ｺﾞｼｯｸM-PRO"/>
                <a:cs typeface="HG丸ｺﾞｼｯｸM-PRO"/>
              </a:rPr>
              <a:t>別居</a:t>
            </a:r>
            <a:r>
              <a:rPr sz="1200" spc="-110" dirty="0">
                <a:latin typeface="HG丸ｺﾞｼｯｸM-PRO"/>
                <a:cs typeface="HG丸ｺﾞｼｯｸM-PRO"/>
              </a:rPr>
              <a:t>している</a:t>
            </a:r>
            <a:r>
              <a:rPr sz="1200" spc="-100" dirty="0">
                <a:latin typeface="HG丸ｺﾞｼｯｸM-PRO"/>
                <a:cs typeface="HG丸ｺﾞｼｯｸM-PRO"/>
              </a:rPr>
              <a:t>（</a:t>
            </a:r>
            <a:r>
              <a:rPr sz="1200" spc="-110" dirty="0">
                <a:latin typeface="HG丸ｺﾞｼｯｸM-PRO"/>
                <a:cs typeface="HG丸ｺﾞｼｯｸM-PRO"/>
              </a:rPr>
              <a:t>住民票</a:t>
            </a:r>
            <a:r>
              <a:rPr sz="1200" spc="-100" dirty="0">
                <a:latin typeface="HG丸ｺﾞｼｯｸM-PRO"/>
                <a:cs typeface="HG丸ｺﾞｼｯｸM-PRO"/>
              </a:rPr>
              <a:t>が</a:t>
            </a:r>
            <a:r>
              <a:rPr sz="1200" spc="-110" dirty="0">
                <a:latin typeface="HG丸ｺﾞｼｯｸM-PRO"/>
                <a:cs typeface="HG丸ｺﾞｼｯｸM-PRO"/>
              </a:rPr>
              <a:t>別</a:t>
            </a:r>
            <a:r>
              <a:rPr sz="1200" spc="-100" dirty="0">
                <a:latin typeface="HG丸ｺﾞｼｯｸM-PRO"/>
                <a:cs typeface="HG丸ｺﾞｼｯｸM-PRO"/>
              </a:rPr>
              <a:t>世</a:t>
            </a:r>
            <a:r>
              <a:rPr sz="1200" spc="-110" dirty="0">
                <a:latin typeface="HG丸ｺﾞｼｯｸM-PRO"/>
                <a:cs typeface="HG丸ｺﾞｼｯｸM-PRO"/>
              </a:rPr>
              <a:t>帯である</a:t>
            </a:r>
            <a:r>
              <a:rPr sz="1200" spc="-100" dirty="0">
                <a:latin typeface="HG丸ｺﾞｼｯｸM-PRO"/>
                <a:cs typeface="HG丸ｺﾞｼｯｸM-PRO"/>
              </a:rPr>
              <a:t>）</a:t>
            </a:r>
            <a:r>
              <a:rPr sz="1200" spc="-110" dirty="0">
                <a:latin typeface="HG丸ｺﾞｼｯｸM-PRO"/>
                <a:cs typeface="HG丸ｺﾞｼｯｸM-PRO"/>
              </a:rPr>
              <a:t>こと。</a:t>
            </a:r>
            <a:endParaRPr sz="1200">
              <a:latin typeface="HG丸ｺﾞｼｯｸM-PRO"/>
              <a:cs typeface="HG丸ｺﾞｼｯｸM-PRO"/>
            </a:endParaRPr>
          </a:p>
          <a:p>
            <a:pPr marL="574675" marR="135255" indent="-139065">
              <a:lnSpc>
                <a:spcPct val="116700"/>
              </a:lnSpc>
              <a:spcBef>
                <a:spcPts val="10"/>
              </a:spcBef>
            </a:pPr>
            <a:r>
              <a:rPr sz="1200" b="1" spc="-45" dirty="0">
                <a:latin typeface="ＭＳ Ｐゴシック"/>
                <a:cs typeface="ＭＳ Ｐゴシック"/>
              </a:rPr>
              <a:t>③</a:t>
            </a:r>
            <a:r>
              <a:rPr sz="1200" spc="-110" dirty="0">
                <a:latin typeface="HG丸ｺﾞｼｯｸM-PRO"/>
                <a:cs typeface="HG丸ｺﾞｼｯｸM-PRO"/>
              </a:rPr>
              <a:t>既婚学</a:t>
            </a:r>
            <a:r>
              <a:rPr sz="1200" spc="-120" dirty="0">
                <a:latin typeface="HG丸ｺﾞｼｯｸM-PRO"/>
                <a:cs typeface="HG丸ｺﾞｼｯｸM-PRO"/>
              </a:rPr>
              <a:t>生</a:t>
            </a:r>
            <a:r>
              <a:rPr sz="1200" spc="-110" dirty="0">
                <a:latin typeface="HG丸ｺﾞｼｯｸM-PRO"/>
                <a:cs typeface="HG丸ｺﾞｼｯｸM-PRO"/>
              </a:rPr>
              <a:t>は、本人・</a:t>
            </a:r>
            <a:r>
              <a:rPr sz="1200" spc="-120" dirty="0">
                <a:latin typeface="HG丸ｺﾞｼｯｸM-PRO"/>
                <a:cs typeface="HG丸ｺﾞｼｯｸM-PRO"/>
              </a:rPr>
              <a:t>配</a:t>
            </a:r>
            <a:r>
              <a:rPr sz="1200" spc="-110" dirty="0">
                <a:latin typeface="HG丸ｺﾞｼｯｸM-PRO"/>
                <a:cs typeface="HG丸ｺﾞｼｯｸM-PRO"/>
              </a:rPr>
              <a:t>偶者・子どものみ</a:t>
            </a:r>
            <a:r>
              <a:rPr sz="1200" spc="-120" dirty="0">
                <a:latin typeface="HG丸ｺﾞｼｯｸM-PRO"/>
                <a:cs typeface="HG丸ｺﾞｼｯｸM-PRO"/>
              </a:rPr>
              <a:t>の</a:t>
            </a:r>
            <a:r>
              <a:rPr sz="1200" spc="-110" dirty="0">
                <a:latin typeface="HG丸ｺﾞｼｯｸM-PRO"/>
                <a:cs typeface="HG丸ｺﾞｼｯｸM-PRO"/>
              </a:rPr>
              <a:t>世</a:t>
            </a:r>
            <a:r>
              <a:rPr sz="1200" spc="-120" dirty="0">
                <a:latin typeface="HG丸ｺﾞｼｯｸM-PRO"/>
                <a:cs typeface="HG丸ｺﾞｼｯｸM-PRO"/>
              </a:rPr>
              <a:t>帯</a:t>
            </a:r>
            <a:r>
              <a:rPr sz="1200" spc="-110" dirty="0">
                <a:latin typeface="HG丸ｺﾞｼｯｸM-PRO"/>
                <a:cs typeface="HG丸ｺﾞｼｯｸM-PRO"/>
              </a:rPr>
              <a:t>であること。ただ</a:t>
            </a:r>
            <a:r>
              <a:rPr sz="1200" spc="-120" dirty="0">
                <a:latin typeface="HG丸ｺﾞｼｯｸM-PRO"/>
                <a:cs typeface="HG丸ｺﾞｼｯｸM-PRO"/>
              </a:rPr>
              <a:t>し</a:t>
            </a:r>
            <a:r>
              <a:rPr sz="1200" spc="-110" dirty="0">
                <a:latin typeface="HG丸ｺﾞｼｯｸM-PRO"/>
                <a:cs typeface="HG丸ｺﾞｼｯｸM-PRO"/>
              </a:rPr>
              <a:t>、</a:t>
            </a:r>
            <a:r>
              <a:rPr sz="1200" spc="-120" dirty="0">
                <a:latin typeface="HG丸ｺﾞｼｯｸM-PRO"/>
                <a:cs typeface="HG丸ｺﾞｼｯｸM-PRO"/>
              </a:rPr>
              <a:t>社</a:t>
            </a:r>
            <a:r>
              <a:rPr sz="1200" spc="-110" dirty="0">
                <a:latin typeface="HG丸ｺﾞｼｯｸM-PRO"/>
                <a:cs typeface="HG丸ｺﾞｼｯｸM-PRO"/>
              </a:rPr>
              <a:t>会人学生が両親を扶 養してい</a:t>
            </a:r>
            <a:r>
              <a:rPr sz="1200" spc="-100" dirty="0">
                <a:latin typeface="HG丸ｺﾞｼｯｸM-PRO"/>
                <a:cs typeface="HG丸ｺﾞｼｯｸM-PRO"/>
              </a:rPr>
              <a:t>る</a:t>
            </a:r>
            <a:r>
              <a:rPr sz="1200" spc="-110" dirty="0">
                <a:latin typeface="HG丸ｺﾞｼｯｸM-PRO"/>
                <a:cs typeface="HG丸ｺﾞｼｯｸM-PRO"/>
              </a:rPr>
              <a:t>場合は</a:t>
            </a:r>
            <a:r>
              <a:rPr sz="1200" spc="-100" dirty="0">
                <a:latin typeface="HG丸ｺﾞｼｯｸM-PRO"/>
                <a:cs typeface="HG丸ｺﾞｼｯｸM-PRO"/>
              </a:rPr>
              <a:t>含</a:t>
            </a:r>
            <a:r>
              <a:rPr sz="1200" spc="-110" dirty="0">
                <a:latin typeface="HG丸ｺﾞｼｯｸM-PRO"/>
                <a:cs typeface="HG丸ｺﾞｼｯｸM-PRO"/>
              </a:rPr>
              <a:t>み</a:t>
            </a:r>
            <a:r>
              <a:rPr sz="1200" spc="-100" dirty="0">
                <a:latin typeface="HG丸ｺﾞｼｯｸM-PRO"/>
                <a:cs typeface="HG丸ｺﾞｼｯｸM-PRO"/>
              </a:rPr>
              <a:t>ま</a:t>
            </a:r>
            <a:r>
              <a:rPr sz="1200" spc="-110" dirty="0">
                <a:latin typeface="HG丸ｺﾞｼｯｸM-PRO"/>
                <a:cs typeface="HG丸ｺﾞｼｯｸM-PRO"/>
              </a:rPr>
              <a:t>す。</a:t>
            </a:r>
            <a:endParaRPr sz="1200">
              <a:latin typeface="HG丸ｺﾞｼｯｸM-PRO"/>
              <a:cs typeface="HG丸ｺﾞｼｯｸM-PRO"/>
            </a:endParaRPr>
          </a:p>
          <a:p>
            <a:pPr marL="431165">
              <a:lnSpc>
                <a:spcPct val="100000"/>
              </a:lnSpc>
              <a:spcBef>
                <a:spcPts val="285"/>
              </a:spcBef>
            </a:pPr>
            <a:r>
              <a:rPr sz="1200" b="1" spc="-105" dirty="0">
                <a:latin typeface="ＭＳ Ｐゴシック"/>
                <a:cs typeface="ＭＳ Ｐゴシック"/>
              </a:rPr>
              <a:t>④本人に</a:t>
            </a:r>
            <a:r>
              <a:rPr sz="1200" b="1" spc="-90" dirty="0">
                <a:latin typeface="ＭＳ Ｐゴシック"/>
                <a:cs typeface="ＭＳ Ｐゴシック"/>
              </a:rPr>
              <a:t>恒</a:t>
            </a:r>
            <a:r>
              <a:rPr sz="1200" b="1" spc="-105" dirty="0">
                <a:latin typeface="ＭＳ Ｐゴシック"/>
                <a:cs typeface="ＭＳ Ｐゴシック"/>
              </a:rPr>
              <a:t>常的な収</a:t>
            </a:r>
            <a:r>
              <a:rPr sz="1200" b="1" spc="-90" dirty="0">
                <a:latin typeface="ＭＳ Ｐゴシック"/>
                <a:cs typeface="ＭＳ Ｐゴシック"/>
              </a:rPr>
              <a:t>入</a:t>
            </a:r>
            <a:r>
              <a:rPr sz="1200" spc="-110" dirty="0">
                <a:latin typeface="HG丸ｺﾞｼｯｸM-PRO"/>
                <a:cs typeface="HG丸ｺﾞｼｯｸM-PRO"/>
              </a:rPr>
              <a:t>（</a:t>
            </a:r>
            <a:r>
              <a:rPr sz="1200" spc="-100" dirty="0">
                <a:latin typeface="HG丸ｺﾞｼｯｸM-PRO"/>
                <a:cs typeface="HG丸ｺﾞｼｯｸM-PRO"/>
              </a:rPr>
              <a:t>アルバ</a:t>
            </a:r>
            <a:r>
              <a:rPr sz="1200" spc="-110" dirty="0">
                <a:latin typeface="HG丸ｺﾞｼｯｸM-PRO"/>
                <a:cs typeface="HG丸ｺﾞｼｯｸM-PRO"/>
              </a:rPr>
              <a:t>イ</a:t>
            </a:r>
            <a:r>
              <a:rPr sz="1200" spc="-100" dirty="0">
                <a:latin typeface="HG丸ｺﾞｼｯｸM-PRO"/>
                <a:cs typeface="HG丸ｺﾞｼｯｸM-PRO"/>
              </a:rPr>
              <a:t>ト含</a:t>
            </a:r>
            <a:r>
              <a:rPr sz="1200" spc="-110" dirty="0">
                <a:latin typeface="HG丸ｺﾞｼｯｸM-PRO"/>
                <a:cs typeface="HG丸ｺﾞｼｯｸM-PRO"/>
              </a:rPr>
              <a:t>む）</a:t>
            </a:r>
            <a:r>
              <a:rPr sz="1200" b="1" spc="-90" dirty="0">
                <a:latin typeface="ＭＳ Ｐゴシック"/>
                <a:cs typeface="ＭＳ Ｐゴシック"/>
              </a:rPr>
              <a:t>が</a:t>
            </a:r>
            <a:r>
              <a:rPr sz="1200" b="1" spc="-110" dirty="0">
                <a:latin typeface="ＭＳ Ｐゴシック"/>
                <a:cs typeface="ＭＳ Ｐゴシック"/>
              </a:rPr>
              <a:t>あり</a:t>
            </a:r>
            <a:r>
              <a:rPr sz="1200" b="1" spc="-95" dirty="0">
                <a:latin typeface="ＭＳ Ｐゴシック"/>
                <a:cs typeface="ＭＳ Ｐゴシック"/>
              </a:rPr>
              <a:t>、</a:t>
            </a:r>
            <a:r>
              <a:rPr sz="1200" spc="-110" dirty="0">
                <a:latin typeface="HG丸ｺﾞｼｯｸM-PRO"/>
                <a:cs typeface="HG丸ｺﾞｼｯｸM-PRO"/>
              </a:rPr>
              <a:t>「所得課税</a:t>
            </a:r>
            <a:r>
              <a:rPr sz="1200" spc="-120" dirty="0">
                <a:latin typeface="HG丸ｺﾞｼｯｸM-PRO"/>
                <a:cs typeface="HG丸ｺﾞｼｯｸM-PRO"/>
              </a:rPr>
              <a:t>証</a:t>
            </a:r>
            <a:r>
              <a:rPr sz="1200" spc="-110" dirty="0">
                <a:latin typeface="HG丸ｺﾞｼｯｸM-PRO"/>
                <a:cs typeface="HG丸ｺﾞｼｯｸM-PRO"/>
              </a:rPr>
              <a:t>明書」</a:t>
            </a:r>
            <a:r>
              <a:rPr sz="1200" spc="-120" dirty="0">
                <a:latin typeface="HG丸ｺﾞｼｯｸM-PRO"/>
                <a:cs typeface="HG丸ｺﾞｼｯｸM-PRO"/>
              </a:rPr>
              <a:t>が</a:t>
            </a:r>
            <a:r>
              <a:rPr sz="1200" spc="-110" dirty="0">
                <a:latin typeface="HG丸ｺﾞｼｯｸM-PRO"/>
                <a:cs typeface="HG丸ｺﾞｼｯｸM-PRO"/>
              </a:rPr>
              <a:t>交付されること。</a:t>
            </a:r>
            <a:endParaRPr sz="1200">
              <a:latin typeface="HG丸ｺﾞｼｯｸM-PRO"/>
              <a:cs typeface="HG丸ｺﾞｼｯｸM-PRO"/>
            </a:endParaRPr>
          </a:p>
          <a:p>
            <a:pPr marL="437515">
              <a:lnSpc>
                <a:spcPct val="100000"/>
              </a:lnSpc>
              <a:spcBef>
                <a:spcPts val="225"/>
              </a:spcBef>
            </a:pPr>
            <a:r>
              <a:rPr sz="1200" b="1" spc="-90" dirty="0">
                <a:latin typeface="ＭＳ Ｐゴシック"/>
                <a:cs typeface="ＭＳ Ｐゴシック"/>
              </a:rPr>
              <a:t>⑤</a:t>
            </a:r>
            <a:r>
              <a:rPr sz="1200" spc="-110" dirty="0">
                <a:latin typeface="HG丸ｺﾞｼｯｸM-PRO"/>
                <a:cs typeface="HG丸ｺﾞｼｯｸM-PRO"/>
              </a:rPr>
              <a:t>上</a:t>
            </a:r>
            <a:r>
              <a:rPr sz="1200" spc="-120" dirty="0">
                <a:latin typeface="HG丸ｺﾞｼｯｸM-PRO"/>
                <a:cs typeface="HG丸ｺﾞｼｯｸM-PRO"/>
              </a:rPr>
              <a:t>記</a:t>
            </a:r>
            <a:r>
              <a:rPr sz="1200" b="1" spc="-114" dirty="0">
                <a:latin typeface="HG丸ｺﾞｼｯｸM-PRO"/>
                <a:cs typeface="HG丸ｺﾞｼｯｸM-PRO"/>
              </a:rPr>
              <a:t>①②</a:t>
            </a:r>
            <a:r>
              <a:rPr sz="1200" b="1" spc="-105" dirty="0">
                <a:latin typeface="HG丸ｺﾞｼｯｸM-PRO"/>
                <a:cs typeface="HG丸ｺﾞｼｯｸM-PRO"/>
              </a:rPr>
              <a:t>③④</a:t>
            </a:r>
            <a:r>
              <a:rPr sz="1200" spc="-120" dirty="0">
                <a:latin typeface="HG丸ｺﾞｼｯｸM-PRO"/>
                <a:cs typeface="HG丸ｺﾞｼｯｸM-PRO"/>
              </a:rPr>
              <a:t>を</a:t>
            </a:r>
            <a:r>
              <a:rPr sz="1200" spc="-110" dirty="0">
                <a:latin typeface="HG丸ｺﾞｼｯｸM-PRO"/>
                <a:cs typeface="HG丸ｺﾞｼｯｸM-PRO"/>
              </a:rPr>
              <a:t>満た</a:t>
            </a:r>
            <a:r>
              <a:rPr sz="1200" spc="-120" dirty="0">
                <a:latin typeface="HG丸ｺﾞｼｯｸM-PRO"/>
                <a:cs typeface="HG丸ｺﾞｼｯｸM-PRO"/>
              </a:rPr>
              <a:t>し</a:t>
            </a:r>
            <a:r>
              <a:rPr sz="1200" spc="-110" dirty="0">
                <a:latin typeface="HG丸ｺﾞｼｯｸM-PRO"/>
                <a:cs typeface="HG丸ｺﾞｼｯｸM-PRO"/>
              </a:rPr>
              <a:t>、いずれの親族か</a:t>
            </a:r>
            <a:r>
              <a:rPr sz="1200" spc="-120" dirty="0">
                <a:latin typeface="HG丸ｺﾞｼｯｸM-PRO"/>
                <a:cs typeface="HG丸ｺﾞｼｯｸM-PRO"/>
              </a:rPr>
              <a:t>ら</a:t>
            </a:r>
            <a:r>
              <a:rPr sz="1200" spc="-110" dirty="0">
                <a:latin typeface="HG丸ｺﾞｼｯｸM-PRO"/>
                <a:cs typeface="HG丸ｺﾞｼｯｸM-PRO"/>
              </a:rPr>
              <a:t>も</a:t>
            </a:r>
            <a:r>
              <a:rPr sz="1200" spc="-125" dirty="0">
                <a:latin typeface="HG丸ｺﾞｼｯｸM-PRO"/>
                <a:cs typeface="HG丸ｺﾞｼｯｸM-PRO"/>
              </a:rPr>
              <a:t>経</a:t>
            </a:r>
            <a:r>
              <a:rPr sz="1200" spc="-110" dirty="0">
                <a:latin typeface="HG丸ｺﾞｼｯｸM-PRO"/>
                <a:cs typeface="HG丸ｺﾞｼｯｸM-PRO"/>
              </a:rPr>
              <a:t>済的援助(仕送</a:t>
            </a:r>
            <a:r>
              <a:rPr sz="1200" spc="-120" dirty="0">
                <a:latin typeface="HG丸ｺﾞｼｯｸM-PRO"/>
                <a:cs typeface="HG丸ｺﾞｼｯｸM-PRO"/>
              </a:rPr>
              <a:t>り</a:t>
            </a:r>
            <a:r>
              <a:rPr sz="1200" spc="-110" dirty="0">
                <a:latin typeface="HG丸ｺﾞｼｯｸM-PRO"/>
                <a:cs typeface="HG丸ｺﾞｼｯｸM-PRO"/>
              </a:rPr>
              <a:t>等)を</a:t>
            </a:r>
            <a:r>
              <a:rPr sz="1200" spc="-120" dirty="0">
                <a:latin typeface="HG丸ｺﾞｼｯｸM-PRO"/>
                <a:cs typeface="HG丸ｺﾞｼｯｸM-PRO"/>
              </a:rPr>
              <a:t>受</a:t>
            </a:r>
            <a:r>
              <a:rPr sz="1200" spc="-110" dirty="0">
                <a:latin typeface="HG丸ｺﾞｼｯｸM-PRO"/>
                <a:cs typeface="HG丸ｺﾞｼｯｸM-PRO"/>
              </a:rPr>
              <a:t>けていないこと。</a:t>
            </a:r>
            <a:endParaRPr sz="1200">
              <a:latin typeface="HG丸ｺﾞｼｯｸM-PRO"/>
              <a:cs typeface="HG丸ｺﾞｼｯｸM-PRO"/>
            </a:endParaRPr>
          </a:p>
          <a:p>
            <a:pPr marL="577850" marR="149860" indent="-140335">
              <a:lnSpc>
                <a:spcPct val="117500"/>
              </a:lnSpc>
            </a:pPr>
            <a:r>
              <a:rPr sz="1200" spc="-110" dirty="0">
                <a:latin typeface="HG丸ｺﾞｼｯｸM-PRO"/>
                <a:cs typeface="HG丸ｺﾞｼｯｸM-PRO"/>
              </a:rPr>
              <a:t>※勤務先を退職し</a:t>
            </a:r>
            <a:r>
              <a:rPr sz="1200" spc="-120" dirty="0">
                <a:latin typeface="HG丸ｺﾞｼｯｸM-PRO"/>
                <a:cs typeface="HG丸ｺﾞｼｯｸM-PRO"/>
              </a:rPr>
              <a:t>て</a:t>
            </a:r>
            <a:r>
              <a:rPr sz="1200" spc="-110" dirty="0">
                <a:latin typeface="HG丸ｺﾞｼｯｸM-PRO"/>
                <a:cs typeface="HG丸ｺﾞｼｯｸM-PRO"/>
              </a:rPr>
              <a:t>学</a:t>
            </a:r>
            <a:r>
              <a:rPr sz="1200" spc="-120" dirty="0">
                <a:latin typeface="HG丸ｺﾞｼｯｸM-PRO"/>
                <a:cs typeface="HG丸ｺﾞｼｯｸM-PRO"/>
              </a:rPr>
              <a:t>部</a:t>
            </a:r>
            <a:r>
              <a:rPr sz="1200" spc="-110" dirty="0">
                <a:latin typeface="HG丸ｺﾞｼｯｸM-PRO"/>
                <a:cs typeface="HG丸ｺﾞｼｯｸM-PRO"/>
              </a:rPr>
              <a:t>に入学し</a:t>
            </a:r>
            <a:r>
              <a:rPr sz="1200" spc="-120" dirty="0">
                <a:latin typeface="HG丸ｺﾞｼｯｸM-PRO"/>
                <a:cs typeface="HG丸ｺﾞｼｯｸM-PRO"/>
              </a:rPr>
              <a:t>、</a:t>
            </a:r>
            <a:r>
              <a:rPr sz="1200" b="1" spc="-105" dirty="0">
                <a:latin typeface="ＭＳ Ｐゴシック"/>
                <a:cs typeface="ＭＳ Ｐゴシック"/>
              </a:rPr>
              <a:t>貯</a:t>
            </a:r>
            <a:r>
              <a:rPr sz="1200" b="1" spc="-114" dirty="0">
                <a:latin typeface="ＭＳ Ｐゴシック"/>
                <a:cs typeface="ＭＳ Ｐゴシック"/>
              </a:rPr>
              <a:t>蓄</a:t>
            </a:r>
            <a:r>
              <a:rPr sz="1200" b="1" spc="-110" dirty="0">
                <a:latin typeface="ＭＳ Ｐゴシック"/>
                <a:cs typeface="ＭＳ Ｐゴシック"/>
              </a:rPr>
              <a:t>と</a:t>
            </a:r>
            <a:r>
              <a:rPr sz="1200" b="1" spc="-114" dirty="0">
                <a:latin typeface="ＭＳ Ｐゴシック"/>
                <a:cs typeface="ＭＳ Ｐゴシック"/>
              </a:rPr>
              <a:t>奨学金の</a:t>
            </a:r>
            <a:r>
              <a:rPr sz="1200" b="1" spc="-105" dirty="0">
                <a:latin typeface="ＭＳ Ｐゴシック"/>
                <a:cs typeface="ＭＳ Ｐゴシック"/>
              </a:rPr>
              <a:t>み</a:t>
            </a:r>
            <a:r>
              <a:rPr sz="1200" b="1" spc="-125" dirty="0">
                <a:latin typeface="ＭＳ Ｐゴシック"/>
                <a:cs typeface="ＭＳ Ｐゴシック"/>
              </a:rPr>
              <a:t>で</a:t>
            </a:r>
            <a:r>
              <a:rPr sz="1200" b="1" spc="-120" dirty="0">
                <a:latin typeface="ＭＳ Ｐゴシック"/>
                <a:cs typeface="ＭＳ Ｐゴシック"/>
              </a:rPr>
              <a:t>生計</a:t>
            </a:r>
            <a:r>
              <a:rPr sz="1200" b="1" spc="-110" dirty="0">
                <a:latin typeface="ＭＳ Ｐゴシック"/>
                <a:cs typeface="ＭＳ Ｐゴシック"/>
              </a:rPr>
              <a:t>を</a:t>
            </a:r>
            <a:r>
              <a:rPr sz="1200" b="1" spc="-105" dirty="0">
                <a:latin typeface="ＭＳ Ｐゴシック"/>
                <a:cs typeface="ＭＳ Ｐゴシック"/>
              </a:rPr>
              <a:t>立</a:t>
            </a:r>
            <a:r>
              <a:rPr sz="1200" b="1" spc="-125" dirty="0">
                <a:latin typeface="ＭＳ Ｐゴシック"/>
                <a:cs typeface="ＭＳ Ｐゴシック"/>
              </a:rPr>
              <a:t>て</a:t>
            </a:r>
            <a:r>
              <a:rPr sz="1200" b="1" spc="-105" dirty="0">
                <a:latin typeface="ＭＳ Ｐゴシック"/>
                <a:cs typeface="ＭＳ Ｐゴシック"/>
              </a:rPr>
              <a:t>る</a:t>
            </a:r>
            <a:r>
              <a:rPr sz="1200" b="1" spc="-114" dirty="0">
                <a:latin typeface="ＭＳ Ｐゴシック"/>
                <a:cs typeface="ＭＳ Ｐゴシック"/>
              </a:rPr>
              <a:t>学生の</a:t>
            </a:r>
            <a:r>
              <a:rPr sz="1200" b="1" spc="-105" dirty="0">
                <a:latin typeface="ＭＳ Ｐゴシック"/>
                <a:cs typeface="ＭＳ Ｐゴシック"/>
              </a:rPr>
              <a:t>場</a:t>
            </a:r>
            <a:r>
              <a:rPr sz="1200" b="1" spc="-114" dirty="0">
                <a:latin typeface="ＭＳ Ｐゴシック"/>
                <a:cs typeface="ＭＳ Ｐゴシック"/>
              </a:rPr>
              <a:t>合</a:t>
            </a:r>
            <a:r>
              <a:rPr sz="1200" b="1" spc="-105" dirty="0">
                <a:latin typeface="ＭＳ Ｐゴシック"/>
                <a:cs typeface="ＭＳ Ｐゴシック"/>
              </a:rPr>
              <a:t>は</a:t>
            </a:r>
            <a:r>
              <a:rPr sz="1200" b="1" spc="-120" dirty="0">
                <a:latin typeface="ＭＳ Ｐゴシック"/>
                <a:cs typeface="ＭＳ Ｐゴシック"/>
              </a:rPr>
              <a:t>、</a:t>
            </a:r>
            <a:r>
              <a:rPr sz="1200" b="1" spc="-114" dirty="0">
                <a:latin typeface="ＭＳ Ｐゴシック"/>
                <a:cs typeface="ＭＳ Ｐゴシック"/>
              </a:rPr>
              <a:t>恒常</a:t>
            </a:r>
            <a:r>
              <a:rPr sz="1200" b="1" spc="-105" dirty="0">
                <a:latin typeface="ＭＳ Ｐゴシック"/>
                <a:cs typeface="ＭＳ Ｐゴシック"/>
              </a:rPr>
              <a:t>的</a:t>
            </a:r>
            <a:r>
              <a:rPr sz="1200" b="1" spc="-125" dirty="0">
                <a:latin typeface="ＭＳ Ｐゴシック"/>
                <a:cs typeface="ＭＳ Ｐゴシック"/>
              </a:rPr>
              <a:t>な</a:t>
            </a:r>
            <a:r>
              <a:rPr sz="1200" b="1" spc="-5" dirty="0">
                <a:latin typeface="ＭＳ Ｐゴシック"/>
                <a:cs typeface="ＭＳ Ｐゴシック"/>
              </a:rPr>
              <a:t>収 </a:t>
            </a:r>
            <a:r>
              <a:rPr sz="1200" b="1" spc="-114" dirty="0">
                <a:latin typeface="ＭＳ Ｐゴシック"/>
                <a:cs typeface="ＭＳ Ｐゴシック"/>
              </a:rPr>
              <a:t>入</a:t>
            </a:r>
            <a:r>
              <a:rPr sz="1200" b="1" spc="-105" dirty="0">
                <a:latin typeface="ＭＳ Ｐゴシック"/>
                <a:cs typeface="ＭＳ Ｐゴシック"/>
              </a:rPr>
              <a:t>が</a:t>
            </a:r>
            <a:r>
              <a:rPr sz="1200" b="1" spc="-125" dirty="0">
                <a:latin typeface="ＭＳ Ｐゴシック"/>
                <a:cs typeface="ＭＳ Ｐゴシック"/>
              </a:rPr>
              <a:t>な</a:t>
            </a:r>
            <a:r>
              <a:rPr sz="1200" b="1" spc="-110" dirty="0">
                <a:latin typeface="ＭＳ Ｐゴシック"/>
                <a:cs typeface="ＭＳ Ｐゴシック"/>
              </a:rPr>
              <a:t>い</a:t>
            </a:r>
            <a:r>
              <a:rPr sz="1200" b="1" spc="-120" dirty="0">
                <a:latin typeface="ＭＳ Ｐゴシック"/>
                <a:cs typeface="ＭＳ Ｐゴシック"/>
              </a:rPr>
              <a:t>た</a:t>
            </a:r>
            <a:r>
              <a:rPr sz="1200" b="1" spc="-110" dirty="0">
                <a:latin typeface="ＭＳ Ｐゴシック"/>
                <a:cs typeface="ＭＳ Ｐゴシック"/>
              </a:rPr>
              <a:t>め</a:t>
            </a:r>
            <a:r>
              <a:rPr sz="1200" b="1" spc="-120" dirty="0">
                <a:latin typeface="ＭＳ Ｐゴシック"/>
                <a:cs typeface="ＭＳ Ｐゴシック"/>
              </a:rPr>
              <a:t>、</a:t>
            </a:r>
            <a:r>
              <a:rPr sz="1200" b="1" spc="-114" dirty="0">
                <a:latin typeface="ＭＳ Ｐゴシック"/>
                <a:cs typeface="ＭＳ Ｐゴシック"/>
              </a:rPr>
              <a:t>独</a:t>
            </a:r>
            <a:r>
              <a:rPr sz="1200" b="1" spc="-105" dirty="0">
                <a:latin typeface="ＭＳ Ｐゴシック"/>
                <a:cs typeface="ＭＳ Ｐゴシック"/>
              </a:rPr>
              <a:t>立</a:t>
            </a:r>
            <a:r>
              <a:rPr sz="1200" b="1" spc="-114" dirty="0">
                <a:latin typeface="ＭＳ Ｐゴシック"/>
                <a:cs typeface="ＭＳ Ｐゴシック"/>
              </a:rPr>
              <a:t>生計</a:t>
            </a:r>
            <a:r>
              <a:rPr sz="1200" b="1" spc="-110" dirty="0">
                <a:latin typeface="ＭＳ Ｐゴシック"/>
                <a:cs typeface="ＭＳ Ｐゴシック"/>
              </a:rPr>
              <a:t>と</a:t>
            </a:r>
            <a:r>
              <a:rPr sz="1200" b="1" spc="-114" dirty="0">
                <a:latin typeface="ＭＳ Ｐゴシック"/>
                <a:cs typeface="ＭＳ Ｐゴシック"/>
              </a:rPr>
              <a:t>は</a:t>
            </a:r>
            <a:r>
              <a:rPr sz="1200" b="1" spc="-105" dirty="0">
                <a:latin typeface="ＭＳ Ｐゴシック"/>
                <a:cs typeface="ＭＳ Ｐゴシック"/>
              </a:rPr>
              <a:t>認</a:t>
            </a:r>
            <a:r>
              <a:rPr sz="1200" b="1" spc="-120" dirty="0">
                <a:latin typeface="ＭＳ Ｐゴシック"/>
                <a:cs typeface="ＭＳ Ｐゴシック"/>
              </a:rPr>
              <a:t>定</a:t>
            </a:r>
            <a:r>
              <a:rPr sz="1200" b="1" spc="-105" dirty="0">
                <a:latin typeface="ＭＳ Ｐゴシック"/>
                <a:cs typeface="ＭＳ Ｐゴシック"/>
              </a:rPr>
              <a:t>で</a:t>
            </a:r>
            <a:r>
              <a:rPr sz="1200" b="1" spc="-120" dirty="0">
                <a:latin typeface="ＭＳ Ｐゴシック"/>
                <a:cs typeface="ＭＳ Ｐゴシック"/>
              </a:rPr>
              <a:t>き</a:t>
            </a:r>
            <a:r>
              <a:rPr sz="1200" b="1" spc="-114" dirty="0">
                <a:latin typeface="ＭＳ Ｐゴシック"/>
                <a:cs typeface="ＭＳ Ｐゴシック"/>
              </a:rPr>
              <a:t>ま</a:t>
            </a:r>
            <a:r>
              <a:rPr sz="1200" b="1" spc="-105" dirty="0">
                <a:latin typeface="ＭＳ Ｐゴシック"/>
                <a:cs typeface="ＭＳ Ｐゴシック"/>
              </a:rPr>
              <a:t>せ</a:t>
            </a:r>
            <a:r>
              <a:rPr sz="1200" b="1" spc="-114" dirty="0">
                <a:latin typeface="ＭＳ Ｐゴシック"/>
                <a:cs typeface="ＭＳ Ｐゴシック"/>
              </a:rPr>
              <a:t>ん</a:t>
            </a:r>
            <a:r>
              <a:rPr sz="1200" b="1" spc="-5" dirty="0">
                <a:latin typeface="ＭＳ Ｐゴシック"/>
                <a:cs typeface="ＭＳ Ｐゴシック"/>
              </a:rPr>
              <a:t>。</a:t>
            </a:r>
            <a:endParaRPr sz="1200">
              <a:latin typeface="ＭＳ Ｐゴシック"/>
              <a:cs typeface="ＭＳ Ｐゴシック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9119" y="6431279"/>
            <a:ext cx="6477000" cy="20447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Q３</a:t>
            </a:r>
            <a:r>
              <a:rPr sz="1200" spc="305" dirty="0">
                <a:latin typeface="HG丸ｺﾞｼｯｸM-PRO"/>
                <a:cs typeface="HG丸ｺﾞｼｯｸM-PRO"/>
              </a:rPr>
              <a:t> </a:t>
            </a:r>
            <a:r>
              <a:rPr sz="1200" b="1" dirty="0">
                <a:latin typeface="ＭＳ Ｐゴシック"/>
                <a:cs typeface="ＭＳ Ｐゴシック"/>
              </a:rPr>
              <a:t>ど</a:t>
            </a:r>
            <a:r>
              <a:rPr sz="1200" b="1" spc="5" dirty="0">
                <a:latin typeface="ＭＳ Ｐゴシック"/>
                <a:cs typeface="ＭＳ Ｐゴシック"/>
              </a:rPr>
              <a:t>ん</a:t>
            </a:r>
            <a:r>
              <a:rPr sz="1200" b="1" spc="-15" dirty="0">
                <a:latin typeface="ＭＳ Ｐゴシック"/>
                <a:cs typeface="ＭＳ Ｐゴシック"/>
              </a:rPr>
              <a:t>な</a:t>
            </a:r>
            <a:r>
              <a:rPr sz="1200" b="1" spc="5" dirty="0">
                <a:latin typeface="ＭＳ Ｐゴシック"/>
                <a:cs typeface="ＭＳ Ｐゴシック"/>
              </a:rPr>
              <a:t>書</a:t>
            </a:r>
            <a:r>
              <a:rPr sz="1200" b="1" spc="-5" dirty="0">
                <a:latin typeface="ＭＳ Ｐゴシック"/>
                <a:cs typeface="ＭＳ Ｐゴシック"/>
              </a:rPr>
              <a:t>類が必</a:t>
            </a:r>
            <a:r>
              <a:rPr sz="1200" b="1" spc="5" dirty="0">
                <a:latin typeface="ＭＳ Ｐゴシック"/>
                <a:cs typeface="ＭＳ Ｐゴシック"/>
              </a:rPr>
              <a:t>要</a:t>
            </a:r>
            <a:r>
              <a:rPr sz="1200" dirty="0">
                <a:latin typeface="HG丸ｺﾞｼｯｸM-PRO"/>
                <a:cs typeface="HG丸ｺﾞｼｯｸM-PRO"/>
              </a:rPr>
              <a:t>ですか？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9572" y="6656831"/>
            <a:ext cx="6372860" cy="3457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HG丸ｺﾞｼｯｸM-PRO"/>
                <a:cs typeface="HG丸ｺﾞｼｯｸM-PRO"/>
              </a:rPr>
              <a:t>A３</a:t>
            </a:r>
            <a:r>
              <a:rPr sz="1200" spc="229" dirty="0">
                <a:latin typeface="HG丸ｺﾞｼｯｸM-PRO"/>
                <a:cs typeface="HG丸ｺﾞｼｯｸM-PRO"/>
              </a:rPr>
              <a:t> </a:t>
            </a:r>
            <a:r>
              <a:rPr sz="1200" u="sng" dirty="0">
                <a:latin typeface="HG丸ｺﾞｼｯｸM-PRO"/>
                <a:cs typeface="HG丸ｺﾞｼｯｸM-PRO"/>
              </a:rPr>
              <a:t>本学所定様式以外で</a:t>
            </a:r>
            <a:r>
              <a:rPr sz="1200" dirty="0">
                <a:latin typeface="HG丸ｺﾞｼｯｸM-PRO"/>
                <a:cs typeface="HG丸ｺﾞｼｯｸM-PRO"/>
              </a:rPr>
              <a:t>申請者</a:t>
            </a:r>
            <a:r>
              <a:rPr sz="1200" b="1" spc="5" dirty="0">
                <a:latin typeface="ＭＳ Ｐゴシック"/>
                <a:cs typeface="ＭＳ Ｐゴシック"/>
              </a:rPr>
              <a:t>全</a:t>
            </a:r>
            <a:r>
              <a:rPr sz="1200" b="1" spc="-5" dirty="0">
                <a:latin typeface="ＭＳ Ｐゴシック"/>
                <a:cs typeface="ＭＳ Ｐゴシック"/>
              </a:rPr>
              <a:t>員</a:t>
            </a:r>
            <a:r>
              <a:rPr sz="1200" b="1" spc="5" dirty="0">
                <a:latin typeface="ＭＳ Ｐゴシック"/>
                <a:cs typeface="ＭＳ Ｐゴシック"/>
              </a:rPr>
              <a:t>が</a:t>
            </a:r>
            <a:r>
              <a:rPr sz="1200" b="1" spc="-5" dirty="0">
                <a:latin typeface="ＭＳ Ｐゴシック"/>
                <a:cs typeface="ＭＳ Ｐゴシック"/>
              </a:rPr>
              <a:t>必ず</a:t>
            </a:r>
            <a:r>
              <a:rPr sz="1200" b="1" spc="5" dirty="0">
                <a:latin typeface="ＭＳ Ｐゴシック"/>
                <a:cs typeface="ＭＳ Ｐゴシック"/>
              </a:rPr>
              <a:t>提出</a:t>
            </a:r>
            <a:r>
              <a:rPr sz="1200" dirty="0">
                <a:latin typeface="HG丸ｺﾞｼｯｸM-PRO"/>
                <a:cs typeface="HG丸ｺﾞｼｯｸM-PRO"/>
              </a:rPr>
              <a:t>すべき書類は、</a:t>
            </a:r>
            <a:r>
              <a:rPr sz="1200" spc="-15" dirty="0">
                <a:latin typeface="HG丸ｺﾞｼｯｸM-PRO"/>
                <a:cs typeface="HG丸ｺﾞｼｯｸM-PRO"/>
              </a:rPr>
              <a:t>以</a:t>
            </a:r>
            <a:r>
              <a:rPr sz="1200" dirty="0">
                <a:latin typeface="HG丸ｺﾞｼｯｸM-PRO"/>
                <a:cs typeface="HG丸ｺﾞｼｯｸM-PRO"/>
              </a:rPr>
              <a:t>下の</a:t>
            </a:r>
            <a:r>
              <a:rPr sz="1200" b="1" spc="-105" dirty="0">
                <a:latin typeface="ＭＳ Ｐゴシック"/>
                <a:cs typeface="ＭＳ Ｐゴシック"/>
              </a:rPr>
              <a:t>①～③の書</a:t>
            </a:r>
            <a:r>
              <a:rPr sz="1200" b="1" spc="-90" dirty="0">
                <a:latin typeface="ＭＳ Ｐゴシック"/>
                <a:cs typeface="ＭＳ Ｐゴシック"/>
              </a:rPr>
              <a:t>類</a:t>
            </a:r>
            <a:r>
              <a:rPr sz="1200" spc="-295" dirty="0">
                <a:latin typeface="HG丸ｺﾞｼｯｸM-PRO"/>
                <a:cs typeface="HG丸ｺﾞｼｯｸM-PRO"/>
              </a:rPr>
              <a:t>で</a:t>
            </a:r>
            <a:r>
              <a:rPr sz="1200" spc="-280" dirty="0">
                <a:latin typeface="HG丸ｺﾞｼｯｸM-PRO"/>
                <a:cs typeface="HG丸ｺﾞｼｯｸM-PRO"/>
              </a:rPr>
              <a:t>す</a:t>
            </a:r>
            <a:r>
              <a:rPr sz="1200" spc="-75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  <a:p>
            <a:pPr marL="356870">
              <a:lnSpc>
                <a:spcPct val="100000"/>
              </a:lnSpc>
              <a:spcBef>
                <a:spcPts val="370"/>
              </a:spcBef>
            </a:pPr>
            <a:r>
              <a:rPr sz="1200" b="1" spc="-105" dirty="0">
                <a:latin typeface="ＭＳ Ｐゴシック"/>
                <a:cs typeface="ＭＳ Ｐゴシック"/>
              </a:rPr>
              <a:t>その</a:t>
            </a:r>
            <a:r>
              <a:rPr sz="1200" b="1" spc="-90" dirty="0">
                <a:latin typeface="ＭＳ Ｐゴシック"/>
                <a:cs typeface="ＭＳ Ｐゴシック"/>
              </a:rPr>
              <a:t>他</a:t>
            </a:r>
            <a:r>
              <a:rPr sz="1200" b="1" spc="-110" dirty="0">
                <a:latin typeface="ＭＳ Ｐゴシック"/>
                <a:cs typeface="ＭＳ Ｐゴシック"/>
              </a:rPr>
              <a:t>、</a:t>
            </a:r>
            <a:r>
              <a:rPr sz="1200" b="1" spc="-105" dirty="0">
                <a:latin typeface="ＭＳ Ｐゴシック"/>
                <a:cs typeface="ＭＳ Ｐゴシック"/>
              </a:rPr>
              <a:t>個別に必</a:t>
            </a:r>
            <a:r>
              <a:rPr sz="1200" b="1" spc="-90" dirty="0">
                <a:latin typeface="ＭＳ Ｐゴシック"/>
                <a:cs typeface="ＭＳ Ｐゴシック"/>
              </a:rPr>
              <a:t>要</a:t>
            </a:r>
            <a:r>
              <a:rPr sz="1200" b="1" spc="-110" dirty="0">
                <a:latin typeface="ＭＳ Ｐゴシック"/>
                <a:cs typeface="ＭＳ Ｐゴシック"/>
              </a:rPr>
              <a:t>な</a:t>
            </a:r>
            <a:r>
              <a:rPr sz="1200" b="1" spc="-105" dirty="0">
                <a:latin typeface="ＭＳ Ｐゴシック"/>
                <a:cs typeface="ＭＳ Ｐゴシック"/>
              </a:rPr>
              <a:t>書</a:t>
            </a:r>
            <a:r>
              <a:rPr sz="1200" b="1" spc="-90" dirty="0">
                <a:latin typeface="ＭＳ Ｐゴシック"/>
                <a:cs typeface="ＭＳ Ｐゴシック"/>
              </a:rPr>
              <a:t>類</a:t>
            </a:r>
            <a:r>
              <a:rPr sz="1200" spc="-235" dirty="0">
                <a:latin typeface="HG丸ｺﾞｼｯｸM-PRO"/>
                <a:cs typeface="HG丸ｺﾞｼｯｸM-PRO"/>
              </a:rPr>
              <a:t>が</a:t>
            </a:r>
            <a:r>
              <a:rPr sz="1200" spc="-220" dirty="0">
                <a:latin typeface="HG丸ｺﾞｼｯｸM-PRO"/>
                <a:cs typeface="HG丸ｺﾞｼｯｸM-PRO"/>
              </a:rPr>
              <a:t>ありますので</a:t>
            </a:r>
            <a:r>
              <a:rPr sz="1200" spc="-229" dirty="0">
                <a:latin typeface="HG丸ｺﾞｼｯｸM-PRO"/>
                <a:cs typeface="HG丸ｺﾞｼｯｸM-PRO"/>
              </a:rPr>
              <a:t>、</a:t>
            </a:r>
            <a:r>
              <a:rPr sz="1200" b="1" spc="-90" dirty="0">
                <a:latin typeface="ＭＳ Ｐゴシック"/>
                <a:cs typeface="ＭＳ Ｐゴシック"/>
              </a:rPr>
              <a:t>Q</a:t>
            </a:r>
            <a:r>
              <a:rPr sz="1200" b="1" spc="-95" dirty="0">
                <a:latin typeface="ＭＳ Ｐゴシック"/>
                <a:cs typeface="ＭＳ Ｐゴシック"/>
              </a:rPr>
              <a:t>４</a:t>
            </a:r>
            <a:r>
              <a:rPr sz="1200" b="1" spc="-110" dirty="0">
                <a:latin typeface="ＭＳ Ｐゴシック"/>
                <a:cs typeface="ＭＳ Ｐゴシック"/>
              </a:rPr>
              <a:t>以降</a:t>
            </a:r>
            <a:r>
              <a:rPr sz="1200" b="1" spc="-95" dirty="0">
                <a:latin typeface="ＭＳ Ｐゴシック"/>
                <a:cs typeface="ＭＳ Ｐゴシック"/>
              </a:rPr>
              <a:t>を</a:t>
            </a:r>
            <a:r>
              <a:rPr sz="1200" b="1" spc="-105" dirty="0">
                <a:latin typeface="ＭＳ Ｐゴシック"/>
                <a:cs typeface="ＭＳ Ｐゴシック"/>
              </a:rPr>
              <a:t>参</a:t>
            </a:r>
            <a:r>
              <a:rPr sz="1200" b="1" spc="-90" dirty="0">
                <a:latin typeface="ＭＳ Ｐゴシック"/>
                <a:cs typeface="ＭＳ Ｐゴシック"/>
              </a:rPr>
              <a:t>考</a:t>
            </a:r>
            <a:r>
              <a:rPr sz="1200" spc="-175" dirty="0">
                <a:latin typeface="HG丸ｺﾞｼｯｸM-PRO"/>
                <a:cs typeface="HG丸ｺﾞｼｯｸM-PRO"/>
              </a:rPr>
              <a:t>にして揃えてください。</a:t>
            </a:r>
            <a:endParaRPr sz="1200">
              <a:latin typeface="HG丸ｺﾞｼｯｸM-PRO"/>
              <a:cs typeface="HG丸ｺﾞｼｯｸM-PRO"/>
            </a:endParaRPr>
          </a:p>
          <a:p>
            <a:pPr marL="486409" marR="40005" indent="-131445" algn="just">
              <a:lnSpc>
                <a:spcPct val="116300"/>
              </a:lnSpc>
              <a:spcBef>
                <a:spcPts val="135"/>
              </a:spcBef>
            </a:pPr>
            <a:r>
              <a:rPr sz="1200" spc="-170" dirty="0">
                <a:latin typeface="HG丸ｺﾞｼｯｸM-PRO"/>
                <a:cs typeface="HG丸ｺﾞｼｯｸM-PRO"/>
              </a:rPr>
              <a:t>※</a:t>
            </a:r>
            <a:r>
              <a:rPr sz="1200" b="1" spc="-105" dirty="0">
                <a:latin typeface="ＭＳ Ｐゴシック"/>
                <a:cs typeface="ＭＳ Ｐゴシック"/>
              </a:rPr>
              <a:t>前</a:t>
            </a:r>
            <a:r>
              <a:rPr sz="1200" b="1" spc="-120" dirty="0">
                <a:latin typeface="ＭＳ Ｐゴシック"/>
                <a:cs typeface="ＭＳ Ｐゴシック"/>
              </a:rPr>
              <a:t>期</a:t>
            </a:r>
            <a:r>
              <a:rPr sz="1200" b="1" spc="-114" dirty="0">
                <a:latin typeface="ＭＳ Ｐゴシック"/>
                <a:cs typeface="ＭＳ Ｐゴシック"/>
              </a:rPr>
              <a:t>（</a:t>
            </a:r>
            <a:r>
              <a:rPr sz="1200" b="1" spc="-120" dirty="0">
                <a:latin typeface="ＭＳ Ｐゴシック"/>
                <a:cs typeface="ＭＳ Ｐゴシック"/>
              </a:rPr>
              <a:t>又</a:t>
            </a:r>
            <a:r>
              <a:rPr sz="1200" b="1" spc="-110" dirty="0">
                <a:latin typeface="ＭＳ Ｐゴシック"/>
                <a:cs typeface="ＭＳ Ｐゴシック"/>
              </a:rPr>
              <a:t>は</a:t>
            </a:r>
            <a:r>
              <a:rPr sz="1200" b="1" spc="-120" dirty="0">
                <a:latin typeface="ＭＳ Ｐゴシック"/>
                <a:cs typeface="ＭＳ Ｐゴシック"/>
              </a:rPr>
              <a:t>通年</a:t>
            </a:r>
            <a:r>
              <a:rPr sz="1200" b="1" spc="-105" dirty="0">
                <a:latin typeface="ＭＳ Ｐゴシック"/>
                <a:cs typeface="ＭＳ Ｐゴシック"/>
              </a:rPr>
              <a:t>）</a:t>
            </a:r>
            <a:r>
              <a:rPr sz="1200" spc="-110" dirty="0">
                <a:latin typeface="HG丸ｺﾞｼｯｸM-PRO"/>
                <a:cs typeface="HG丸ｺﾞｼｯｸM-PRO"/>
              </a:rPr>
              <a:t>の申</a:t>
            </a:r>
            <a:r>
              <a:rPr sz="1200" spc="-120" dirty="0">
                <a:latin typeface="HG丸ｺﾞｼｯｸM-PRO"/>
                <a:cs typeface="HG丸ｺﾞｼｯｸM-PRO"/>
              </a:rPr>
              <a:t>請</a:t>
            </a:r>
            <a:r>
              <a:rPr sz="1200" spc="-110" dirty="0">
                <a:latin typeface="HG丸ｺﾞｼｯｸM-PRO"/>
                <a:cs typeface="HG丸ｺﾞｼｯｸM-PRO"/>
              </a:rPr>
              <a:t>をする際、</a:t>
            </a:r>
            <a:r>
              <a:rPr sz="1200" b="1" u="heavy" spc="-10" dirty="0">
                <a:latin typeface="ＭＳ Ｐゴシック"/>
                <a:cs typeface="ＭＳ Ｐゴシック"/>
              </a:rPr>
              <a:t>４</a:t>
            </a:r>
            <a:r>
              <a:rPr sz="1200" b="1" u="heavy" dirty="0">
                <a:latin typeface="ＭＳ Ｐゴシック"/>
                <a:cs typeface="ＭＳ Ｐゴシック"/>
              </a:rPr>
              <a:t>月(</a:t>
            </a:r>
            <a:r>
              <a:rPr sz="1200" b="1" u="heavy" spc="-5" dirty="0">
                <a:latin typeface="ＭＳ Ｐゴシック"/>
                <a:cs typeface="ＭＳ Ｐゴシック"/>
              </a:rPr>
              <a:t>新年</a:t>
            </a:r>
            <a:r>
              <a:rPr sz="1200" b="1" u="heavy" spc="5" dirty="0">
                <a:latin typeface="ＭＳ Ｐゴシック"/>
                <a:cs typeface="ＭＳ Ｐゴシック"/>
              </a:rPr>
              <a:t>度</a:t>
            </a:r>
            <a:r>
              <a:rPr sz="1200" b="1" u="heavy" spc="-15" dirty="0">
                <a:latin typeface="ＭＳ Ｐゴシック"/>
                <a:cs typeface="ＭＳ Ｐゴシック"/>
              </a:rPr>
              <a:t>)</a:t>
            </a:r>
            <a:r>
              <a:rPr sz="1200" b="1" u="heavy" spc="5" dirty="0">
                <a:latin typeface="ＭＳ Ｐゴシック"/>
                <a:cs typeface="ＭＳ Ｐゴシック"/>
              </a:rPr>
              <a:t>当</a:t>
            </a:r>
            <a:r>
              <a:rPr sz="1200" b="1" u="heavy" spc="-5" dirty="0">
                <a:latin typeface="ＭＳ Ｐゴシック"/>
                <a:cs typeface="ＭＳ Ｐゴシック"/>
              </a:rPr>
              <a:t>初</a:t>
            </a:r>
            <a:r>
              <a:rPr sz="1200" b="1" u="heavy" spc="5" dirty="0">
                <a:latin typeface="ＭＳ Ｐゴシック"/>
                <a:cs typeface="ＭＳ Ｐゴシック"/>
              </a:rPr>
              <a:t>に</a:t>
            </a:r>
            <a:r>
              <a:rPr sz="1200" b="1" u="heavy" spc="-5" dirty="0">
                <a:latin typeface="ＭＳ Ｐゴシック"/>
                <a:cs typeface="ＭＳ Ｐゴシック"/>
              </a:rPr>
              <a:t>「</a:t>
            </a:r>
            <a:r>
              <a:rPr sz="1200" b="1" u="heavy" dirty="0">
                <a:latin typeface="ＭＳ Ｐゴシック"/>
                <a:cs typeface="ＭＳ Ｐゴシック"/>
              </a:rPr>
              <a:t>授</a:t>
            </a:r>
            <a:r>
              <a:rPr sz="1200" b="1" u="heavy" spc="-5" dirty="0">
                <a:latin typeface="ＭＳ Ｐゴシック"/>
                <a:cs typeface="ＭＳ Ｐゴシック"/>
              </a:rPr>
              <a:t>業料</a:t>
            </a:r>
            <a:r>
              <a:rPr sz="1200" b="1" u="heavy" spc="5" dirty="0">
                <a:latin typeface="ＭＳ Ｐゴシック"/>
                <a:cs typeface="ＭＳ Ｐゴシック"/>
              </a:rPr>
              <a:t>納</a:t>
            </a:r>
            <a:r>
              <a:rPr sz="1200" b="1" u="heavy" spc="-5" dirty="0">
                <a:latin typeface="ＭＳ Ｐゴシック"/>
                <a:cs typeface="ＭＳ Ｐゴシック"/>
              </a:rPr>
              <a:t>付猶</a:t>
            </a:r>
            <a:r>
              <a:rPr sz="1200" b="1" u="heavy" spc="5" dirty="0">
                <a:latin typeface="ＭＳ Ｐゴシック"/>
                <a:cs typeface="ＭＳ Ｐゴシック"/>
              </a:rPr>
              <a:t>予</a:t>
            </a:r>
            <a:r>
              <a:rPr sz="1200" b="1" u="heavy" spc="-10" dirty="0">
                <a:latin typeface="ＭＳ Ｐゴシック"/>
                <a:cs typeface="ＭＳ Ｐゴシック"/>
              </a:rPr>
              <a:t>願</a:t>
            </a:r>
            <a:r>
              <a:rPr sz="1200" b="1" u="heavy" spc="-5" dirty="0">
                <a:latin typeface="ＭＳ Ｐゴシック"/>
                <a:cs typeface="ＭＳ Ｐゴシック"/>
              </a:rPr>
              <a:t>」</a:t>
            </a:r>
            <a:r>
              <a:rPr sz="1200" u="heavy" spc="-110" dirty="0">
                <a:latin typeface="HG丸ｺﾞｼｯｸM-PRO"/>
                <a:cs typeface="HG丸ｺﾞｼｯｸM-PRO"/>
              </a:rPr>
              <a:t>（本学所定様式・ </a:t>
            </a:r>
            <a:r>
              <a:rPr sz="1200" b="1" u="sng" spc="-30" dirty="0">
                <a:latin typeface="ＭＳ Ｐゴシック"/>
                <a:cs typeface="ＭＳ Ｐゴシック"/>
              </a:rPr>
              <a:t>WEB</a:t>
            </a:r>
            <a:r>
              <a:rPr sz="1200" b="1" u="sng" spc="125" dirty="0">
                <a:latin typeface="ＭＳ Ｐゴシック"/>
                <a:cs typeface="ＭＳ Ｐゴシック"/>
              </a:rPr>
              <a:t> </a:t>
            </a:r>
            <a:r>
              <a:rPr sz="1200" b="1" u="sng" spc="-80" dirty="0">
                <a:latin typeface="ＭＳ Ｐゴシック"/>
                <a:cs typeface="ＭＳ Ｐゴシック"/>
              </a:rPr>
              <a:t>か</a:t>
            </a:r>
            <a:r>
              <a:rPr sz="1200" b="1" u="sng" spc="-85" dirty="0">
                <a:latin typeface="ＭＳ Ｐゴシック"/>
                <a:cs typeface="ＭＳ Ｐゴシック"/>
              </a:rPr>
              <a:t>ら</a:t>
            </a:r>
            <a:r>
              <a:rPr sz="1200" b="1" u="sng" spc="-80" dirty="0">
                <a:latin typeface="ＭＳ Ｐゴシック"/>
                <a:cs typeface="ＭＳ Ｐゴシック"/>
              </a:rPr>
              <a:t>ダ</a:t>
            </a:r>
            <a:r>
              <a:rPr sz="1200" b="1" u="sng" spc="-85" dirty="0">
                <a:latin typeface="ＭＳ Ｐゴシック"/>
                <a:cs typeface="ＭＳ Ｐゴシック"/>
              </a:rPr>
              <a:t>ウンロ</a:t>
            </a:r>
            <a:r>
              <a:rPr sz="1200" b="1" u="sng" spc="-100" dirty="0">
                <a:latin typeface="ＭＳ Ｐゴシック"/>
                <a:cs typeface="ＭＳ Ｐゴシック"/>
              </a:rPr>
              <a:t>ー</a:t>
            </a:r>
            <a:r>
              <a:rPr sz="1200" b="1" u="sng" spc="-75" dirty="0">
                <a:latin typeface="ＭＳ Ｐゴシック"/>
                <a:cs typeface="ＭＳ Ｐゴシック"/>
              </a:rPr>
              <a:t>ド</a:t>
            </a:r>
            <a:r>
              <a:rPr sz="1200" u="sng" spc="-120" dirty="0">
                <a:latin typeface="HG丸ｺﾞｼｯｸM-PRO"/>
                <a:cs typeface="HG丸ｺﾞｼｯｸM-PRO"/>
              </a:rPr>
              <a:t>す</a:t>
            </a:r>
            <a:r>
              <a:rPr sz="1200" u="sng" spc="-110" dirty="0">
                <a:latin typeface="HG丸ｺﾞｼｯｸM-PRO"/>
                <a:cs typeface="HG丸ｺﾞｼｯｸM-PRO"/>
              </a:rPr>
              <a:t>る</a:t>
            </a:r>
            <a:r>
              <a:rPr sz="1200" u="sng" spc="-530" dirty="0">
                <a:latin typeface="HG丸ｺﾞｼｯｸM-PRO"/>
                <a:cs typeface="HG丸ｺﾞｼｯｸM-PRO"/>
              </a:rPr>
              <a:t>）</a:t>
            </a:r>
            <a:r>
              <a:rPr sz="1200" b="1" u="sng" spc="-80" dirty="0">
                <a:latin typeface="ＭＳ Ｐゴシック"/>
                <a:cs typeface="ＭＳ Ｐゴシック"/>
              </a:rPr>
              <a:t>を</a:t>
            </a:r>
            <a:r>
              <a:rPr sz="1200" b="1" u="sng" spc="-90" dirty="0">
                <a:latin typeface="ＭＳ Ｐゴシック"/>
                <a:cs typeface="ＭＳ Ｐゴシック"/>
              </a:rPr>
              <a:t>提出</a:t>
            </a:r>
            <a:r>
              <a:rPr sz="1200" spc="-160" dirty="0">
                <a:latin typeface="HG丸ｺﾞｼｯｸM-PRO"/>
                <a:cs typeface="HG丸ｺﾞｼｯｸM-PRO"/>
              </a:rPr>
              <a:t>する必要があ</a:t>
            </a:r>
            <a:r>
              <a:rPr sz="1200" spc="-145" dirty="0">
                <a:latin typeface="HG丸ｺﾞｼｯｸM-PRO"/>
                <a:cs typeface="HG丸ｺﾞｼｯｸM-PRO"/>
              </a:rPr>
              <a:t>り</a:t>
            </a:r>
            <a:r>
              <a:rPr sz="1200" spc="-160" dirty="0">
                <a:latin typeface="HG丸ｺﾞｼｯｸM-PRO"/>
                <a:cs typeface="HG丸ｺﾞｼｯｸM-PRO"/>
              </a:rPr>
              <a:t>ます。</a:t>
            </a:r>
            <a:r>
              <a:rPr sz="1200" u="sng" spc="-195" dirty="0">
                <a:latin typeface="HG丸ｺﾞｼｯｸM-PRO"/>
                <a:cs typeface="HG丸ｺﾞｼｯｸM-PRO"/>
              </a:rPr>
              <a:t>提出されてい</a:t>
            </a:r>
            <a:r>
              <a:rPr sz="1200" u="sng" spc="-180" dirty="0">
                <a:latin typeface="HG丸ｺﾞｼｯｸM-PRO"/>
                <a:cs typeface="HG丸ｺﾞｼｯｸM-PRO"/>
              </a:rPr>
              <a:t>な</a:t>
            </a:r>
            <a:r>
              <a:rPr sz="1200" u="sng" spc="-195" dirty="0">
                <a:latin typeface="HG丸ｺﾞｼｯｸM-PRO"/>
                <a:cs typeface="HG丸ｺﾞｼｯｸM-PRO"/>
              </a:rPr>
              <a:t>い</a:t>
            </a:r>
            <a:r>
              <a:rPr sz="1200" u="sng" spc="-180" dirty="0">
                <a:latin typeface="HG丸ｺﾞｼｯｸM-PRO"/>
                <a:cs typeface="HG丸ｺﾞｼｯｸM-PRO"/>
              </a:rPr>
              <a:t>と</a:t>
            </a:r>
            <a:r>
              <a:rPr sz="1200" u="sng" spc="-195" dirty="0">
                <a:latin typeface="HG丸ｺﾞｼｯｸM-PRO"/>
                <a:cs typeface="HG丸ｺﾞｼｯｸM-PRO"/>
              </a:rPr>
              <a:t>、前期</a:t>
            </a:r>
            <a:r>
              <a:rPr sz="1200" u="sng" spc="-110" dirty="0">
                <a:latin typeface="HG丸ｺﾞｼｯｸM-PRO"/>
                <a:cs typeface="HG丸ｺﾞｼｯｸM-PRO"/>
              </a:rPr>
              <a:t>（又は通年</a:t>
            </a:r>
            <a:r>
              <a:rPr sz="1200" u="sng" dirty="0">
                <a:latin typeface="HG丸ｺﾞｼｯｸM-PRO"/>
                <a:cs typeface="HG丸ｺﾞｼｯｸM-PRO"/>
              </a:rPr>
              <a:t>）  </a:t>
            </a:r>
            <a:r>
              <a:rPr sz="1200" u="sng" spc="-110" dirty="0">
                <a:latin typeface="HG丸ｺﾞｼｯｸM-PRO"/>
                <a:cs typeface="HG丸ｺﾞｼｯｸM-PRO"/>
              </a:rPr>
              <a:t>の授業料減免申請</a:t>
            </a:r>
            <a:r>
              <a:rPr sz="1200" u="sng" spc="-120" dirty="0">
                <a:latin typeface="HG丸ｺﾞｼｯｸM-PRO"/>
                <a:cs typeface="HG丸ｺﾞｼｯｸM-PRO"/>
              </a:rPr>
              <a:t>は</a:t>
            </a:r>
            <a:r>
              <a:rPr sz="1200" u="sng" spc="-110" dirty="0">
                <a:latin typeface="HG丸ｺﾞｼｯｸM-PRO"/>
                <a:cs typeface="HG丸ｺﾞｼｯｸM-PRO"/>
              </a:rPr>
              <a:t>で</a:t>
            </a:r>
            <a:r>
              <a:rPr sz="1200" u="sng" spc="-120" dirty="0">
                <a:latin typeface="HG丸ｺﾞｼｯｸM-PRO"/>
                <a:cs typeface="HG丸ｺﾞｼｯｸM-PRO"/>
              </a:rPr>
              <a:t>き</a:t>
            </a:r>
            <a:r>
              <a:rPr sz="1200" u="sng" spc="-110" dirty="0">
                <a:latin typeface="HG丸ｺﾞｼｯｸM-PRO"/>
                <a:cs typeface="HG丸ｺﾞｼｯｸM-PRO"/>
              </a:rPr>
              <a:t>ません</a:t>
            </a:r>
            <a:r>
              <a:rPr sz="1200" spc="-110" dirty="0">
                <a:latin typeface="HG丸ｺﾞｼｯｸM-PRO"/>
                <a:cs typeface="HG丸ｺﾞｼｯｸM-PRO"/>
              </a:rPr>
              <a:t>ので、ご注</a:t>
            </a:r>
            <a:r>
              <a:rPr sz="1200" spc="-120" dirty="0">
                <a:latin typeface="HG丸ｺﾞｼｯｸM-PRO"/>
                <a:cs typeface="HG丸ｺﾞｼｯｸM-PRO"/>
              </a:rPr>
              <a:t>意</a:t>
            </a:r>
            <a:r>
              <a:rPr sz="1200" spc="-110" dirty="0">
                <a:latin typeface="HG丸ｺﾞｼｯｸM-PRO"/>
                <a:cs typeface="HG丸ｺﾞｼｯｸM-PRO"/>
              </a:rPr>
              <a:t>く</a:t>
            </a:r>
            <a:r>
              <a:rPr sz="1200" spc="-120" dirty="0">
                <a:latin typeface="HG丸ｺﾞｼｯｸM-PRO"/>
                <a:cs typeface="HG丸ｺﾞｼｯｸM-PRO"/>
              </a:rPr>
              <a:t>だ</a:t>
            </a:r>
            <a:r>
              <a:rPr sz="1200" spc="-110" dirty="0">
                <a:latin typeface="HG丸ｺﾞｼｯｸM-PRO"/>
                <a:cs typeface="HG丸ｺﾞｼｯｸM-PRO"/>
              </a:rPr>
              <a:t>さい。</a:t>
            </a:r>
            <a:endParaRPr sz="1200">
              <a:latin typeface="HG丸ｺﾞｼｯｸM-PRO"/>
              <a:cs typeface="HG丸ｺﾞｼｯｸM-PRO"/>
            </a:endParaRPr>
          </a:p>
          <a:p>
            <a:pPr marL="355600">
              <a:lnSpc>
                <a:spcPct val="100000"/>
              </a:lnSpc>
              <a:spcBef>
                <a:spcPts val="370"/>
              </a:spcBef>
            </a:pPr>
            <a:r>
              <a:rPr sz="1200" b="1" spc="-90" dirty="0">
                <a:latin typeface="ＭＳ Ｐゴシック"/>
                <a:cs typeface="ＭＳ Ｐゴシック"/>
              </a:rPr>
              <a:t>①</a:t>
            </a:r>
            <a:r>
              <a:rPr sz="1200" dirty="0">
                <a:latin typeface="HG丸ｺﾞｼｯｸM-PRO"/>
                <a:cs typeface="HG丸ｺﾞｼｯｸM-PRO"/>
              </a:rPr>
              <a:t>世帯全員の住民票</a:t>
            </a:r>
            <a:r>
              <a:rPr sz="1200" spc="-15" dirty="0">
                <a:latin typeface="HG丸ｺﾞｼｯｸM-PRO"/>
                <a:cs typeface="HG丸ｺﾞｼｯｸM-PRO"/>
              </a:rPr>
              <a:t>の</a:t>
            </a:r>
            <a:r>
              <a:rPr sz="1200" dirty="0">
                <a:latin typeface="HG丸ｺﾞｼｯｸM-PRO"/>
                <a:cs typeface="HG丸ｺﾞｼｯｸM-PRO"/>
              </a:rPr>
              <a:t>写し（生計を同一にする者全員の分。コピー不可）</a:t>
            </a:r>
            <a:endParaRPr sz="1200">
              <a:latin typeface="HG丸ｺﾞｼｯｸM-PRO"/>
              <a:cs typeface="HG丸ｺﾞｼｯｸM-PRO"/>
            </a:endParaRPr>
          </a:p>
          <a:p>
            <a:pPr marL="507365">
              <a:lnSpc>
                <a:spcPct val="100000"/>
              </a:lnSpc>
              <a:spcBef>
                <a:spcPts val="235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…</a:t>
            </a:r>
            <a:r>
              <a:rPr sz="1200" spc="5" dirty="0">
                <a:latin typeface="HG丸ｺﾞｼｯｸM-PRO"/>
                <a:cs typeface="HG丸ｺﾞｼｯｸM-PRO"/>
              </a:rPr>
              <a:t> </a:t>
            </a:r>
            <a:r>
              <a:rPr sz="1200" spc="-145" dirty="0">
                <a:latin typeface="HG丸ｺﾞｼｯｸM-PRO"/>
                <a:cs typeface="HG丸ｺﾞｼｯｸM-PRO"/>
              </a:rPr>
              <a:t>下宿中の兄弟姉妹・</a:t>
            </a:r>
            <a:r>
              <a:rPr sz="1200" spc="-160" dirty="0">
                <a:latin typeface="HG丸ｺﾞｼｯｸM-PRO"/>
                <a:cs typeface="HG丸ｺﾞｼｯｸM-PRO"/>
              </a:rPr>
              <a:t>単</a:t>
            </a:r>
            <a:r>
              <a:rPr sz="1200" spc="-145" dirty="0">
                <a:latin typeface="HG丸ｺﾞｼｯｸM-PRO"/>
                <a:cs typeface="HG丸ｺﾞｼｯｸM-PRO"/>
              </a:rPr>
              <a:t>身赴任の父母が住民票</a:t>
            </a:r>
            <a:r>
              <a:rPr sz="1200" spc="-160" dirty="0">
                <a:latin typeface="HG丸ｺﾞｼｯｸM-PRO"/>
                <a:cs typeface="HG丸ｺﾞｼｯｸM-PRO"/>
              </a:rPr>
              <a:t>を</a:t>
            </a:r>
            <a:r>
              <a:rPr sz="1200" spc="-145" dirty="0">
                <a:latin typeface="HG丸ｺﾞｼｯｸM-PRO"/>
                <a:cs typeface="HG丸ｺﾞｼｯｸM-PRO"/>
              </a:rPr>
              <a:t>異動している場合は、</a:t>
            </a:r>
            <a:r>
              <a:rPr sz="1200" spc="-160" dirty="0">
                <a:latin typeface="HG丸ｺﾞｼｯｸM-PRO"/>
                <a:cs typeface="HG丸ｺﾞｼｯｸM-PRO"/>
              </a:rPr>
              <a:t>そ</a:t>
            </a:r>
            <a:r>
              <a:rPr sz="1200" spc="-145" dirty="0">
                <a:latin typeface="HG丸ｺﾞｼｯｸM-PRO"/>
                <a:cs typeface="HG丸ｺﾞｼｯｸM-PRO"/>
              </a:rPr>
              <a:t>の家族分も必要。</a:t>
            </a:r>
            <a:endParaRPr sz="1200">
              <a:latin typeface="HG丸ｺﾞｼｯｸM-PRO"/>
              <a:cs typeface="HG丸ｺﾞｼｯｸM-PRO"/>
            </a:endParaRPr>
          </a:p>
          <a:p>
            <a:pPr marL="501650" marR="52069" indent="-146685" algn="just">
              <a:lnSpc>
                <a:spcPct val="117500"/>
              </a:lnSpc>
            </a:pPr>
            <a:r>
              <a:rPr sz="1200" b="1" spc="-45" dirty="0">
                <a:latin typeface="ＭＳ Ｐゴシック"/>
                <a:cs typeface="ＭＳ Ｐゴシック"/>
              </a:rPr>
              <a:t>②</a:t>
            </a:r>
            <a:r>
              <a:rPr sz="1200" spc="-120" dirty="0">
                <a:latin typeface="HG丸ｺﾞｼｯｸM-PRO"/>
                <a:cs typeface="HG丸ｺﾞｼｯｸM-PRO"/>
              </a:rPr>
              <a:t>市区町村</a:t>
            </a:r>
            <a:r>
              <a:rPr sz="1200" spc="-110" dirty="0">
                <a:latin typeface="HG丸ｺﾞｼｯｸM-PRO"/>
                <a:cs typeface="HG丸ｺﾞｼｯｸM-PRO"/>
              </a:rPr>
              <a:t>民</a:t>
            </a:r>
            <a:r>
              <a:rPr sz="1200" spc="-120" dirty="0">
                <a:latin typeface="HG丸ｺﾞｼｯｸM-PRO"/>
                <a:cs typeface="HG丸ｺﾞｼｯｸM-PRO"/>
              </a:rPr>
              <a:t>税</a:t>
            </a:r>
            <a:r>
              <a:rPr sz="1200" spc="-110" dirty="0">
                <a:latin typeface="HG丸ｺﾞｼｯｸM-PRO"/>
                <a:cs typeface="HG丸ｺﾞｼｯｸM-PRO"/>
              </a:rPr>
              <a:t>・</a:t>
            </a:r>
            <a:r>
              <a:rPr sz="1200" spc="-120" dirty="0">
                <a:latin typeface="HG丸ｺﾞｼｯｸM-PRO"/>
                <a:cs typeface="HG丸ｺﾞｼｯｸM-PRO"/>
              </a:rPr>
              <a:t>都道</a:t>
            </a:r>
            <a:r>
              <a:rPr sz="1200" spc="-110" dirty="0">
                <a:latin typeface="HG丸ｺﾞｼｯｸM-PRO"/>
                <a:cs typeface="HG丸ｺﾞｼｯｸM-PRO"/>
              </a:rPr>
              <a:t>府</a:t>
            </a:r>
            <a:r>
              <a:rPr sz="1200" spc="-120" dirty="0">
                <a:latin typeface="HG丸ｺﾞｼｯｸM-PRO"/>
                <a:cs typeface="HG丸ｺﾞｼｯｸM-PRO"/>
              </a:rPr>
              <a:t>県民</a:t>
            </a:r>
            <a:r>
              <a:rPr sz="1200" spc="165" dirty="0">
                <a:latin typeface="HG丸ｺﾞｼｯｸM-PRO"/>
                <a:cs typeface="HG丸ｺﾞｼｯｸM-PRO"/>
              </a:rPr>
              <a:t>税</a:t>
            </a:r>
            <a:r>
              <a:rPr sz="1200" spc="-110" dirty="0">
                <a:latin typeface="HG丸ｺﾞｼｯｸM-PRO"/>
                <a:cs typeface="HG丸ｺﾞｼｯｸM-PRO"/>
              </a:rPr>
              <a:t>所</a:t>
            </a:r>
            <a:r>
              <a:rPr sz="1200" spc="-120" dirty="0">
                <a:latin typeface="HG丸ｺﾞｼｯｸM-PRO"/>
                <a:cs typeface="HG丸ｺﾞｼｯｸM-PRO"/>
              </a:rPr>
              <a:t>得</a:t>
            </a:r>
            <a:r>
              <a:rPr sz="1200" spc="-110" dirty="0">
                <a:latin typeface="HG丸ｺﾞｼｯｸM-PRO"/>
                <a:cs typeface="HG丸ｺﾞｼｯｸM-PRO"/>
              </a:rPr>
              <a:t>課</a:t>
            </a:r>
            <a:r>
              <a:rPr sz="1200" spc="-120" dirty="0">
                <a:latin typeface="HG丸ｺﾞｼｯｸM-PRO"/>
                <a:cs typeface="HG丸ｺﾞｼｯｸM-PRO"/>
              </a:rPr>
              <a:t>税証</a:t>
            </a:r>
            <a:r>
              <a:rPr sz="1200" spc="-110" dirty="0">
                <a:latin typeface="HG丸ｺﾞｼｯｸM-PRO"/>
                <a:cs typeface="HG丸ｺﾞｼｯｸM-PRO"/>
              </a:rPr>
              <a:t>明</a:t>
            </a:r>
            <a:r>
              <a:rPr sz="1200" spc="-120" dirty="0">
                <a:latin typeface="HG丸ｺﾞｼｯｸM-PRO"/>
                <a:cs typeface="HG丸ｺﾞｼｯｸM-PRO"/>
              </a:rPr>
              <a:t>書</a:t>
            </a:r>
            <a:r>
              <a:rPr sz="1200" spc="-110" dirty="0">
                <a:latin typeface="HG丸ｺﾞｼｯｸM-PRO"/>
                <a:cs typeface="HG丸ｺﾞｼｯｸM-PRO"/>
              </a:rPr>
              <a:t>又</a:t>
            </a:r>
            <a:r>
              <a:rPr sz="1200" spc="-120" dirty="0">
                <a:latin typeface="HG丸ｺﾞｼｯｸM-PRO"/>
                <a:cs typeface="HG丸ｺﾞｼｯｸM-PRO"/>
              </a:rPr>
              <a:t>は非</a:t>
            </a:r>
            <a:r>
              <a:rPr sz="1200" spc="-110" dirty="0">
                <a:latin typeface="HG丸ｺﾞｼｯｸM-PRO"/>
                <a:cs typeface="HG丸ｺﾞｼｯｸM-PRO"/>
              </a:rPr>
              <a:t>課</a:t>
            </a:r>
            <a:r>
              <a:rPr sz="1200" spc="-120" dirty="0">
                <a:latin typeface="HG丸ｺﾞｼｯｸM-PRO"/>
                <a:cs typeface="HG丸ｺﾞｼｯｸM-PRO"/>
              </a:rPr>
              <a:t>税</a:t>
            </a:r>
            <a:r>
              <a:rPr sz="1200" spc="-110" dirty="0">
                <a:latin typeface="HG丸ｺﾞｼｯｸM-PRO"/>
                <a:cs typeface="HG丸ｺﾞｼｯｸM-PRO"/>
              </a:rPr>
              <a:t>証</a:t>
            </a:r>
            <a:r>
              <a:rPr sz="1200" spc="-120" dirty="0">
                <a:latin typeface="HG丸ｺﾞｼｯｸM-PRO"/>
                <a:cs typeface="HG丸ｺﾞｼｯｸM-PRO"/>
              </a:rPr>
              <a:t>明書</a:t>
            </a:r>
            <a:r>
              <a:rPr sz="1200" spc="-100" dirty="0">
                <a:latin typeface="HG丸ｺﾞｼｯｸM-PRO"/>
                <a:cs typeface="HG丸ｺﾞｼｯｸM-PRO"/>
              </a:rPr>
              <a:t>（</a:t>
            </a:r>
            <a:r>
              <a:rPr sz="1200" spc="-135" dirty="0">
                <a:latin typeface="HG丸ｺﾞｼｯｸM-PRO"/>
                <a:cs typeface="HG丸ｺﾞｼｯｸM-PRO"/>
              </a:rPr>
              <a:t>本人・未就学児童</a:t>
            </a:r>
            <a:r>
              <a:rPr sz="1200" spc="-145" dirty="0">
                <a:latin typeface="HG丸ｺﾞｼｯｸM-PRO"/>
                <a:cs typeface="HG丸ｺﾞｼｯｸM-PRO"/>
              </a:rPr>
              <a:t>・</a:t>
            </a:r>
            <a:r>
              <a:rPr sz="1200" spc="-135" dirty="0">
                <a:latin typeface="HG丸ｺﾞｼｯｸM-PRO"/>
                <a:cs typeface="HG丸ｺﾞｼｯｸM-PRO"/>
              </a:rPr>
              <a:t>就学者</a:t>
            </a:r>
            <a:r>
              <a:rPr sz="1200" dirty="0">
                <a:latin typeface="HG丸ｺﾞｼｯｸM-PRO"/>
                <a:cs typeface="HG丸ｺﾞｼｯｸM-PRO"/>
              </a:rPr>
              <a:t>を </a:t>
            </a:r>
            <a:r>
              <a:rPr sz="1200" spc="-110" dirty="0">
                <a:latin typeface="HG丸ｺﾞｼｯｸM-PRO"/>
                <a:cs typeface="HG丸ｺﾞｼｯｸM-PRO"/>
              </a:rPr>
              <a:t>除く全員分）</a:t>
            </a:r>
            <a:endParaRPr sz="1200">
              <a:latin typeface="HG丸ｺﾞｼｯｸM-PRO"/>
              <a:cs typeface="HG丸ｺﾞｼｯｸM-PRO"/>
            </a:endParaRPr>
          </a:p>
          <a:p>
            <a:pPr marL="647700" marR="5080" indent="-152400" algn="just">
              <a:lnSpc>
                <a:spcPct val="117500"/>
              </a:lnSpc>
              <a:spcBef>
                <a:spcPts val="25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…</a:t>
            </a:r>
            <a:r>
              <a:rPr sz="1200" spc="-100" dirty="0">
                <a:latin typeface="HG丸ｺﾞｼｯｸM-PRO"/>
                <a:cs typeface="HG丸ｺﾞｼｯｸM-PRO"/>
              </a:rPr>
              <a:t>父・母に</a:t>
            </a:r>
            <a:r>
              <a:rPr sz="1200" spc="-110" dirty="0">
                <a:latin typeface="HG丸ｺﾞｼｯｸM-PRO"/>
                <a:cs typeface="HG丸ｺﾞｼｯｸM-PRO"/>
              </a:rPr>
              <a:t>つ</a:t>
            </a:r>
            <a:r>
              <a:rPr sz="1200" spc="-100" dirty="0">
                <a:latin typeface="HG丸ｺﾞｼｯｸM-PRO"/>
                <a:cs typeface="HG丸ｺﾞｼｯｸM-PRO"/>
              </a:rPr>
              <a:t>いては、学</a:t>
            </a:r>
            <a:r>
              <a:rPr sz="1200" spc="-110" dirty="0">
                <a:latin typeface="HG丸ｺﾞｼｯｸM-PRO"/>
                <a:cs typeface="HG丸ｺﾞｼｯｸM-PRO"/>
              </a:rPr>
              <a:t>生</a:t>
            </a:r>
            <a:r>
              <a:rPr sz="1200" spc="-100" dirty="0">
                <a:latin typeface="HG丸ｺﾞｼｯｸM-PRO"/>
                <a:cs typeface="HG丸ｺﾞｼｯｸM-PRO"/>
              </a:rPr>
              <a:t>であっても</a:t>
            </a:r>
            <a:r>
              <a:rPr sz="1200" spc="-110" dirty="0">
                <a:latin typeface="HG丸ｺﾞｼｯｸM-PRO"/>
                <a:cs typeface="HG丸ｺﾞｼｯｸM-PRO"/>
              </a:rPr>
              <a:t>必</a:t>
            </a:r>
            <a:r>
              <a:rPr sz="1200" spc="-100" dirty="0">
                <a:latin typeface="HG丸ｺﾞｼｯｸM-PRO"/>
                <a:cs typeface="HG丸ｺﾞｼｯｸM-PRO"/>
              </a:rPr>
              <a:t>要</a:t>
            </a:r>
            <a:r>
              <a:rPr sz="1200" spc="-110" dirty="0">
                <a:latin typeface="HG丸ｺﾞｼｯｸM-PRO"/>
                <a:cs typeface="HG丸ｺﾞｼｯｸM-PRO"/>
              </a:rPr>
              <a:t>。</a:t>
            </a:r>
            <a:r>
              <a:rPr sz="1200" b="1" u="sng" spc="-65" dirty="0">
                <a:latin typeface="ＭＳ Ｐゴシック"/>
                <a:cs typeface="ＭＳ Ｐゴシック"/>
              </a:rPr>
              <a:t>社</a:t>
            </a:r>
            <a:r>
              <a:rPr sz="1200" b="1" u="sng" spc="-80" dirty="0">
                <a:latin typeface="ＭＳ Ｐゴシック"/>
                <a:cs typeface="ＭＳ Ｐゴシック"/>
              </a:rPr>
              <a:t>会</a:t>
            </a:r>
            <a:r>
              <a:rPr sz="1200" b="1" u="sng" spc="-90" dirty="0">
                <a:latin typeface="ＭＳ Ｐゴシック"/>
                <a:cs typeface="ＭＳ Ｐゴシック"/>
              </a:rPr>
              <a:t>人</a:t>
            </a:r>
            <a:r>
              <a:rPr sz="1200" b="1" u="sng" spc="-80" dirty="0">
                <a:latin typeface="ＭＳ Ｐゴシック"/>
                <a:cs typeface="ＭＳ Ｐゴシック"/>
              </a:rPr>
              <a:t>学</a:t>
            </a:r>
            <a:r>
              <a:rPr sz="1200" b="1" u="sng" spc="-90" dirty="0">
                <a:latin typeface="ＭＳ Ｐゴシック"/>
                <a:cs typeface="ＭＳ Ｐゴシック"/>
              </a:rPr>
              <a:t>生</a:t>
            </a:r>
            <a:r>
              <a:rPr sz="1200" b="1" u="sng" spc="-80" dirty="0">
                <a:latin typeface="ＭＳ Ｐゴシック"/>
                <a:cs typeface="ＭＳ Ｐゴシック"/>
              </a:rPr>
              <a:t>は</a:t>
            </a:r>
            <a:r>
              <a:rPr sz="1200" b="1" u="sng" spc="-90" dirty="0">
                <a:latin typeface="ＭＳ Ｐゴシック"/>
                <a:cs typeface="ＭＳ Ｐゴシック"/>
              </a:rPr>
              <a:t>本</a:t>
            </a:r>
            <a:r>
              <a:rPr sz="1200" b="1" u="sng" spc="-80" dirty="0">
                <a:latin typeface="ＭＳ Ｐゴシック"/>
                <a:cs typeface="ＭＳ Ｐゴシック"/>
              </a:rPr>
              <a:t>人</a:t>
            </a:r>
            <a:r>
              <a:rPr sz="1200" b="1" u="sng" spc="-90" dirty="0">
                <a:latin typeface="ＭＳ Ｐゴシック"/>
                <a:cs typeface="ＭＳ Ｐゴシック"/>
              </a:rPr>
              <a:t>分</a:t>
            </a:r>
            <a:r>
              <a:rPr sz="1200" b="1" spc="-85" dirty="0">
                <a:latin typeface="ＭＳ Ｐゴシック"/>
                <a:cs typeface="ＭＳ Ｐゴシック"/>
              </a:rPr>
              <a:t>も</a:t>
            </a:r>
            <a:r>
              <a:rPr sz="1200" b="1" spc="-80" dirty="0">
                <a:latin typeface="ＭＳ Ｐゴシック"/>
                <a:cs typeface="ＭＳ Ｐゴシック"/>
              </a:rPr>
              <a:t>必</a:t>
            </a:r>
            <a:r>
              <a:rPr sz="1200" b="1" spc="-90" dirty="0">
                <a:latin typeface="ＭＳ Ｐゴシック"/>
                <a:cs typeface="ＭＳ Ｐゴシック"/>
              </a:rPr>
              <a:t>要</a:t>
            </a:r>
            <a:r>
              <a:rPr sz="1200" spc="-100" dirty="0">
                <a:latin typeface="HG丸ｺﾞｼｯｸM-PRO"/>
                <a:cs typeface="HG丸ｺﾞｼｯｸM-PRO"/>
              </a:rPr>
              <a:t>。無職・パ</a:t>
            </a:r>
            <a:r>
              <a:rPr sz="1200" spc="-85" dirty="0">
                <a:latin typeface="HG丸ｺﾞｼｯｸM-PRO"/>
                <a:cs typeface="HG丸ｺﾞｼｯｸM-PRO"/>
              </a:rPr>
              <a:t>ー</a:t>
            </a:r>
            <a:r>
              <a:rPr sz="1200" spc="-100" dirty="0">
                <a:latin typeface="HG丸ｺﾞｼｯｸM-PRO"/>
                <a:cs typeface="HG丸ｺﾞｼｯｸM-PRO"/>
              </a:rPr>
              <a:t>ト(ア</a:t>
            </a:r>
            <a:r>
              <a:rPr sz="1200" dirty="0">
                <a:latin typeface="HG丸ｺﾞｼｯｸM-PRO"/>
                <a:cs typeface="HG丸ｺﾞｼｯｸM-PRO"/>
              </a:rPr>
              <a:t>ル </a:t>
            </a:r>
            <a:r>
              <a:rPr sz="1200" spc="-120" dirty="0">
                <a:latin typeface="HG丸ｺﾞｼｯｸM-PRO"/>
                <a:cs typeface="HG丸ｺﾞｼｯｸM-PRO"/>
              </a:rPr>
              <a:t>バイト</a:t>
            </a:r>
            <a:r>
              <a:rPr sz="1200" spc="-110" dirty="0">
                <a:latin typeface="HG丸ｺﾞｼｯｸM-PRO"/>
                <a:cs typeface="HG丸ｺﾞｼｯｸM-PRO"/>
              </a:rPr>
              <a:t>)</a:t>
            </a:r>
            <a:r>
              <a:rPr sz="1200" spc="-120" dirty="0">
                <a:latin typeface="HG丸ｺﾞｼｯｸM-PRO"/>
                <a:cs typeface="HG丸ｺﾞｼｯｸM-PRO"/>
              </a:rPr>
              <a:t>従</a:t>
            </a:r>
            <a:r>
              <a:rPr sz="1200" spc="-110" dirty="0">
                <a:latin typeface="HG丸ｺﾞｼｯｸM-PRO"/>
                <a:cs typeface="HG丸ｺﾞｼｯｸM-PRO"/>
              </a:rPr>
              <a:t>事</a:t>
            </a:r>
            <a:r>
              <a:rPr sz="1200" spc="-120" dirty="0">
                <a:latin typeface="HG丸ｺﾞｼｯｸM-PRO"/>
                <a:cs typeface="HG丸ｺﾞｼｯｸM-PRO"/>
              </a:rPr>
              <a:t>者・</a:t>
            </a:r>
            <a:r>
              <a:rPr sz="1200" spc="-110" dirty="0">
                <a:latin typeface="HG丸ｺﾞｼｯｸM-PRO"/>
                <a:cs typeface="HG丸ｺﾞｼｯｸM-PRO"/>
              </a:rPr>
              <a:t>年</a:t>
            </a:r>
            <a:r>
              <a:rPr sz="1200" spc="-120" dirty="0">
                <a:latin typeface="HG丸ｺﾞｼｯｸM-PRO"/>
                <a:cs typeface="HG丸ｺﾞｼｯｸM-PRO"/>
              </a:rPr>
              <a:t>金受</a:t>
            </a:r>
            <a:r>
              <a:rPr sz="1200" spc="-110" dirty="0">
                <a:latin typeface="HG丸ｺﾞｼｯｸM-PRO"/>
                <a:cs typeface="HG丸ｺﾞｼｯｸM-PRO"/>
              </a:rPr>
              <a:t>給</a:t>
            </a:r>
            <a:r>
              <a:rPr sz="1200" spc="-120" dirty="0">
                <a:latin typeface="HG丸ｺﾞｼｯｸM-PRO"/>
                <a:cs typeface="HG丸ｺﾞｼｯｸM-PRO"/>
              </a:rPr>
              <a:t>者・浪</a:t>
            </a:r>
            <a:r>
              <a:rPr sz="1200" spc="-110" dirty="0">
                <a:latin typeface="HG丸ｺﾞｼｯｸM-PRO"/>
                <a:cs typeface="HG丸ｺﾞｼｯｸM-PRO"/>
              </a:rPr>
              <a:t>人</a:t>
            </a:r>
            <a:r>
              <a:rPr sz="1200" spc="-120" dirty="0">
                <a:latin typeface="HG丸ｺﾞｼｯｸM-PRO"/>
                <a:cs typeface="HG丸ｺﾞｼｯｸM-PRO"/>
              </a:rPr>
              <a:t>生</a:t>
            </a:r>
            <a:r>
              <a:rPr sz="1200" spc="-110" dirty="0">
                <a:latin typeface="HG丸ｺﾞｼｯｸM-PRO"/>
                <a:cs typeface="HG丸ｺﾞｼｯｸM-PRO"/>
              </a:rPr>
              <a:t>等</a:t>
            </a:r>
            <a:r>
              <a:rPr sz="1200" spc="-120" dirty="0">
                <a:latin typeface="HG丸ｺﾞｼｯｸM-PRO"/>
                <a:cs typeface="HG丸ｺﾞｼｯｸM-PRO"/>
              </a:rPr>
              <a:t>に関</a:t>
            </a:r>
            <a:r>
              <a:rPr sz="1200" spc="-110" dirty="0">
                <a:latin typeface="HG丸ｺﾞｼｯｸM-PRO"/>
                <a:cs typeface="HG丸ｺﾞｼｯｸM-PRO"/>
              </a:rPr>
              <a:t>わ</a:t>
            </a:r>
            <a:r>
              <a:rPr sz="1200" spc="-120" dirty="0">
                <a:latin typeface="HG丸ｺﾞｼｯｸM-PRO"/>
                <a:cs typeface="HG丸ｺﾞｼｯｸM-PRO"/>
              </a:rPr>
              <a:t>ら</a:t>
            </a:r>
            <a:r>
              <a:rPr sz="1200" spc="-110" dirty="0">
                <a:latin typeface="HG丸ｺﾞｼｯｸM-PRO"/>
                <a:cs typeface="HG丸ｺﾞｼｯｸM-PRO"/>
              </a:rPr>
              <a:t>ず</a:t>
            </a:r>
            <a:r>
              <a:rPr sz="1200" spc="-120" dirty="0">
                <a:latin typeface="HG丸ｺﾞｼｯｸM-PRO"/>
                <a:cs typeface="HG丸ｺﾞｼｯｸM-PRO"/>
              </a:rPr>
              <a:t>全員分</a:t>
            </a:r>
            <a:r>
              <a:rPr sz="1200" spc="-110" dirty="0">
                <a:latin typeface="HG丸ｺﾞｼｯｸM-PRO"/>
                <a:cs typeface="HG丸ｺﾞｼｯｸM-PRO"/>
              </a:rPr>
              <a:t>必</a:t>
            </a:r>
            <a:r>
              <a:rPr sz="1200" spc="-120" dirty="0">
                <a:latin typeface="HG丸ｺﾞｼｯｸM-PRO"/>
                <a:cs typeface="HG丸ｺﾞｼｯｸM-PRO"/>
              </a:rPr>
              <a:t>要</a:t>
            </a:r>
            <a:r>
              <a:rPr sz="1200" spc="-110" dirty="0">
                <a:latin typeface="HG丸ｺﾞｼｯｸM-PRO"/>
                <a:cs typeface="HG丸ｺﾞｼｯｸM-PRO"/>
              </a:rPr>
              <a:t>で</a:t>
            </a:r>
            <a:r>
              <a:rPr sz="1200" spc="-120" dirty="0">
                <a:latin typeface="HG丸ｺﾞｼｯｸM-PRO"/>
                <a:cs typeface="HG丸ｺﾞｼｯｸM-PRO"/>
              </a:rPr>
              <a:t>す。</a:t>
            </a:r>
            <a:r>
              <a:rPr sz="1200" spc="-110" dirty="0">
                <a:latin typeface="HG丸ｺﾞｼｯｸM-PRO"/>
                <a:cs typeface="HG丸ｺﾞｼｯｸM-PRO"/>
              </a:rPr>
              <a:t>市</a:t>
            </a:r>
            <a:r>
              <a:rPr sz="1200" spc="-120" dirty="0">
                <a:latin typeface="HG丸ｺﾞｼｯｸM-PRO"/>
                <a:cs typeface="HG丸ｺﾞｼｯｸM-PRO"/>
              </a:rPr>
              <a:t>区</a:t>
            </a:r>
            <a:r>
              <a:rPr sz="1200" spc="-110" dirty="0">
                <a:latin typeface="HG丸ｺﾞｼｯｸM-PRO"/>
                <a:cs typeface="HG丸ｺﾞｼｯｸM-PRO"/>
              </a:rPr>
              <a:t>町</a:t>
            </a:r>
            <a:r>
              <a:rPr sz="1200" spc="-120" dirty="0">
                <a:latin typeface="HG丸ｺﾞｼｯｸM-PRO"/>
                <a:cs typeface="HG丸ｺﾞｼｯｸM-PRO"/>
              </a:rPr>
              <a:t>村窓口</a:t>
            </a:r>
            <a:r>
              <a:rPr sz="1200" spc="-110" dirty="0">
                <a:latin typeface="HG丸ｺﾞｼｯｸM-PRO"/>
                <a:cs typeface="HG丸ｺﾞｼｯｸM-PRO"/>
              </a:rPr>
              <a:t>で</a:t>
            </a:r>
            <a:r>
              <a:rPr sz="1200" spc="-120" dirty="0">
                <a:latin typeface="HG丸ｺﾞｼｯｸM-PRO"/>
                <a:cs typeface="HG丸ｺﾞｼｯｸM-PRO"/>
              </a:rPr>
              <a:t>交</a:t>
            </a:r>
            <a:r>
              <a:rPr sz="1200" spc="-85" dirty="0">
                <a:latin typeface="HG丸ｺﾞｼｯｸM-PRO"/>
                <a:cs typeface="HG丸ｺﾞｼｯｸM-PRO"/>
              </a:rPr>
              <a:t>付を受 </a:t>
            </a:r>
            <a:r>
              <a:rPr sz="1200" spc="-110" dirty="0">
                <a:latin typeface="HG丸ｺﾞｼｯｸM-PRO"/>
                <a:cs typeface="HG丸ｺﾞｼｯｸM-PRO"/>
              </a:rPr>
              <a:t>けること。勤務先</a:t>
            </a:r>
            <a:r>
              <a:rPr sz="1200" spc="-120" dirty="0">
                <a:latin typeface="HG丸ｺﾞｼｯｸM-PRO"/>
                <a:cs typeface="HG丸ｺﾞｼｯｸM-PRO"/>
              </a:rPr>
              <a:t>で</a:t>
            </a:r>
            <a:r>
              <a:rPr sz="1200" spc="-110" dirty="0">
                <a:latin typeface="HG丸ｺﾞｼｯｸM-PRO"/>
                <a:cs typeface="HG丸ｺﾞｼｯｸM-PRO"/>
              </a:rPr>
              <a:t>受</a:t>
            </a:r>
            <a:r>
              <a:rPr sz="1200" spc="-120" dirty="0">
                <a:latin typeface="HG丸ｺﾞｼｯｸM-PRO"/>
                <a:cs typeface="HG丸ｺﾞｼｯｸM-PRO"/>
              </a:rPr>
              <a:t>け</a:t>
            </a:r>
            <a:r>
              <a:rPr sz="1200" spc="-110" dirty="0">
                <a:latin typeface="HG丸ｺﾞｼｯｸM-PRO"/>
                <a:cs typeface="HG丸ｺﾞｼｯｸM-PRO"/>
              </a:rPr>
              <a:t>取る</a:t>
            </a:r>
            <a:r>
              <a:rPr sz="1200" u="sng" spc="-660" dirty="0">
                <a:latin typeface="HG丸ｺﾞｼｯｸM-PRO"/>
                <a:cs typeface="HG丸ｺﾞｼｯｸM-PRO"/>
              </a:rPr>
              <a:t>「</a:t>
            </a:r>
            <a:r>
              <a:rPr sz="1200" u="sng" spc="-110" dirty="0">
                <a:latin typeface="HG丸ｺﾞｼｯｸM-PRO"/>
                <a:cs typeface="HG丸ｺﾞｼｯｸM-PRO"/>
              </a:rPr>
              <a:t>（市県民税</a:t>
            </a:r>
            <a:r>
              <a:rPr sz="1200" u="sng" spc="-100" dirty="0">
                <a:latin typeface="HG丸ｺﾞｼｯｸM-PRO"/>
                <a:cs typeface="HG丸ｺﾞｼｯｸM-PRO"/>
              </a:rPr>
              <a:t>）</a:t>
            </a:r>
            <a:r>
              <a:rPr sz="1200" u="sng" spc="-110" dirty="0">
                <a:latin typeface="HG丸ｺﾞｼｯｸM-PRO"/>
                <a:cs typeface="HG丸ｺﾞｼｯｸM-PRO"/>
              </a:rPr>
              <a:t>税</a:t>
            </a:r>
            <a:r>
              <a:rPr sz="1200" u="sng" spc="-120" dirty="0">
                <a:latin typeface="HG丸ｺﾞｼｯｸM-PRO"/>
                <a:cs typeface="HG丸ｺﾞｼｯｸM-PRO"/>
              </a:rPr>
              <a:t>額</a:t>
            </a:r>
            <a:r>
              <a:rPr sz="1200" u="sng" spc="-110" dirty="0">
                <a:latin typeface="HG丸ｺﾞｼｯｸM-PRO"/>
                <a:cs typeface="HG丸ｺﾞｼｯｸM-PRO"/>
              </a:rPr>
              <a:t>決定通知</a:t>
            </a:r>
            <a:r>
              <a:rPr sz="1200" u="sng" spc="-100" dirty="0">
                <a:latin typeface="HG丸ｺﾞｼｯｸM-PRO"/>
                <a:cs typeface="HG丸ｺﾞｼｯｸM-PRO"/>
              </a:rPr>
              <a:t>書</a:t>
            </a:r>
            <a:r>
              <a:rPr sz="1200" u="sng" spc="-110" dirty="0">
                <a:latin typeface="HG丸ｺﾞｼｯｸM-PRO"/>
                <a:cs typeface="HG丸ｺﾞｼｯｸM-PRO"/>
              </a:rPr>
              <a:t>」では</a:t>
            </a:r>
            <a:r>
              <a:rPr sz="1200" u="sng" spc="-100" dirty="0">
                <a:latin typeface="HG丸ｺﾞｼｯｸM-PRO"/>
                <a:cs typeface="HG丸ｺﾞｼｯｸM-PRO"/>
              </a:rPr>
              <a:t>あ</a:t>
            </a:r>
            <a:r>
              <a:rPr sz="1200" u="sng" spc="-110" dirty="0">
                <a:latin typeface="HG丸ｺﾞｼｯｸM-PRO"/>
                <a:cs typeface="HG丸ｺﾞｼｯｸM-PRO"/>
              </a:rPr>
              <a:t>り</a:t>
            </a:r>
            <a:r>
              <a:rPr sz="1200" u="sng" spc="-100" dirty="0">
                <a:latin typeface="HG丸ｺﾞｼｯｸM-PRO"/>
                <a:cs typeface="HG丸ｺﾞｼｯｸM-PRO"/>
              </a:rPr>
              <a:t>ま</a:t>
            </a:r>
            <a:r>
              <a:rPr sz="1200" u="sng" spc="-110" dirty="0">
                <a:latin typeface="HG丸ｺﾞｼｯｸM-PRO"/>
                <a:cs typeface="HG丸ｺﾞｼｯｸM-PRO"/>
              </a:rPr>
              <a:t>せん。</a:t>
            </a:r>
            <a:endParaRPr sz="1200">
              <a:latin typeface="HG丸ｺﾞｼｯｸM-PRO"/>
              <a:cs typeface="HG丸ｺﾞｼｯｸM-PRO"/>
            </a:endParaRPr>
          </a:p>
          <a:p>
            <a:pPr marL="634365" marR="55244" indent="-139065" algn="just">
              <a:lnSpc>
                <a:spcPts val="1700"/>
              </a:lnSpc>
              <a:spcBef>
                <a:spcPts val="90"/>
              </a:spcBef>
            </a:pPr>
            <a:r>
              <a:rPr sz="1200" spc="-100" dirty="0">
                <a:latin typeface="HG丸ｺﾞｼｯｸM-PRO"/>
                <a:cs typeface="HG丸ｺﾞｼｯｸM-PRO"/>
              </a:rPr>
              <a:t>※</a:t>
            </a:r>
            <a:r>
              <a:rPr sz="1200" u="sng" spc="-110" dirty="0">
                <a:latin typeface="HG丸ｺﾞｼｯｸM-PRO"/>
                <a:cs typeface="HG丸ｺﾞｼｯｸM-PRO"/>
              </a:rPr>
              <a:t>非課税所得者</a:t>
            </a:r>
            <a:r>
              <a:rPr sz="1200" u="sng" spc="-120" dirty="0">
                <a:latin typeface="HG丸ｺﾞｼｯｸM-PRO"/>
                <a:cs typeface="HG丸ｺﾞｼｯｸM-PRO"/>
              </a:rPr>
              <a:t>で</a:t>
            </a:r>
            <a:r>
              <a:rPr sz="1200" u="sng" spc="-110" dirty="0">
                <a:latin typeface="HG丸ｺﾞｼｯｸM-PRO"/>
                <a:cs typeface="HG丸ｺﾞｼｯｸM-PRO"/>
              </a:rPr>
              <a:t>あっ</a:t>
            </a:r>
            <a:r>
              <a:rPr sz="1200" u="sng" spc="-120" dirty="0">
                <a:latin typeface="HG丸ｺﾞｼｯｸM-PRO"/>
                <a:cs typeface="HG丸ｺﾞｼｯｸM-PRO"/>
              </a:rPr>
              <a:t>て</a:t>
            </a:r>
            <a:r>
              <a:rPr sz="1200" u="sng" spc="-110" dirty="0">
                <a:latin typeface="HG丸ｺﾞｼｯｸM-PRO"/>
                <a:cs typeface="HG丸ｺﾞｼｯｸM-PRO"/>
              </a:rPr>
              <a:t>も、</a:t>
            </a:r>
            <a:r>
              <a:rPr sz="1200" spc="-110" dirty="0">
                <a:latin typeface="HG丸ｺﾞｼｯｸM-PRO"/>
                <a:cs typeface="HG丸ｺﾞｼｯｸM-PRO"/>
              </a:rPr>
              <a:t>必ず</a:t>
            </a:r>
            <a:r>
              <a:rPr sz="1200" spc="-120" dirty="0">
                <a:latin typeface="HG丸ｺﾞｼｯｸM-PRO"/>
                <a:cs typeface="HG丸ｺﾞｼｯｸM-PRO"/>
              </a:rPr>
              <a:t>「</a:t>
            </a:r>
            <a:r>
              <a:rPr sz="1200" u="sng" spc="-120" dirty="0">
                <a:latin typeface="HG丸ｺﾞｼｯｸM-PRO"/>
                <a:cs typeface="HG丸ｺﾞｼｯｸM-PRO"/>
              </a:rPr>
              <a:t>扶養</a:t>
            </a:r>
            <a:r>
              <a:rPr sz="1200" u="sng" spc="-110" dirty="0">
                <a:latin typeface="HG丸ｺﾞｼｯｸM-PRO"/>
                <a:cs typeface="HG丸ｺﾞｼｯｸM-PRO"/>
              </a:rPr>
              <a:t>者</a:t>
            </a:r>
            <a:r>
              <a:rPr sz="1200" u="sng" spc="-120" dirty="0">
                <a:latin typeface="HG丸ｺﾞｼｯｸM-PRO"/>
                <a:cs typeface="HG丸ｺﾞｼｯｸM-PRO"/>
              </a:rPr>
              <a:t>氏</a:t>
            </a:r>
            <a:r>
              <a:rPr sz="1200" u="sng" spc="-110" dirty="0">
                <a:latin typeface="HG丸ｺﾞｼｯｸM-PRO"/>
                <a:cs typeface="HG丸ｺﾞｼｯｸM-PRO"/>
              </a:rPr>
              <a:t>名・</a:t>
            </a:r>
            <a:r>
              <a:rPr sz="1200" u="sng" spc="-120" dirty="0">
                <a:latin typeface="HG丸ｺﾞｼｯｸM-PRO"/>
                <a:cs typeface="HG丸ｺﾞｼｯｸM-PRO"/>
              </a:rPr>
              <a:t>扶養</a:t>
            </a:r>
            <a:r>
              <a:rPr sz="1200" u="sng" spc="-110" dirty="0">
                <a:latin typeface="HG丸ｺﾞｼｯｸM-PRO"/>
                <a:cs typeface="HG丸ｺﾞｼｯｸM-PRO"/>
              </a:rPr>
              <a:t>人</a:t>
            </a:r>
            <a:r>
              <a:rPr sz="1200" u="sng" spc="-120" dirty="0">
                <a:latin typeface="HG丸ｺﾞｼｯｸM-PRO"/>
                <a:cs typeface="HG丸ｺﾞｼｯｸM-PRO"/>
              </a:rPr>
              <a:t>数</a:t>
            </a:r>
            <a:r>
              <a:rPr sz="1200" u="sng" spc="-110" dirty="0">
                <a:latin typeface="HG丸ｺﾞｼｯｸM-PRO"/>
                <a:cs typeface="HG丸ｺﾞｼｯｸM-PRO"/>
              </a:rPr>
              <a:t>・</a:t>
            </a:r>
            <a:r>
              <a:rPr sz="1200" u="sng" spc="-120" dirty="0">
                <a:latin typeface="HG丸ｺﾞｼｯｸM-PRO"/>
                <a:cs typeface="HG丸ｺﾞｼｯｸM-PRO"/>
              </a:rPr>
              <a:t>扶養</a:t>
            </a:r>
            <a:r>
              <a:rPr sz="1200" u="sng" spc="-110" dirty="0">
                <a:latin typeface="HG丸ｺﾞｼｯｸM-PRO"/>
                <a:cs typeface="HG丸ｺﾞｼｯｸM-PRO"/>
              </a:rPr>
              <a:t>控</a:t>
            </a:r>
            <a:r>
              <a:rPr sz="1200" u="sng" spc="-120" dirty="0">
                <a:latin typeface="HG丸ｺﾞｼｯｸM-PRO"/>
                <a:cs typeface="HG丸ｺﾞｼｯｸM-PRO"/>
              </a:rPr>
              <a:t>除</a:t>
            </a:r>
            <a:r>
              <a:rPr sz="1200" u="sng" spc="-110" dirty="0">
                <a:latin typeface="HG丸ｺﾞｼｯｸM-PRO"/>
                <a:cs typeface="HG丸ｺﾞｼｯｸM-PRO"/>
              </a:rPr>
              <a:t>額」</a:t>
            </a:r>
            <a:r>
              <a:rPr sz="1200" u="sng" spc="-120" dirty="0">
                <a:latin typeface="HG丸ｺﾞｼｯｸM-PRO"/>
                <a:cs typeface="HG丸ｺﾞｼｯｸM-PRO"/>
              </a:rPr>
              <a:t>の欄</a:t>
            </a:r>
            <a:r>
              <a:rPr sz="1200" u="sng" spc="-110" dirty="0">
                <a:latin typeface="HG丸ｺﾞｼｯｸM-PRO"/>
                <a:cs typeface="HG丸ｺﾞｼｯｸM-PRO"/>
              </a:rPr>
              <a:t>に</a:t>
            </a:r>
            <a:r>
              <a:rPr sz="1200" u="sng" spc="-120" dirty="0">
                <a:latin typeface="HG丸ｺﾞｼｯｸM-PRO"/>
                <a:cs typeface="HG丸ｺﾞｼｯｸM-PRO"/>
              </a:rPr>
              <a:t>記</a:t>
            </a:r>
            <a:r>
              <a:rPr sz="1200" u="sng" spc="-110" dirty="0">
                <a:latin typeface="HG丸ｺﾞｼｯｸM-PRO"/>
                <a:cs typeface="HG丸ｺﾞｼｯｸM-PRO"/>
              </a:rPr>
              <a:t>載</a:t>
            </a:r>
            <a:r>
              <a:rPr sz="1200" u="sng" spc="-120" dirty="0">
                <a:latin typeface="HG丸ｺﾞｼｯｸM-PRO"/>
                <a:cs typeface="HG丸ｺﾞｼｯｸM-PRO"/>
              </a:rPr>
              <a:t>があ</a:t>
            </a:r>
            <a:r>
              <a:rPr sz="1200" u="sng" spc="-110" dirty="0">
                <a:latin typeface="HG丸ｺﾞｼｯｸM-PRO"/>
                <a:cs typeface="HG丸ｺﾞｼｯｸM-PRO"/>
              </a:rPr>
              <a:t>る</a:t>
            </a:r>
            <a:r>
              <a:rPr sz="1200" u="sng" dirty="0">
                <a:latin typeface="HG丸ｺﾞｼｯｸM-PRO"/>
                <a:cs typeface="HG丸ｺﾞｼｯｸM-PRO"/>
              </a:rPr>
              <a:t>も </a:t>
            </a:r>
            <a:r>
              <a:rPr sz="1200" u="sng" spc="-100" dirty="0">
                <a:latin typeface="HG丸ｺﾞｼｯｸM-PRO"/>
                <a:cs typeface="HG丸ｺﾞｼｯｸM-PRO"/>
              </a:rPr>
              <a:t>の</a:t>
            </a:r>
            <a:r>
              <a:rPr sz="1200" spc="-110" dirty="0">
                <a:latin typeface="HG丸ｺﾞｼｯｸM-PRO"/>
                <a:cs typeface="HG丸ｺﾞｼｯｸM-PRO"/>
              </a:rPr>
              <a:t>を取得するこ</a:t>
            </a:r>
            <a:r>
              <a:rPr sz="1200" spc="-120" dirty="0">
                <a:latin typeface="HG丸ｺﾞｼｯｸM-PRO"/>
                <a:cs typeface="HG丸ｺﾞｼｯｸM-PRO"/>
              </a:rPr>
              <a:t>と</a:t>
            </a:r>
            <a:r>
              <a:rPr sz="1200" spc="-100" dirty="0">
                <a:latin typeface="HG丸ｺﾞｼｯｸM-PRO"/>
                <a:cs typeface="HG丸ｺﾞｼｯｸM-PRO"/>
              </a:rPr>
              <a:t>（</a:t>
            </a:r>
            <a:r>
              <a:rPr sz="1200" spc="-110" dirty="0">
                <a:latin typeface="HG丸ｺﾞｼｯｸM-PRO"/>
                <a:cs typeface="HG丸ｺﾞｼｯｸM-PRO"/>
              </a:rPr>
              <a:t>名</a:t>
            </a:r>
            <a:r>
              <a:rPr sz="1200" spc="-120" dirty="0">
                <a:latin typeface="HG丸ｺﾞｼｯｸM-PRO"/>
                <a:cs typeface="HG丸ｺﾞｼｯｸM-PRO"/>
              </a:rPr>
              <a:t>古</a:t>
            </a:r>
            <a:r>
              <a:rPr sz="1200" spc="-110" dirty="0">
                <a:latin typeface="HG丸ｺﾞｼｯｸM-PRO"/>
                <a:cs typeface="HG丸ｺﾞｼｯｸM-PRO"/>
              </a:rPr>
              <a:t>屋市以外は「扶養</a:t>
            </a:r>
            <a:r>
              <a:rPr sz="1200" spc="-120" dirty="0">
                <a:latin typeface="HG丸ｺﾞｼｯｸM-PRO"/>
                <a:cs typeface="HG丸ｺﾞｼｯｸM-PRO"/>
              </a:rPr>
              <a:t>者</a:t>
            </a:r>
            <a:r>
              <a:rPr sz="1200" spc="-110" dirty="0">
                <a:latin typeface="HG丸ｺﾞｼｯｸM-PRO"/>
                <a:cs typeface="HG丸ｺﾞｼｯｸM-PRO"/>
              </a:rPr>
              <a:t>氏</a:t>
            </a:r>
            <a:r>
              <a:rPr sz="1200" spc="-120" dirty="0">
                <a:latin typeface="HG丸ｺﾞｼｯｸM-PRO"/>
                <a:cs typeface="HG丸ｺﾞｼｯｸM-PRO"/>
              </a:rPr>
              <a:t>名</a:t>
            </a:r>
            <a:r>
              <a:rPr sz="1200" spc="-110" dirty="0">
                <a:latin typeface="HG丸ｺﾞｼｯｸM-PRO"/>
                <a:cs typeface="HG丸ｺﾞｼｯｸM-PRO"/>
              </a:rPr>
              <a:t>」の記載がなくて</a:t>
            </a:r>
            <a:r>
              <a:rPr sz="1200" spc="-120" dirty="0">
                <a:latin typeface="HG丸ｺﾞｼｯｸM-PRO"/>
                <a:cs typeface="HG丸ｺﾞｼｯｸM-PRO"/>
              </a:rPr>
              <a:t>も</a:t>
            </a:r>
            <a:r>
              <a:rPr sz="1200" spc="-110" dirty="0">
                <a:latin typeface="HG丸ｺﾞｼｯｸM-PRO"/>
                <a:cs typeface="HG丸ｺﾞｼｯｸM-PRO"/>
              </a:rPr>
              <a:t>可</a:t>
            </a:r>
            <a:r>
              <a:rPr sz="1200" spc="-675" dirty="0">
                <a:latin typeface="HG丸ｺﾞｼｯｸM-PRO"/>
                <a:cs typeface="HG丸ｺﾞｼｯｸM-PRO"/>
              </a:rPr>
              <a:t>）</a:t>
            </a:r>
            <a:r>
              <a:rPr sz="1200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  <a:p>
            <a:pPr marL="355600">
              <a:lnSpc>
                <a:spcPct val="100000"/>
              </a:lnSpc>
              <a:spcBef>
                <a:spcPts val="175"/>
              </a:spcBef>
            </a:pPr>
            <a:r>
              <a:rPr sz="1200" b="1" spc="-90" dirty="0">
                <a:latin typeface="ＭＳ Ｐゴシック"/>
                <a:cs typeface="ＭＳ Ｐゴシック"/>
              </a:rPr>
              <a:t>③</a:t>
            </a:r>
            <a:r>
              <a:rPr sz="1200" dirty="0">
                <a:latin typeface="HG丸ｺﾞｼｯｸM-PRO"/>
                <a:cs typeface="HG丸ｺﾞｼｯｸM-PRO"/>
              </a:rPr>
              <a:t>健康保険証のコピ</a:t>
            </a:r>
            <a:r>
              <a:rPr sz="1200" spc="-15" dirty="0">
                <a:latin typeface="HG丸ｺﾞｼｯｸM-PRO"/>
                <a:cs typeface="HG丸ｺﾞｼｯｸM-PRO"/>
              </a:rPr>
              <a:t>ー</a:t>
            </a:r>
            <a:r>
              <a:rPr sz="1200" dirty="0">
                <a:latin typeface="HG丸ｺﾞｼｯｸM-PRO"/>
                <a:cs typeface="HG丸ｺﾞｼｯｸM-PRO"/>
              </a:rPr>
              <a:t>（氏名・生年月日・被保険者との続柄が記載されている部分）</a:t>
            </a:r>
            <a:endParaRPr sz="1200">
              <a:latin typeface="HG丸ｺﾞｼｯｸM-PRO"/>
              <a:cs typeface="HG丸ｺﾞｼｯｸM-PRO"/>
            </a:endParaRPr>
          </a:p>
          <a:p>
            <a:pPr marL="495300">
              <a:lnSpc>
                <a:spcPct val="100000"/>
              </a:lnSpc>
              <a:spcBef>
                <a:spcPts val="250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…</a:t>
            </a:r>
            <a:r>
              <a:rPr sz="1200" spc="300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住所裏面記載の場合、裏面のコピーも必要です。（</a:t>
            </a:r>
            <a:r>
              <a:rPr sz="1200" b="1" spc="5" dirty="0">
                <a:latin typeface="ＭＳ Ｐゴシック"/>
                <a:cs typeface="ＭＳ Ｐゴシック"/>
              </a:rPr>
              <a:t>記</a:t>
            </a:r>
            <a:r>
              <a:rPr sz="1200" b="1" spc="-5" dirty="0">
                <a:latin typeface="ＭＳ Ｐゴシック"/>
                <a:cs typeface="ＭＳ Ｐゴシック"/>
              </a:rPr>
              <a:t>号</a:t>
            </a:r>
            <a:r>
              <a:rPr sz="1200" b="1" spc="5" dirty="0">
                <a:latin typeface="ＭＳ Ｐゴシック"/>
                <a:cs typeface="ＭＳ Ｐゴシック"/>
              </a:rPr>
              <a:t>番</a:t>
            </a:r>
            <a:r>
              <a:rPr sz="1200" b="1" spc="-5" dirty="0">
                <a:latin typeface="ＭＳ Ｐゴシック"/>
                <a:cs typeface="ＭＳ Ｐゴシック"/>
              </a:rPr>
              <a:t>号は</a:t>
            </a:r>
            <a:r>
              <a:rPr sz="1200" b="1" spc="5" dirty="0">
                <a:latin typeface="ＭＳ Ｐゴシック"/>
                <a:cs typeface="ＭＳ Ｐゴシック"/>
              </a:rPr>
              <a:t>黒</a:t>
            </a:r>
            <a:r>
              <a:rPr sz="1200" b="1" spc="-5" dirty="0">
                <a:latin typeface="ＭＳ Ｐゴシック"/>
                <a:cs typeface="ＭＳ Ｐゴシック"/>
              </a:rPr>
              <a:t>く</a:t>
            </a:r>
            <a:r>
              <a:rPr sz="1200" b="1" spc="-10" dirty="0">
                <a:latin typeface="ＭＳ Ｐゴシック"/>
                <a:cs typeface="ＭＳ Ｐゴシック"/>
              </a:rPr>
              <a:t>塗</a:t>
            </a:r>
            <a:r>
              <a:rPr sz="1200" b="1" spc="10" dirty="0">
                <a:latin typeface="ＭＳ Ｐゴシック"/>
                <a:cs typeface="ＭＳ Ｐゴシック"/>
              </a:rPr>
              <a:t>り</a:t>
            </a:r>
            <a:r>
              <a:rPr sz="1200" b="1" spc="-5" dirty="0">
                <a:latin typeface="ＭＳ Ｐゴシック"/>
                <a:cs typeface="ＭＳ Ｐゴシック"/>
              </a:rPr>
              <a:t>潰</a:t>
            </a:r>
            <a:r>
              <a:rPr sz="1200" b="1" spc="5" dirty="0">
                <a:latin typeface="ＭＳ Ｐゴシック"/>
                <a:cs typeface="ＭＳ Ｐゴシック"/>
              </a:rPr>
              <a:t>す</a:t>
            </a:r>
            <a:r>
              <a:rPr sz="1200" dirty="0">
                <a:latin typeface="HG丸ｺﾞｼｯｸM-PRO"/>
                <a:cs typeface="HG丸ｺﾞｼｯｸM-PRO"/>
              </a:rPr>
              <a:t>こと)</a:t>
            </a:r>
            <a:endParaRPr sz="1200">
              <a:latin typeface="HG丸ｺﾞｼｯｸM-PRO"/>
              <a:cs typeface="HG丸ｺﾞｼｯｸM-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 </a:t>
            </a:r>
            <a:fld id="{81D60167-4931-47E6-BA6A-407CBD079E47}" type="slidenum">
              <a:rPr dirty="0"/>
              <a:t>4</a:t>
            </a:fld>
            <a:r>
              <a:rPr spc="-110" dirty="0"/>
              <a:t> </a:t>
            </a:r>
            <a:r>
              <a:rPr dirty="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18463" y="739139"/>
            <a:ext cx="6082030" cy="829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5" dirty="0">
                <a:latin typeface="ＭＳ Ｐゴシック"/>
                <a:cs typeface="ＭＳ Ｐゴシック"/>
              </a:rPr>
              <a:t>【</a:t>
            </a:r>
            <a:r>
              <a:rPr sz="1200" b="1" spc="-50" dirty="0">
                <a:latin typeface="ＭＳ Ｐゴシック"/>
                <a:cs typeface="ＭＳ Ｐゴシック"/>
              </a:rPr>
              <a:t>注</a:t>
            </a:r>
            <a:r>
              <a:rPr sz="1200" b="1" spc="-55" dirty="0">
                <a:latin typeface="ＭＳ Ｐゴシック"/>
                <a:cs typeface="ＭＳ Ｐゴシック"/>
              </a:rPr>
              <a:t>】独立</a:t>
            </a:r>
            <a:r>
              <a:rPr sz="1200" b="1" spc="-50" dirty="0">
                <a:latin typeface="ＭＳ Ｐゴシック"/>
                <a:cs typeface="ＭＳ Ｐゴシック"/>
              </a:rPr>
              <a:t>生</a:t>
            </a:r>
            <a:r>
              <a:rPr sz="1200" b="1" spc="-55" dirty="0">
                <a:latin typeface="ＭＳ Ｐゴシック"/>
                <a:cs typeface="ＭＳ Ｐゴシック"/>
              </a:rPr>
              <a:t>計の場</a:t>
            </a:r>
            <a:r>
              <a:rPr sz="1200" b="1" spc="-45" dirty="0">
                <a:latin typeface="ＭＳ Ｐゴシック"/>
                <a:cs typeface="ＭＳ Ｐゴシック"/>
              </a:rPr>
              <a:t>合</a:t>
            </a:r>
            <a:r>
              <a:rPr sz="1200" b="1" spc="-55" dirty="0">
                <a:latin typeface="ＭＳ Ｐゴシック"/>
                <a:cs typeface="ＭＳ Ｐゴシック"/>
              </a:rPr>
              <a:t>…</a:t>
            </a:r>
            <a:r>
              <a:rPr sz="1200" b="1" spc="-40" dirty="0">
                <a:latin typeface="ＭＳ Ｐゴシック"/>
                <a:cs typeface="ＭＳ Ｐゴシック"/>
              </a:rPr>
              <a:t>Q</a:t>
            </a:r>
            <a:r>
              <a:rPr sz="1200" b="1" spc="-60" dirty="0">
                <a:latin typeface="ＭＳ Ｐゴシック"/>
                <a:cs typeface="ＭＳ Ｐゴシック"/>
              </a:rPr>
              <a:t>２</a:t>
            </a:r>
            <a:r>
              <a:rPr sz="1200" b="1" spc="-55" dirty="0">
                <a:latin typeface="ＭＳ Ｐゴシック"/>
                <a:cs typeface="ＭＳ Ｐゴシック"/>
              </a:rPr>
              <a:t>を参</a:t>
            </a:r>
            <a:r>
              <a:rPr sz="1200" b="1" spc="-5" dirty="0">
                <a:latin typeface="ＭＳ Ｐゴシック"/>
                <a:cs typeface="ＭＳ Ｐゴシック"/>
              </a:rPr>
              <a:t>照</a:t>
            </a:r>
            <a:endParaRPr sz="1200">
              <a:latin typeface="ＭＳ Ｐゴシック"/>
              <a:cs typeface="ＭＳ Ｐゴシック"/>
            </a:endParaRPr>
          </a:p>
          <a:p>
            <a:pPr marL="152400" marR="5080" algn="just">
              <a:lnSpc>
                <a:spcPts val="1689"/>
              </a:lnSpc>
              <a:spcBef>
                <a:spcPts val="85"/>
              </a:spcBef>
            </a:pPr>
            <a:r>
              <a:rPr sz="1200" b="1" spc="-30" dirty="0">
                <a:latin typeface="ＭＳ Ｐゴシック"/>
                <a:cs typeface="ＭＳ Ｐゴシック"/>
              </a:rPr>
              <a:t>①</a:t>
            </a:r>
            <a:r>
              <a:rPr sz="1200" b="1" spc="-20" dirty="0">
                <a:latin typeface="ＭＳ Ｐゴシック"/>
                <a:cs typeface="ＭＳ Ｐゴシック"/>
              </a:rPr>
              <a:t>②③</a:t>
            </a:r>
            <a:r>
              <a:rPr sz="1200" spc="-110" dirty="0">
                <a:latin typeface="HG丸ｺﾞｼｯｸM-PRO"/>
                <a:cs typeface="HG丸ｺﾞｼｯｸM-PRO"/>
              </a:rPr>
              <a:t>について、本人</a:t>
            </a:r>
            <a:r>
              <a:rPr sz="1200" spc="-120" dirty="0">
                <a:latin typeface="HG丸ｺﾞｼｯｸM-PRO"/>
                <a:cs typeface="HG丸ｺﾞｼｯｸM-PRO"/>
              </a:rPr>
              <a:t>の</a:t>
            </a:r>
            <a:r>
              <a:rPr sz="1200" spc="-110" dirty="0">
                <a:latin typeface="HG丸ｺﾞｼｯｸM-PRO"/>
                <a:cs typeface="HG丸ｺﾞｼｯｸM-PRO"/>
              </a:rPr>
              <a:t>世帯</a:t>
            </a:r>
            <a:r>
              <a:rPr sz="1200" spc="-85" dirty="0">
                <a:latin typeface="HG丸ｺﾞｼｯｸM-PRO"/>
                <a:cs typeface="HG丸ｺﾞｼｯｸM-PRO"/>
              </a:rPr>
              <a:t>（既婚学生</a:t>
            </a:r>
            <a:r>
              <a:rPr sz="1200" spc="-100" dirty="0">
                <a:latin typeface="HG丸ｺﾞｼｯｸM-PRO"/>
                <a:cs typeface="HG丸ｺﾞｼｯｸM-PRO"/>
              </a:rPr>
              <a:t>は</a:t>
            </a:r>
            <a:r>
              <a:rPr sz="1200" b="1" spc="-90" dirty="0">
                <a:latin typeface="ＭＳ Ｐゴシック"/>
                <a:cs typeface="ＭＳ Ｐゴシック"/>
              </a:rPr>
              <a:t>配偶者分</a:t>
            </a:r>
            <a:r>
              <a:rPr sz="1200" b="1" spc="-80" dirty="0">
                <a:latin typeface="ＭＳ Ｐゴシック"/>
                <a:cs typeface="ＭＳ Ｐゴシック"/>
              </a:rPr>
              <a:t>含</a:t>
            </a:r>
            <a:r>
              <a:rPr sz="1200" b="1" spc="-95" dirty="0">
                <a:latin typeface="ＭＳ Ｐゴシック"/>
                <a:cs typeface="ＭＳ Ｐゴシック"/>
              </a:rPr>
              <a:t>む</a:t>
            </a:r>
            <a:r>
              <a:rPr sz="1200" spc="-135" dirty="0">
                <a:latin typeface="HG丸ｺﾞｼｯｸM-PRO"/>
                <a:cs typeface="HG丸ｺﾞｼｯｸM-PRO"/>
              </a:rPr>
              <a:t>）</a:t>
            </a:r>
            <a:r>
              <a:rPr sz="1200" spc="-110" dirty="0">
                <a:latin typeface="HG丸ｺﾞｼｯｸM-PRO"/>
                <a:cs typeface="HG丸ｺﾞｼｯｸM-PRO"/>
              </a:rPr>
              <a:t>分</a:t>
            </a:r>
            <a:r>
              <a:rPr sz="1200" spc="-100" dirty="0">
                <a:latin typeface="HG丸ｺﾞｼｯｸM-PRO"/>
                <a:cs typeface="HG丸ｺﾞｼｯｸM-PRO"/>
              </a:rPr>
              <a:t>と</a:t>
            </a:r>
            <a:r>
              <a:rPr sz="1200" spc="-110" dirty="0">
                <a:latin typeface="HG丸ｺﾞｼｯｸM-PRO"/>
                <a:cs typeface="HG丸ｺﾞｼｯｸM-PRO"/>
              </a:rPr>
              <a:t>、</a:t>
            </a:r>
            <a:r>
              <a:rPr sz="1200" b="1" spc="-110" dirty="0">
                <a:latin typeface="ＭＳ Ｐゴシック"/>
                <a:cs typeface="ＭＳ Ｐゴシック"/>
              </a:rPr>
              <a:t>ご</a:t>
            </a:r>
            <a:r>
              <a:rPr sz="1200" b="1" spc="-105" dirty="0">
                <a:latin typeface="ＭＳ Ｐゴシック"/>
                <a:cs typeface="ＭＳ Ｐゴシック"/>
              </a:rPr>
              <a:t>自身の</a:t>
            </a:r>
            <a:r>
              <a:rPr sz="1200" b="1" spc="-80" dirty="0">
                <a:latin typeface="ＭＳ Ｐゴシック"/>
                <a:cs typeface="ＭＳ Ｐゴシック"/>
              </a:rPr>
              <a:t>両親の世帯</a:t>
            </a:r>
            <a:r>
              <a:rPr sz="1200" b="1" spc="-65" dirty="0">
                <a:latin typeface="ＭＳ Ｐゴシック"/>
                <a:cs typeface="ＭＳ Ｐゴシック"/>
              </a:rPr>
              <a:t>分</a:t>
            </a:r>
            <a:r>
              <a:rPr sz="1200" spc="-85" dirty="0">
                <a:latin typeface="HG丸ｺﾞｼｯｸM-PRO"/>
                <a:cs typeface="HG丸ｺﾞｼｯｸM-PRO"/>
              </a:rPr>
              <a:t>の</a:t>
            </a:r>
            <a:r>
              <a:rPr sz="1200" spc="-100" dirty="0">
                <a:latin typeface="HG丸ｺﾞｼｯｸM-PRO"/>
                <a:cs typeface="HG丸ｺﾞｼｯｸM-PRO"/>
              </a:rPr>
              <a:t>両方 </a:t>
            </a:r>
            <a:r>
              <a:rPr sz="1200" spc="-85" dirty="0">
                <a:latin typeface="HG丸ｺﾞｼｯｸM-PRO"/>
                <a:cs typeface="HG丸ｺﾞｼｯｸM-PRO"/>
              </a:rPr>
              <a:t>が</a:t>
            </a:r>
            <a:r>
              <a:rPr sz="1200" spc="-100" dirty="0">
                <a:latin typeface="HG丸ｺﾞｼｯｸM-PRO"/>
                <a:cs typeface="HG丸ｺﾞｼｯｸM-PRO"/>
              </a:rPr>
              <a:t>必</a:t>
            </a:r>
            <a:r>
              <a:rPr sz="1200" spc="-85" dirty="0">
                <a:latin typeface="HG丸ｺﾞｼｯｸM-PRO"/>
                <a:cs typeface="HG丸ｺﾞｼｯｸM-PRO"/>
              </a:rPr>
              <a:t>要</a:t>
            </a:r>
            <a:r>
              <a:rPr sz="1200" spc="-100" dirty="0">
                <a:latin typeface="HG丸ｺﾞｼｯｸM-PRO"/>
                <a:cs typeface="HG丸ｺﾞｼｯｸM-PRO"/>
              </a:rPr>
              <a:t>で</a:t>
            </a:r>
            <a:r>
              <a:rPr sz="1200" spc="-85" dirty="0">
                <a:latin typeface="HG丸ｺﾞｼｯｸM-PRO"/>
                <a:cs typeface="HG丸ｺﾞｼｯｸM-PRO"/>
              </a:rPr>
              <a:t>す</a:t>
            </a:r>
            <a:r>
              <a:rPr sz="1200" spc="-100" dirty="0">
                <a:latin typeface="HG丸ｺﾞｼｯｸM-PRO"/>
                <a:cs typeface="HG丸ｺﾞｼｯｸM-PRO"/>
              </a:rPr>
              <a:t>。</a:t>
            </a:r>
            <a:r>
              <a:rPr sz="1200" spc="-85" dirty="0">
                <a:latin typeface="HG丸ｺﾞｼｯｸM-PRO"/>
                <a:cs typeface="HG丸ｺﾞｼｯｸM-PRO"/>
              </a:rPr>
              <a:t>ま</a:t>
            </a:r>
            <a:r>
              <a:rPr sz="1200" spc="-100" dirty="0">
                <a:latin typeface="HG丸ｺﾞｼｯｸM-PRO"/>
                <a:cs typeface="HG丸ｺﾞｼｯｸM-PRO"/>
              </a:rPr>
              <a:t>た</a:t>
            </a:r>
            <a:r>
              <a:rPr sz="1200" b="1" spc="-30" dirty="0">
                <a:latin typeface="ＭＳ Ｐゴシック"/>
                <a:cs typeface="ＭＳ Ｐゴシック"/>
              </a:rPr>
              <a:t>②</a:t>
            </a:r>
            <a:r>
              <a:rPr sz="1200" spc="-85" dirty="0">
                <a:latin typeface="HG丸ｺﾞｼｯｸM-PRO"/>
                <a:cs typeface="HG丸ｺﾞｼｯｸM-PRO"/>
              </a:rPr>
              <a:t>に</a:t>
            </a:r>
            <a:r>
              <a:rPr sz="1200" spc="-100" dirty="0">
                <a:latin typeface="HG丸ｺﾞｼｯｸM-PRO"/>
                <a:cs typeface="HG丸ｺﾞｼｯｸM-PRO"/>
              </a:rPr>
              <a:t>つ</a:t>
            </a:r>
            <a:r>
              <a:rPr sz="1200" spc="-85" dirty="0">
                <a:latin typeface="HG丸ｺﾞｼｯｸM-PRO"/>
                <a:cs typeface="HG丸ｺﾞｼｯｸM-PRO"/>
              </a:rPr>
              <a:t>い</a:t>
            </a:r>
            <a:r>
              <a:rPr sz="1200" spc="-100" dirty="0">
                <a:latin typeface="HG丸ｺﾞｼｯｸM-PRO"/>
                <a:cs typeface="HG丸ｺﾞｼｯｸM-PRO"/>
              </a:rPr>
              <a:t>ては</a:t>
            </a:r>
            <a:r>
              <a:rPr sz="1200" b="1" spc="-80" dirty="0">
                <a:latin typeface="ＭＳ Ｐゴシック"/>
                <a:cs typeface="ＭＳ Ｐゴシック"/>
              </a:rPr>
              <a:t>自分自身の分</a:t>
            </a:r>
            <a:r>
              <a:rPr sz="1200" b="1" spc="-85" dirty="0">
                <a:latin typeface="ＭＳ Ｐゴシック"/>
                <a:cs typeface="ＭＳ Ｐゴシック"/>
              </a:rPr>
              <a:t>も</a:t>
            </a:r>
            <a:r>
              <a:rPr sz="1200" b="1" spc="-90" dirty="0">
                <a:latin typeface="ＭＳ Ｐゴシック"/>
                <a:cs typeface="ＭＳ Ｐゴシック"/>
              </a:rPr>
              <a:t>必</a:t>
            </a:r>
            <a:r>
              <a:rPr sz="1200" b="1" spc="-80" dirty="0">
                <a:latin typeface="ＭＳ Ｐゴシック"/>
                <a:cs typeface="ＭＳ Ｐゴシック"/>
              </a:rPr>
              <a:t>要</a:t>
            </a:r>
            <a:r>
              <a:rPr sz="1200" spc="-85" dirty="0">
                <a:latin typeface="HG丸ｺﾞｼｯｸM-PRO"/>
                <a:cs typeface="HG丸ｺﾞｼｯｸM-PRO"/>
              </a:rPr>
              <a:t>で</a:t>
            </a:r>
            <a:r>
              <a:rPr sz="1200" spc="-100" dirty="0">
                <a:latin typeface="HG丸ｺﾞｼｯｸM-PRO"/>
                <a:cs typeface="HG丸ｺﾞｼｯｸM-PRO"/>
              </a:rPr>
              <a:t>す</a:t>
            </a:r>
            <a:r>
              <a:rPr sz="1200" spc="-85" dirty="0">
                <a:latin typeface="HG丸ｺﾞｼｯｸM-PRO"/>
                <a:cs typeface="HG丸ｺﾞｼｯｸM-PRO"/>
              </a:rPr>
              <a:t>。</a:t>
            </a:r>
            <a:r>
              <a:rPr sz="1200" spc="-100" dirty="0">
                <a:latin typeface="HG丸ｺﾞｼｯｸM-PRO"/>
                <a:cs typeface="HG丸ｺﾞｼｯｸM-PRO"/>
              </a:rPr>
              <a:t>両</a:t>
            </a:r>
            <a:r>
              <a:rPr sz="1200" spc="-85" dirty="0">
                <a:latin typeface="HG丸ｺﾞｼｯｸM-PRO"/>
                <a:cs typeface="HG丸ｺﾞｼｯｸM-PRO"/>
              </a:rPr>
              <a:t>親</a:t>
            </a:r>
            <a:r>
              <a:rPr sz="1200" spc="-100" dirty="0">
                <a:latin typeface="HG丸ｺﾞｼｯｸM-PRO"/>
                <a:cs typeface="HG丸ｺﾞｼｯｸM-PRO"/>
              </a:rPr>
              <a:t>（又</a:t>
            </a:r>
            <a:r>
              <a:rPr sz="1200" spc="-85" dirty="0">
                <a:latin typeface="HG丸ｺﾞｼｯｸM-PRO"/>
                <a:cs typeface="HG丸ｺﾞｼｯｸM-PRO"/>
              </a:rPr>
              <a:t>は</a:t>
            </a:r>
            <a:r>
              <a:rPr sz="1200" spc="-100" dirty="0">
                <a:latin typeface="HG丸ｺﾞｼｯｸM-PRO"/>
                <a:cs typeface="HG丸ｺﾞｼｯｸM-PRO"/>
              </a:rPr>
              <a:t>父母</a:t>
            </a:r>
            <a:r>
              <a:rPr sz="1200" spc="-85" dirty="0">
                <a:latin typeface="HG丸ｺﾞｼｯｸM-PRO"/>
                <a:cs typeface="HG丸ｺﾞｼｯｸM-PRO"/>
              </a:rPr>
              <a:t>の</a:t>
            </a:r>
            <a:r>
              <a:rPr sz="1200" spc="-100" dirty="0">
                <a:latin typeface="HG丸ｺﾞｼｯｸM-PRO"/>
                <a:cs typeface="HG丸ｺﾞｼｯｸM-PRO"/>
              </a:rPr>
              <a:t>い</a:t>
            </a:r>
            <a:r>
              <a:rPr sz="1200" spc="-85" dirty="0">
                <a:latin typeface="HG丸ｺﾞｼｯｸM-PRO"/>
                <a:cs typeface="HG丸ｺﾞｼｯｸM-PRO"/>
              </a:rPr>
              <a:t>ず</a:t>
            </a:r>
            <a:r>
              <a:rPr sz="1200" spc="-100" dirty="0">
                <a:latin typeface="HG丸ｺﾞｼｯｸM-PRO"/>
                <a:cs typeface="HG丸ｺﾞｼｯｸM-PRO"/>
              </a:rPr>
              <a:t>れ</a:t>
            </a:r>
            <a:r>
              <a:rPr sz="1200" spc="-85" dirty="0">
                <a:latin typeface="HG丸ｺﾞｼｯｸM-PRO"/>
                <a:cs typeface="HG丸ｺﾞｼｯｸM-PRO"/>
              </a:rPr>
              <a:t>か）と</a:t>
            </a:r>
            <a:r>
              <a:rPr sz="1200" spc="-100" dirty="0">
                <a:latin typeface="HG丸ｺﾞｼｯｸM-PRO"/>
                <a:cs typeface="HG丸ｺﾞｼｯｸM-PRO"/>
              </a:rPr>
              <a:t>離死 </a:t>
            </a:r>
            <a:r>
              <a:rPr sz="1200" spc="-135" dirty="0">
                <a:latin typeface="HG丸ｺﾞｼｯｸM-PRO"/>
                <a:cs typeface="HG丸ｺﾞｼｯｸM-PRO"/>
              </a:rPr>
              <a:t>別している</a:t>
            </a:r>
            <a:r>
              <a:rPr sz="1200" spc="-145" dirty="0">
                <a:latin typeface="HG丸ｺﾞｼｯｸM-PRO"/>
                <a:cs typeface="HG丸ｺﾞｼｯｸM-PRO"/>
              </a:rPr>
              <a:t>場</a:t>
            </a:r>
            <a:r>
              <a:rPr sz="1200" spc="-135" dirty="0">
                <a:latin typeface="HG丸ｺﾞｼｯｸM-PRO"/>
                <a:cs typeface="HG丸ｺﾞｼｯｸM-PRO"/>
              </a:rPr>
              <a:t>合、離</a:t>
            </a:r>
            <a:r>
              <a:rPr sz="1200" spc="-145" dirty="0">
                <a:latin typeface="HG丸ｺﾞｼｯｸM-PRO"/>
                <a:cs typeface="HG丸ｺﾞｼｯｸM-PRO"/>
              </a:rPr>
              <a:t>死別</a:t>
            </a:r>
            <a:r>
              <a:rPr sz="1200" spc="-135" dirty="0">
                <a:latin typeface="HG丸ｺﾞｼｯｸM-PRO"/>
                <a:cs typeface="HG丸ｺﾞｼｯｸM-PRO"/>
              </a:rPr>
              <a:t>が確認でき</a:t>
            </a:r>
            <a:r>
              <a:rPr sz="1200" spc="-145" dirty="0">
                <a:latin typeface="HG丸ｺﾞｼｯｸM-PRO"/>
                <a:cs typeface="HG丸ｺﾞｼｯｸM-PRO"/>
              </a:rPr>
              <a:t>る</a:t>
            </a:r>
            <a:r>
              <a:rPr sz="1200" spc="-135" dirty="0">
                <a:latin typeface="HG丸ｺﾞｼｯｸM-PRO"/>
                <a:cs typeface="HG丸ｺﾞｼｯｸM-PRO"/>
              </a:rPr>
              <a:t>書</a:t>
            </a:r>
            <a:r>
              <a:rPr sz="1200" dirty="0">
                <a:latin typeface="HG丸ｺﾞｼｯｸM-PRO"/>
                <a:cs typeface="HG丸ｺﾞｼｯｸM-PRO"/>
              </a:rPr>
              <a:t>類</a:t>
            </a:r>
            <a:r>
              <a:rPr sz="1200" spc="-114" dirty="0">
                <a:latin typeface="HG丸ｺﾞｼｯｸM-PRO"/>
                <a:cs typeface="HG丸ｺﾞｼｯｸM-PRO"/>
              </a:rPr>
              <a:t> </a:t>
            </a:r>
            <a:r>
              <a:rPr sz="1200" u="sng" spc="-170" dirty="0">
                <a:latin typeface="HG丸ｺﾞｼｯｸM-PRO"/>
                <a:cs typeface="HG丸ｺﾞｼｯｸM-PRO"/>
              </a:rPr>
              <a:t>㋐戸</a:t>
            </a:r>
            <a:r>
              <a:rPr sz="1200" u="sng" spc="-160" dirty="0">
                <a:latin typeface="HG丸ｺﾞｼｯｸM-PRO"/>
                <a:cs typeface="HG丸ｺﾞｼｯｸM-PRO"/>
              </a:rPr>
              <a:t>籍</a:t>
            </a:r>
            <a:r>
              <a:rPr sz="1200" u="sng" spc="-170" dirty="0">
                <a:latin typeface="HG丸ｺﾞｼｯｸM-PRO"/>
                <a:cs typeface="HG丸ｺﾞｼｯｸM-PRO"/>
              </a:rPr>
              <a:t>謄本、㋑</a:t>
            </a:r>
            <a:r>
              <a:rPr sz="1200" u="sng" spc="-160" dirty="0">
                <a:latin typeface="HG丸ｺﾞｼｯｸM-PRO"/>
                <a:cs typeface="HG丸ｺﾞｼｯｸM-PRO"/>
              </a:rPr>
              <a:t>住</a:t>
            </a:r>
            <a:r>
              <a:rPr sz="1200" u="sng" spc="-170" dirty="0">
                <a:latin typeface="HG丸ｺﾞｼｯｸM-PRO"/>
                <a:cs typeface="HG丸ｺﾞｼｯｸM-PRO"/>
              </a:rPr>
              <a:t>民票の</a:t>
            </a:r>
            <a:r>
              <a:rPr sz="1200" u="sng" spc="-160" dirty="0">
                <a:latin typeface="HG丸ｺﾞｼｯｸM-PRO"/>
                <a:cs typeface="HG丸ｺﾞｼｯｸM-PRO"/>
              </a:rPr>
              <a:t>除</a:t>
            </a:r>
            <a:r>
              <a:rPr sz="1200" u="sng" spc="-170" dirty="0">
                <a:latin typeface="HG丸ｺﾞｼｯｸM-PRO"/>
                <a:cs typeface="HG丸ｺﾞｼｯｸM-PRO"/>
              </a:rPr>
              <a:t>票</a:t>
            </a:r>
            <a:r>
              <a:rPr sz="1200" spc="-100" dirty="0">
                <a:latin typeface="HG丸ｺﾞｼｯｸM-PRO"/>
                <a:cs typeface="HG丸ｺﾞｼｯｸM-PRO"/>
              </a:rPr>
              <a:t>等を提出</a:t>
            </a:r>
            <a:r>
              <a:rPr sz="1200" spc="-110" dirty="0">
                <a:latin typeface="HG丸ｺﾞｼｯｸM-PRO"/>
                <a:cs typeface="HG丸ｺﾞｼｯｸM-PRO"/>
              </a:rPr>
              <a:t>し</a:t>
            </a:r>
            <a:r>
              <a:rPr sz="1200" spc="-100" dirty="0">
                <a:latin typeface="HG丸ｺﾞｼｯｸM-PRO"/>
                <a:cs typeface="HG丸ｺﾞｼｯｸM-PRO"/>
              </a:rPr>
              <a:t>て下</a:t>
            </a:r>
            <a:r>
              <a:rPr sz="1200" spc="-110" dirty="0">
                <a:latin typeface="HG丸ｺﾞｼｯｸM-PRO"/>
                <a:cs typeface="HG丸ｺﾞｼｯｸM-PRO"/>
              </a:rPr>
              <a:t>さ</a:t>
            </a:r>
            <a:r>
              <a:rPr sz="1200" spc="-100" dirty="0">
                <a:latin typeface="HG丸ｺﾞｼｯｸM-PRO"/>
                <a:cs typeface="HG丸ｺﾞｼｯｸM-PRO"/>
              </a:rPr>
              <a:t>い。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119" y="1796789"/>
            <a:ext cx="6477000" cy="22097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3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Q４</a:t>
            </a:r>
            <a:r>
              <a:rPr sz="1200" spc="295" dirty="0">
                <a:latin typeface="HG丸ｺﾞｼｯｸM-PRO"/>
                <a:cs typeface="HG丸ｺﾞｼｯｸM-PRO"/>
              </a:rPr>
              <a:t> </a:t>
            </a:r>
            <a:r>
              <a:rPr sz="1200" b="1" u="sng" spc="5" dirty="0">
                <a:latin typeface="ＭＳ Ｐゴシック"/>
                <a:cs typeface="ＭＳ Ｐゴシック"/>
              </a:rPr>
              <a:t>下</a:t>
            </a:r>
            <a:r>
              <a:rPr sz="1200" b="1" u="sng" spc="-5" dirty="0">
                <a:latin typeface="ＭＳ Ｐゴシック"/>
                <a:cs typeface="ＭＳ Ｐゴシック"/>
              </a:rPr>
              <a:t>宿</a:t>
            </a:r>
            <a:r>
              <a:rPr sz="1200" b="1" u="sng" spc="5" dirty="0">
                <a:latin typeface="ＭＳ Ｐゴシック"/>
                <a:cs typeface="ＭＳ Ｐゴシック"/>
              </a:rPr>
              <a:t>中</a:t>
            </a:r>
            <a:r>
              <a:rPr sz="1200" u="sng" dirty="0">
                <a:latin typeface="HG丸ｺﾞｼｯｸM-PRO"/>
                <a:cs typeface="HG丸ｺﾞｼｯｸM-PRO"/>
              </a:rPr>
              <a:t>で、住</a:t>
            </a:r>
            <a:r>
              <a:rPr sz="1200" u="sng" spc="-15" dirty="0">
                <a:latin typeface="HG丸ｺﾞｼｯｸM-PRO"/>
                <a:cs typeface="HG丸ｺﾞｼｯｸM-PRO"/>
              </a:rPr>
              <a:t>民</a:t>
            </a:r>
            <a:r>
              <a:rPr sz="1200" u="sng" dirty="0">
                <a:latin typeface="HG丸ｺﾞｼｯｸM-PRO"/>
                <a:cs typeface="HG丸ｺﾞｼｯｸM-PRO"/>
              </a:rPr>
              <a:t>票は実家のままで異動していない</a:t>
            </a:r>
            <a:r>
              <a:rPr sz="1200" dirty="0">
                <a:latin typeface="HG丸ｺﾞｼｯｸM-PRO"/>
                <a:cs typeface="HG丸ｺﾞｼｯｸM-PRO"/>
              </a:rPr>
              <a:t>のですが、何か証明が必要ですか？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9572" y="2008936"/>
            <a:ext cx="6370320" cy="1068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9895" marR="5080" indent="-417830" algn="just">
              <a:lnSpc>
                <a:spcPct val="116500"/>
              </a:lnSpc>
            </a:pPr>
            <a:r>
              <a:rPr sz="1200" dirty="0">
                <a:latin typeface="HG丸ｺﾞｼｯｸM-PRO"/>
                <a:cs typeface="HG丸ｺﾞｼｯｸM-PRO"/>
              </a:rPr>
              <a:t>A４</a:t>
            </a:r>
            <a:r>
              <a:rPr sz="1200" spc="215" dirty="0">
                <a:latin typeface="HG丸ｺﾞｼｯｸM-PRO"/>
                <a:cs typeface="HG丸ｺﾞｼｯｸM-PRO"/>
              </a:rPr>
              <a:t> </a:t>
            </a:r>
            <a:r>
              <a:rPr sz="1200" spc="-100" dirty="0">
                <a:latin typeface="HG丸ｺﾞｼｯｸM-PRO"/>
                <a:cs typeface="HG丸ｺﾞｼｯｸM-PRO"/>
              </a:rPr>
              <a:t>下</a:t>
            </a:r>
            <a:r>
              <a:rPr sz="1200" spc="-85" dirty="0">
                <a:latin typeface="HG丸ｺﾞｼｯｸM-PRO"/>
                <a:cs typeface="HG丸ｺﾞｼｯｸM-PRO"/>
              </a:rPr>
              <a:t>宿</a:t>
            </a:r>
            <a:r>
              <a:rPr sz="1200" spc="-100" dirty="0">
                <a:latin typeface="HG丸ｺﾞｼｯｸM-PRO"/>
                <a:cs typeface="HG丸ｺﾞｼｯｸM-PRO"/>
              </a:rPr>
              <a:t>先</a:t>
            </a:r>
            <a:r>
              <a:rPr sz="1200" spc="-85" dirty="0">
                <a:latin typeface="HG丸ｺﾞｼｯｸM-PRO"/>
                <a:cs typeface="HG丸ｺﾞｼｯｸM-PRO"/>
              </a:rPr>
              <a:t>の</a:t>
            </a:r>
            <a:r>
              <a:rPr sz="1200" spc="-100" dirty="0">
                <a:latin typeface="HG丸ｺﾞｼｯｸM-PRO"/>
                <a:cs typeface="HG丸ｺﾞｼｯｸM-PRO"/>
              </a:rPr>
              <a:t>住所</a:t>
            </a:r>
            <a:r>
              <a:rPr sz="1200" spc="-85" dirty="0">
                <a:latin typeface="HG丸ｺﾞｼｯｸM-PRO"/>
                <a:cs typeface="HG丸ｺﾞｼｯｸM-PRO"/>
              </a:rPr>
              <a:t>に</a:t>
            </a:r>
            <a:r>
              <a:rPr sz="1200" spc="-100" dirty="0">
                <a:latin typeface="HG丸ｺﾞｼｯｸM-PRO"/>
                <a:cs typeface="HG丸ｺﾞｼｯｸM-PRO"/>
              </a:rPr>
              <a:t>つ</a:t>
            </a:r>
            <a:r>
              <a:rPr sz="1200" spc="-85" dirty="0">
                <a:latin typeface="HG丸ｺﾞｼｯｸM-PRO"/>
                <a:cs typeface="HG丸ｺﾞｼｯｸM-PRO"/>
              </a:rPr>
              <a:t>い</a:t>
            </a:r>
            <a:r>
              <a:rPr sz="1200" spc="-100" dirty="0">
                <a:latin typeface="HG丸ｺﾞｼｯｸM-PRO"/>
                <a:cs typeface="HG丸ｺﾞｼｯｸM-PRO"/>
              </a:rPr>
              <a:t>て</a:t>
            </a:r>
            <a:r>
              <a:rPr sz="1200" spc="-85" dirty="0">
                <a:latin typeface="HG丸ｺﾞｼｯｸM-PRO"/>
                <a:cs typeface="HG丸ｺﾞｼｯｸM-PRO"/>
              </a:rPr>
              <a:t>は</a:t>
            </a:r>
            <a:r>
              <a:rPr sz="1200" spc="-100" dirty="0">
                <a:latin typeface="HG丸ｺﾞｼｯｸM-PRO"/>
                <a:cs typeface="HG丸ｺﾞｼｯｸM-PRO"/>
              </a:rPr>
              <a:t>、</a:t>
            </a:r>
            <a:r>
              <a:rPr sz="1200" spc="-85" dirty="0">
                <a:latin typeface="HG丸ｺﾞｼｯｸM-PRO"/>
                <a:cs typeface="HG丸ｺﾞｼｯｸM-PRO"/>
              </a:rPr>
              <a:t>特</a:t>
            </a:r>
            <a:r>
              <a:rPr sz="1200" spc="-100" dirty="0">
                <a:latin typeface="HG丸ｺﾞｼｯｸM-PRO"/>
                <a:cs typeface="HG丸ｺﾞｼｯｸM-PRO"/>
              </a:rPr>
              <a:t>に証</a:t>
            </a:r>
            <a:r>
              <a:rPr sz="1200" spc="-85" dirty="0">
                <a:latin typeface="HG丸ｺﾞｼｯｸM-PRO"/>
                <a:cs typeface="HG丸ｺﾞｼｯｸM-PRO"/>
              </a:rPr>
              <a:t>明</a:t>
            </a:r>
            <a:r>
              <a:rPr sz="1200" spc="-100" dirty="0">
                <a:latin typeface="HG丸ｺﾞｼｯｸM-PRO"/>
                <a:cs typeface="HG丸ｺﾞｼｯｸM-PRO"/>
              </a:rPr>
              <a:t>書</a:t>
            </a:r>
            <a:r>
              <a:rPr sz="1200" spc="-85" dirty="0">
                <a:latin typeface="HG丸ｺﾞｼｯｸM-PRO"/>
                <a:cs typeface="HG丸ｺﾞｼｯｸM-PRO"/>
              </a:rPr>
              <a:t>を</a:t>
            </a:r>
            <a:r>
              <a:rPr sz="1200" spc="-100" dirty="0">
                <a:latin typeface="HG丸ｺﾞｼｯｸM-PRO"/>
                <a:cs typeface="HG丸ｺﾞｼｯｸM-PRO"/>
              </a:rPr>
              <a:t>提</a:t>
            </a:r>
            <a:r>
              <a:rPr sz="1200" spc="-85" dirty="0">
                <a:latin typeface="HG丸ｺﾞｼｯｸM-PRO"/>
                <a:cs typeface="HG丸ｺﾞｼｯｸM-PRO"/>
              </a:rPr>
              <a:t>出</a:t>
            </a:r>
            <a:r>
              <a:rPr sz="1200" spc="-100" dirty="0">
                <a:latin typeface="HG丸ｺﾞｼｯｸM-PRO"/>
                <a:cs typeface="HG丸ｺﾞｼｯｸM-PRO"/>
              </a:rPr>
              <a:t>す</a:t>
            </a:r>
            <a:r>
              <a:rPr sz="1200" spc="-85" dirty="0">
                <a:latin typeface="HG丸ｺﾞｼｯｸM-PRO"/>
                <a:cs typeface="HG丸ｺﾞｼｯｸM-PRO"/>
              </a:rPr>
              <a:t>る</a:t>
            </a:r>
            <a:r>
              <a:rPr sz="1200" spc="-100" dirty="0">
                <a:latin typeface="HG丸ｺﾞｼｯｸM-PRO"/>
                <a:cs typeface="HG丸ｺﾞｼｯｸM-PRO"/>
              </a:rPr>
              <a:t>必</a:t>
            </a:r>
            <a:r>
              <a:rPr sz="1200" spc="-85" dirty="0">
                <a:latin typeface="HG丸ｺﾞｼｯｸM-PRO"/>
                <a:cs typeface="HG丸ｺﾞｼｯｸM-PRO"/>
              </a:rPr>
              <a:t>要</a:t>
            </a:r>
            <a:r>
              <a:rPr sz="1200" spc="-100" dirty="0">
                <a:latin typeface="HG丸ｺﾞｼｯｸM-PRO"/>
                <a:cs typeface="HG丸ｺﾞｼｯｸM-PRO"/>
              </a:rPr>
              <a:t>はあ</a:t>
            </a:r>
            <a:r>
              <a:rPr sz="1200" spc="-85" dirty="0">
                <a:latin typeface="HG丸ｺﾞｼｯｸM-PRO"/>
                <a:cs typeface="HG丸ｺﾞｼｯｸM-PRO"/>
              </a:rPr>
              <a:t>り</a:t>
            </a:r>
            <a:r>
              <a:rPr sz="1200" spc="-100" dirty="0">
                <a:latin typeface="HG丸ｺﾞｼｯｸM-PRO"/>
                <a:cs typeface="HG丸ｺﾞｼｯｸM-PRO"/>
              </a:rPr>
              <a:t>ま</a:t>
            </a:r>
            <a:r>
              <a:rPr sz="1200" spc="-85" dirty="0">
                <a:latin typeface="HG丸ｺﾞｼｯｸM-PRO"/>
                <a:cs typeface="HG丸ｺﾞｼｯｸM-PRO"/>
              </a:rPr>
              <a:t>せ</a:t>
            </a:r>
            <a:r>
              <a:rPr sz="1200" spc="-100" dirty="0">
                <a:latin typeface="HG丸ｺﾞｼｯｸM-PRO"/>
                <a:cs typeface="HG丸ｺﾞｼｯｸM-PRO"/>
              </a:rPr>
              <a:t>ん</a:t>
            </a:r>
            <a:r>
              <a:rPr sz="1200" spc="-85" dirty="0">
                <a:latin typeface="HG丸ｺﾞｼｯｸM-PRO"/>
                <a:cs typeface="HG丸ｺﾞｼｯｸM-PRO"/>
              </a:rPr>
              <a:t>。</a:t>
            </a:r>
            <a:r>
              <a:rPr sz="1200" spc="-100" dirty="0">
                <a:latin typeface="HG丸ｺﾞｼｯｸM-PRO"/>
                <a:cs typeface="HG丸ｺﾞｼｯｸM-PRO"/>
              </a:rPr>
              <a:t>た</a:t>
            </a:r>
            <a:r>
              <a:rPr sz="1200" spc="-85" dirty="0">
                <a:latin typeface="HG丸ｺﾞｼｯｸM-PRO"/>
                <a:cs typeface="HG丸ｺﾞｼｯｸM-PRO"/>
              </a:rPr>
              <a:t>だ</a:t>
            </a:r>
            <a:r>
              <a:rPr sz="1200" spc="-100" dirty="0">
                <a:latin typeface="HG丸ｺﾞｼｯｸM-PRO"/>
                <a:cs typeface="HG丸ｺﾞｼｯｸM-PRO"/>
              </a:rPr>
              <a:t>し</a:t>
            </a:r>
            <a:r>
              <a:rPr sz="1200" spc="-85" dirty="0">
                <a:latin typeface="HG丸ｺﾞｼｯｸM-PRO"/>
                <a:cs typeface="HG丸ｺﾞｼｯｸM-PRO"/>
              </a:rPr>
              <a:t>授</a:t>
            </a:r>
            <a:r>
              <a:rPr sz="1200" spc="-100" dirty="0">
                <a:latin typeface="HG丸ｺﾞｼｯｸM-PRO"/>
                <a:cs typeface="HG丸ｺﾞｼｯｸM-PRO"/>
              </a:rPr>
              <a:t>業料</a:t>
            </a:r>
            <a:r>
              <a:rPr sz="1200" spc="-85" dirty="0">
                <a:latin typeface="HG丸ｺﾞｼｯｸM-PRO"/>
                <a:cs typeface="HG丸ｺﾞｼｯｸM-PRO"/>
              </a:rPr>
              <a:t>減</a:t>
            </a:r>
            <a:r>
              <a:rPr sz="1200" spc="-100" dirty="0">
                <a:latin typeface="HG丸ｺﾞｼｯｸM-PRO"/>
                <a:cs typeface="HG丸ｺﾞｼｯｸM-PRO"/>
              </a:rPr>
              <a:t>免</a:t>
            </a:r>
            <a:r>
              <a:rPr sz="1200" spc="-85" dirty="0">
                <a:latin typeface="HG丸ｺﾞｼｯｸM-PRO"/>
                <a:cs typeface="HG丸ｺﾞｼｯｸM-PRO"/>
              </a:rPr>
              <a:t>申</a:t>
            </a:r>
            <a:r>
              <a:rPr sz="1200" spc="-110" dirty="0">
                <a:latin typeface="HG丸ｺﾞｼｯｸM-PRO"/>
                <a:cs typeface="HG丸ｺﾞｼｯｸM-PRO"/>
              </a:rPr>
              <a:t>請</a:t>
            </a:r>
            <a:r>
              <a:rPr sz="1200" dirty="0">
                <a:latin typeface="HG丸ｺﾞｼｯｸM-PRO"/>
                <a:cs typeface="HG丸ｺﾞｼｯｸM-PRO"/>
              </a:rPr>
              <a:t>書 </a:t>
            </a:r>
            <a:r>
              <a:rPr sz="1200" spc="-85" dirty="0">
                <a:latin typeface="HG丸ｺﾞｼｯｸM-PRO"/>
                <a:cs typeface="HG丸ｺﾞｼｯｸM-PRO"/>
              </a:rPr>
              <a:t>の</a:t>
            </a:r>
            <a:r>
              <a:rPr sz="1200" u="sng" spc="-85" dirty="0">
                <a:latin typeface="HG丸ｺﾞｼｯｸM-PRO"/>
                <a:cs typeface="HG丸ｺﾞｼｯｸM-PRO"/>
              </a:rPr>
              <a:t>申請者</a:t>
            </a:r>
            <a:r>
              <a:rPr sz="1200" u="sng" spc="-75" dirty="0">
                <a:latin typeface="HG丸ｺﾞｼｯｸM-PRO"/>
                <a:cs typeface="HG丸ｺﾞｼｯｸM-PRO"/>
              </a:rPr>
              <a:t>（</a:t>
            </a:r>
            <a:r>
              <a:rPr sz="1200" u="sng" spc="-85" dirty="0">
                <a:latin typeface="HG丸ｺﾞｼｯｸM-PRO"/>
                <a:cs typeface="HG丸ｺﾞｼｯｸM-PRO"/>
              </a:rPr>
              <a:t>本</a:t>
            </a:r>
            <a:r>
              <a:rPr sz="1200" u="sng" spc="-100" dirty="0">
                <a:latin typeface="HG丸ｺﾞｼｯｸM-PRO"/>
                <a:cs typeface="HG丸ｺﾞｼｯｸM-PRO"/>
              </a:rPr>
              <a:t>人</a:t>
            </a:r>
            <a:r>
              <a:rPr sz="1200" u="sng" spc="-75" dirty="0">
                <a:latin typeface="HG丸ｺﾞｼｯｸM-PRO"/>
                <a:cs typeface="HG丸ｺﾞｼｯｸM-PRO"/>
              </a:rPr>
              <a:t>）</a:t>
            </a:r>
            <a:r>
              <a:rPr sz="1200" u="sng" spc="-100" dirty="0">
                <a:latin typeface="HG丸ｺﾞｼｯｸM-PRO"/>
                <a:cs typeface="HG丸ｺﾞｼｯｸM-PRO"/>
              </a:rPr>
              <a:t>住所に</a:t>
            </a:r>
            <a:r>
              <a:rPr sz="1200" u="sng" spc="-85" dirty="0">
                <a:latin typeface="HG丸ｺﾞｼｯｸM-PRO"/>
                <a:cs typeface="HG丸ｺﾞｼｯｸM-PRO"/>
              </a:rPr>
              <a:t>は</a:t>
            </a:r>
            <a:r>
              <a:rPr sz="1200" u="sng" spc="-100" dirty="0">
                <a:latin typeface="HG丸ｺﾞｼｯｸM-PRO"/>
                <a:cs typeface="HG丸ｺﾞｼｯｸM-PRO"/>
              </a:rPr>
              <a:t>、</a:t>
            </a:r>
            <a:r>
              <a:rPr sz="1200" b="1" u="sng" spc="-80" dirty="0">
                <a:latin typeface="ＭＳ Ｐゴシック"/>
                <a:cs typeface="ＭＳ Ｐゴシック"/>
              </a:rPr>
              <a:t>下宿</a:t>
            </a:r>
            <a:r>
              <a:rPr sz="1200" b="1" u="sng" spc="-90" dirty="0">
                <a:latin typeface="ＭＳ Ｐゴシック"/>
                <a:cs typeface="ＭＳ Ｐゴシック"/>
              </a:rPr>
              <a:t>先</a:t>
            </a:r>
            <a:r>
              <a:rPr sz="1200" b="1" u="sng" spc="-80" dirty="0">
                <a:latin typeface="ＭＳ Ｐゴシック"/>
                <a:cs typeface="ＭＳ Ｐゴシック"/>
              </a:rPr>
              <a:t>の住</a:t>
            </a:r>
            <a:r>
              <a:rPr sz="1200" b="1" u="sng" spc="-90" dirty="0">
                <a:latin typeface="ＭＳ Ｐゴシック"/>
                <a:cs typeface="ＭＳ Ｐゴシック"/>
              </a:rPr>
              <a:t>所</a:t>
            </a:r>
            <a:r>
              <a:rPr sz="1200" b="1" u="sng" spc="-80" dirty="0">
                <a:latin typeface="ＭＳ Ｐゴシック"/>
                <a:cs typeface="ＭＳ Ｐゴシック"/>
              </a:rPr>
              <a:t>を</a:t>
            </a:r>
            <a:r>
              <a:rPr sz="1200" b="1" u="sng" spc="-90" dirty="0">
                <a:latin typeface="ＭＳ Ｐゴシック"/>
                <a:cs typeface="ＭＳ Ｐゴシック"/>
              </a:rPr>
              <a:t>記入</a:t>
            </a:r>
            <a:r>
              <a:rPr sz="1200" spc="-85" dirty="0">
                <a:latin typeface="HG丸ｺﾞｼｯｸM-PRO"/>
                <a:cs typeface="HG丸ｺﾞｼｯｸM-PRO"/>
              </a:rPr>
              <a:t>し</a:t>
            </a:r>
            <a:r>
              <a:rPr sz="1200" spc="-100" dirty="0">
                <a:latin typeface="HG丸ｺﾞｼｯｸM-PRO"/>
                <a:cs typeface="HG丸ｺﾞｼｯｸM-PRO"/>
              </a:rPr>
              <a:t>て</a:t>
            </a:r>
            <a:r>
              <a:rPr sz="1200" spc="-85" dirty="0">
                <a:latin typeface="HG丸ｺﾞｼｯｸM-PRO"/>
                <a:cs typeface="HG丸ｺﾞｼｯｸM-PRO"/>
              </a:rPr>
              <a:t>く</a:t>
            </a:r>
            <a:r>
              <a:rPr sz="1200" spc="-100" dirty="0">
                <a:latin typeface="HG丸ｺﾞｼｯｸM-PRO"/>
                <a:cs typeface="HG丸ｺﾞｼｯｸM-PRO"/>
              </a:rPr>
              <a:t>ださ</a:t>
            </a:r>
            <a:r>
              <a:rPr sz="1200" spc="-85" dirty="0">
                <a:latin typeface="HG丸ｺﾞｼｯｸM-PRO"/>
                <a:cs typeface="HG丸ｺﾞｼｯｸM-PRO"/>
              </a:rPr>
              <a:t>い</a:t>
            </a:r>
            <a:r>
              <a:rPr sz="1200" spc="-100" dirty="0">
                <a:latin typeface="HG丸ｺﾞｼｯｸM-PRO"/>
                <a:cs typeface="HG丸ｺﾞｼｯｸM-PRO"/>
              </a:rPr>
              <a:t>。</a:t>
            </a:r>
            <a:r>
              <a:rPr sz="1200" spc="-85" dirty="0">
                <a:latin typeface="HG丸ｺﾞｼｯｸM-PRO"/>
                <a:cs typeface="HG丸ｺﾞｼｯｸM-PRO"/>
              </a:rPr>
              <a:t>ま</a:t>
            </a:r>
            <a:r>
              <a:rPr sz="1200" spc="-100" dirty="0">
                <a:latin typeface="HG丸ｺﾞｼｯｸM-PRO"/>
                <a:cs typeface="HG丸ｺﾞｼｯｸM-PRO"/>
              </a:rPr>
              <a:t>た、</a:t>
            </a:r>
            <a:r>
              <a:rPr sz="1200" b="1" u="sng" spc="-55" dirty="0">
                <a:latin typeface="ＭＳ Ｐゴシック"/>
                <a:cs typeface="ＭＳ Ｐゴシック"/>
              </a:rPr>
              <a:t>学務</a:t>
            </a:r>
            <a:r>
              <a:rPr sz="1200" b="1" u="sng" spc="-45" dirty="0">
                <a:latin typeface="ＭＳ Ｐゴシック"/>
                <a:cs typeface="ＭＳ Ｐゴシック"/>
              </a:rPr>
              <a:t>情</a:t>
            </a:r>
            <a:r>
              <a:rPr sz="1200" b="1" u="sng" spc="-60" dirty="0">
                <a:latin typeface="ＭＳ Ｐゴシック"/>
                <a:cs typeface="ＭＳ Ｐゴシック"/>
              </a:rPr>
              <a:t>報</a:t>
            </a:r>
            <a:r>
              <a:rPr sz="1200" b="1" u="sng" spc="-55" dirty="0">
                <a:latin typeface="ＭＳ Ｐゴシック"/>
                <a:cs typeface="ＭＳ Ｐゴシック"/>
              </a:rPr>
              <a:t>シ</a:t>
            </a:r>
            <a:r>
              <a:rPr sz="1200" b="1" u="sng" spc="-65" dirty="0">
                <a:latin typeface="ＭＳ Ｐゴシック"/>
                <a:cs typeface="ＭＳ Ｐゴシック"/>
              </a:rPr>
              <a:t>ス</a:t>
            </a:r>
            <a:r>
              <a:rPr sz="1200" b="1" u="sng" spc="-50" dirty="0">
                <a:latin typeface="ＭＳ Ｐゴシック"/>
                <a:cs typeface="ＭＳ Ｐゴシック"/>
              </a:rPr>
              <a:t>テムに</a:t>
            </a:r>
            <a:r>
              <a:rPr sz="1200" b="1" u="sng" spc="-5" dirty="0">
                <a:latin typeface="ＭＳ Ｐゴシック"/>
                <a:cs typeface="ＭＳ Ｐゴシック"/>
              </a:rPr>
              <a:t>は </a:t>
            </a:r>
            <a:r>
              <a:rPr sz="1200" b="1" u="sng" spc="-80" dirty="0">
                <a:latin typeface="ＭＳ Ｐゴシック"/>
                <a:cs typeface="ＭＳ Ｐゴシック"/>
              </a:rPr>
              <a:t>実家</a:t>
            </a:r>
            <a:r>
              <a:rPr sz="1200" b="1" u="sng" spc="-75" dirty="0">
                <a:latin typeface="ＭＳ Ｐゴシック"/>
                <a:cs typeface="ＭＳ Ｐゴシック"/>
              </a:rPr>
              <a:t>と</a:t>
            </a:r>
            <a:r>
              <a:rPr sz="1200" b="1" u="sng" spc="-80" dirty="0">
                <a:latin typeface="ＭＳ Ｐゴシック"/>
                <a:cs typeface="ＭＳ Ｐゴシック"/>
              </a:rPr>
              <a:t>下宿先それぞれの住所及び電話番</a:t>
            </a:r>
            <a:r>
              <a:rPr sz="1200" b="1" u="sng" spc="-55" dirty="0">
                <a:latin typeface="ＭＳ Ｐゴシック"/>
                <a:cs typeface="ＭＳ Ｐゴシック"/>
              </a:rPr>
              <a:t>号</a:t>
            </a:r>
            <a:r>
              <a:rPr sz="1200" spc="-100" dirty="0">
                <a:latin typeface="HG丸ｺﾞｼｯｸM-PRO"/>
                <a:cs typeface="HG丸ｺﾞｼｯｸM-PRO"/>
              </a:rPr>
              <a:t>（保</a:t>
            </a:r>
            <a:r>
              <a:rPr sz="1200" spc="-85" dirty="0">
                <a:latin typeface="HG丸ｺﾞｼｯｸM-PRO"/>
                <a:cs typeface="HG丸ｺﾞｼｯｸM-PRO"/>
              </a:rPr>
              <a:t>護者の携帯</a:t>
            </a:r>
            <a:r>
              <a:rPr sz="1200" spc="-100" dirty="0">
                <a:latin typeface="HG丸ｺﾞｼｯｸM-PRO"/>
                <a:cs typeface="HG丸ｺﾞｼｯｸM-PRO"/>
              </a:rPr>
              <a:t>電</a:t>
            </a:r>
            <a:r>
              <a:rPr sz="1200" spc="-85" dirty="0">
                <a:latin typeface="HG丸ｺﾞｼｯｸM-PRO"/>
                <a:cs typeface="HG丸ｺﾞｼｯｸM-PRO"/>
              </a:rPr>
              <a:t>話と、固</a:t>
            </a:r>
            <a:r>
              <a:rPr sz="1200" spc="-100" dirty="0">
                <a:latin typeface="HG丸ｺﾞｼｯｸM-PRO"/>
                <a:cs typeface="HG丸ｺﾞｼｯｸM-PRO"/>
              </a:rPr>
              <a:t>定</a:t>
            </a:r>
            <a:r>
              <a:rPr sz="1200" spc="-85" dirty="0">
                <a:latin typeface="HG丸ｺﾞｼｯｸM-PRO"/>
                <a:cs typeface="HG丸ｺﾞｼｯｸM-PRO"/>
              </a:rPr>
              <a:t>電話がある</a:t>
            </a:r>
            <a:r>
              <a:rPr sz="1200" spc="-100" dirty="0">
                <a:latin typeface="HG丸ｺﾞｼｯｸM-PRO"/>
                <a:cs typeface="HG丸ｺﾞｼｯｸM-PRO"/>
              </a:rPr>
              <a:t>場</a:t>
            </a:r>
            <a:r>
              <a:rPr sz="1200" spc="-85" dirty="0">
                <a:latin typeface="HG丸ｺﾞｼｯｸM-PRO"/>
                <a:cs typeface="HG丸ｺﾞｼｯｸM-PRO"/>
              </a:rPr>
              <a:t>合は固定 </a:t>
            </a:r>
            <a:r>
              <a:rPr sz="1200" spc="-75" dirty="0">
                <a:latin typeface="HG丸ｺﾞｼｯｸM-PRO"/>
                <a:cs typeface="HG丸ｺﾞｼｯｸM-PRO"/>
              </a:rPr>
              <a:t>電</a:t>
            </a:r>
            <a:r>
              <a:rPr sz="1200" spc="-85" dirty="0">
                <a:latin typeface="HG丸ｺﾞｼｯｸM-PRO"/>
                <a:cs typeface="HG丸ｺﾞｼｯｸM-PRO"/>
              </a:rPr>
              <a:t>話</a:t>
            </a:r>
            <a:r>
              <a:rPr sz="1200" spc="-640" dirty="0">
                <a:latin typeface="HG丸ｺﾞｼｯｸM-PRO"/>
                <a:cs typeface="HG丸ｺﾞｼｯｸM-PRO"/>
              </a:rPr>
              <a:t>）</a:t>
            </a:r>
            <a:r>
              <a:rPr sz="1200" spc="-85" dirty="0">
                <a:latin typeface="HG丸ｺﾞｼｯｸM-PRO"/>
                <a:cs typeface="HG丸ｺﾞｼｯｸM-PRO"/>
              </a:rPr>
              <a:t>、</a:t>
            </a:r>
            <a:r>
              <a:rPr sz="1200" u="sng" spc="-85" dirty="0">
                <a:latin typeface="HG丸ｺﾞｼｯｸM-PRO"/>
                <a:cs typeface="HG丸ｺﾞｼｯｸM-PRO"/>
              </a:rPr>
              <a:t>すぐに連絡内</a:t>
            </a:r>
            <a:r>
              <a:rPr sz="1200" u="sng" spc="-100" dirty="0">
                <a:latin typeface="HG丸ｺﾞｼｯｸM-PRO"/>
                <a:cs typeface="HG丸ｺﾞｼｯｸM-PRO"/>
              </a:rPr>
              <a:t>容</a:t>
            </a:r>
            <a:r>
              <a:rPr sz="1200" u="sng" spc="-85" dirty="0">
                <a:latin typeface="HG丸ｺﾞｼｯｸM-PRO"/>
                <a:cs typeface="HG丸ｺﾞｼｯｸM-PRO"/>
              </a:rPr>
              <a:t>が確認でき</a:t>
            </a:r>
            <a:r>
              <a:rPr sz="1200" u="sng" spc="-100" dirty="0">
                <a:latin typeface="HG丸ｺﾞｼｯｸM-PRO"/>
                <a:cs typeface="HG丸ｺﾞｼｯｸM-PRO"/>
              </a:rPr>
              <a:t>る</a:t>
            </a:r>
            <a:r>
              <a:rPr sz="1200" b="1" u="sng" spc="-40" dirty="0">
                <a:latin typeface="ＭＳ Ｐゴシック"/>
                <a:cs typeface="ＭＳ Ｐゴシック"/>
              </a:rPr>
              <a:t>メ</a:t>
            </a:r>
            <a:r>
              <a:rPr sz="1200" b="1" u="sng" spc="-45" dirty="0">
                <a:latin typeface="ＭＳ Ｐゴシック"/>
                <a:cs typeface="ＭＳ Ｐゴシック"/>
              </a:rPr>
              <a:t>ール</a:t>
            </a:r>
            <a:r>
              <a:rPr sz="1200" b="1" u="sng" spc="-60" dirty="0">
                <a:latin typeface="ＭＳ Ｐゴシック"/>
                <a:cs typeface="ＭＳ Ｐゴシック"/>
              </a:rPr>
              <a:t>ア</a:t>
            </a:r>
            <a:r>
              <a:rPr sz="1200" b="1" u="sng" spc="-50" dirty="0">
                <a:latin typeface="ＭＳ Ｐゴシック"/>
                <a:cs typeface="ＭＳ Ｐゴシック"/>
              </a:rPr>
              <a:t>ド</a:t>
            </a:r>
            <a:r>
              <a:rPr sz="1200" b="1" u="sng" spc="-45" dirty="0">
                <a:latin typeface="ＭＳ Ｐゴシック"/>
                <a:cs typeface="ＭＳ Ｐゴシック"/>
              </a:rPr>
              <a:t>レ</a:t>
            </a:r>
            <a:r>
              <a:rPr sz="1200" b="1" u="sng" spc="-50" dirty="0">
                <a:latin typeface="ＭＳ Ｐゴシック"/>
                <a:cs typeface="ＭＳ Ｐゴシック"/>
              </a:rPr>
              <a:t>ス</a:t>
            </a:r>
            <a:r>
              <a:rPr sz="1200" b="1" u="sng" spc="-40" dirty="0">
                <a:latin typeface="ＭＳ Ｐゴシック"/>
                <a:cs typeface="ＭＳ Ｐゴシック"/>
              </a:rPr>
              <a:t>を</a:t>
            </a:r>
            <a:r>
              <a:rPr sz="1200" b="1" u="sng" spc="-55" dirty="0">
                <a:latin typeface="ＭＳ Ｐゴシック"/>
                <a:cs typeface="ＭＳ Ｐゴシック"/>
              </a:rPr>
              <a:t>必</a:t>
            </a:r>
            <a:r>
              <a:rPr sz="1200" b="1" u="sng" spc="-45" dirty="0">
                <a:latin typeface="ＭＳ Ｐゴシック"/>
                <a:cs typeface="ＭＳ Ｐゴシック"/>
              </a:rPr>
              <a:t>ず</a:t>
            </a:r>
            <a:r>
              <a:rPr sz="1200" b="1" u="sng" spc="-55" dirty="0">
                <a:latin typeface="ＭＳ Ｐゴシック"/>
                <a:cs typeface="ＭＳ Ｐゴシック"/>
              </a:rPr>
              <a:t>入</a:t>
            </a:r>
            <a:r>
              <a:rPr sz="1200" b="1" u="sng" spc="-45" dirty="0">
                <a:latin typeface="ＭＳ Ｐゴシック"/>
                <a:cs typeface="ＭＳ Ｐゴシック"/>
              </a:rPr>
              <a:t>力</a:t>
            </a:r>
            <a:r>
              <a:rPr sz="1200" spc="-85" dirty="0">
                <a:latin typeface="HG丸ｺﾞｼｯｸM-PRO"/>
                <a:cs typeface="HG丸ｺﾞｼｯｸM-PRO"/>
              </a:rPr>
              <a:t>してお</a:t>
            </a:r>
            <a:r>
              <a:rPr sz="1200" spc="-100" dirty="0">
                <a:latin typeface="HG丸ｺﾞｼｯｸM-PRO"/>
                <a:cs typeface="HG丸ｺﾞｼｯｸM-PRO"/>
              </a:rPr>
              <a:t>い</a:t>
            </a:r>
            <a:r>
              <a:rPr sz="1200" spc="-85" dirty="0">
                <a:latin typeface="HG丸ｺﾞｼｯｸM-PRO"/>
                <a:cs typeface="HG丸ｺﾞｼｯｸM-PRO"/>
              </a:rPr>
              <a:t>てください。提出書類 </a:t>
            </a:r>
            <a:r>
              <a:rPr sz="1200" spc="-110" dirty="0">
                <a:latin typeface="HG丸ｺﾞｼｯｸM-PRO"/>
                <a:cs typeface="HG丸ｺﾞｼｯｸM-PRO"/>
              </a:rPr>
              <a:t>の内容について、</a:t>
            </a:r>
            <a:r>
              <a:rPr sz="1200" spc="-120" dirty="0">
                <a:latin typeface="HG丸ｺﾞｼｯｸM-PRO"/>
                <a:cs typeface="HG丸ｺﾞｼｯｸM-PRO"/>
              </a:rPr>
              <a:t>緊</a:t>
            </a:r>
            <a:r>
              <a:rPr sz="1200" spc="-110" dirty="0">
                <a:latin typeface="HG丸ｺﾞｼｯｸM-PRO"/>
                <a:cs typeface="HG丸ｺﾞｼｯｸM-PRO"/>
              </a:rPr>
              <a:t>急</a:t>
            </a:r>
            <a:r>
              <a:rPr sz="1200" spc="-120" dirty="0">
                <a:latin typeface="HG丸ｺﾞｼｯｸM-PRO"/>
                <a:cs typeface="HG丸ｺﾞｼｯｸM-PRO"/>
              </a:rPr>
              <a:t>に</a:t>
            </a:r>
            <a:r>
              <a:rPr sz="1200" spc="-110" dirty="0">
                <a:latin typeface="HG丸ｺﾞｼｯｸM-PRO"/>
                <a:cs typeface="HG丸ｺﾞｼｯｸM-PRO"/>
              </a:rPr>
              <a:t>確認する場合があ</a:t>
            </a:r>
            <a:r>
              <a:rPr sz="1200" spc="-120" dirty="0">
                <a:latin typeface="HG丸ｺﾞｼｯｸM-PRO"/>
                <a:cs typeface="HG丸ｺﾞｼｯｸM-PRO"/>
              </a:rPr>
              <a:t>る</a:t>
            </a:r>
            <a:r>
              <a:rPr sz="1200" spc="-110" dirty="0">
                <a:latin typeface="HG丸ｺﾞｼｯｸM-PRO"/>
                <a:cs typeface="HG丸ｺﾞｼｯｸM-PRO"/>
              </a:rPr>
              <a:t>た</a:t>
            </a:r>
            <a:r>
              <a:rPr sz="1200" spc="-120" dirty="0">
                <a:latin typeface="HG丸ｺﾞｼｯｸM-PRO"/>
                <a:cs typeface="HG丸ｺﾞｼｯｸM-PRO"/>
              </a:rPr>
              <a:t>め</a:t>
            </a:r>
            <a:r>
              <a:rPr sz="1200" spc="-110" dirty="0">
                <a:latin typeface="HG丸ｺﾞｼｯｸM-PRO"/>
                <a:cs typeface="HG丸ｺﾞｼｯｸM-PRO"/>
              </a:rPr>
              <a:t>、必ず入力してお</a:t>
            </a:r>
            <a:r>
              <a:rPr sz="1200" spc="-120" dirty="0">
                <a:latin typeface="HG丸ｺﾞｼｯｸM-PRO"/>
                <a:cs typeface="HG丸ｺﾞｼｯｸM-PRO"/>
              </a:rPr>
              <a:t>い</a:t>
            </a:r>
            <a:r>
              <a:rPr sz="1200" spc="-110" dirty="0">
                <a:latin typeface="HG丸ｺﾞｼｯｸM-PRO"/>
                <a:cs typeface="HG丸ｺﾞｼｯｸM-PRO"/>
              </a:rPr>
              <a:t>て</a:t>
            </a:r>
            <a:r>
              <a:rPr sz="1200" spc="-120" dirty="0">
                <a:latin typeface="HG丸ｺﾞｼｯｸM-PRO"/>
                <a:cs typeface="HG丸ｺﾞｼｯｸM-PRO"/>
              </a:rPr>
              <a:t>く</a:t>
            </a:r>
            <a:r>
              <a:rPr sz="1200" spc="-110" dirty="0">
                <a:latin typeface="HG丸ｺﾞｼｯｸM-PRO"/>
                <a:cs typeface="HG丸ｺﾞｼｯｸM-PRO"/>
              </a:rPr>
              <a:t>ださい。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119" y="3304031"/>
            <a:ext cx="6477000" cy="20447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0"/>
              </a:spcBef>
              <a:tabLst>
                <a:tab pos="501015" algn="l"/>
              </a:tabLst>
            </a:pPr>
            <a:r>
              <a:rPr sz="1200" spc="5" dirty="0">
                <a:latin typeface="HG丸ｺﾞｼｯｸM-PRO"/>
                <a:cs typeface="HG丸ｺﾞｼｯｸM-PRO"/>
              </a:rPr>
              <a:t>Q</a:t>
            </a:r>
            <a:r>
              <a:rPr sz="1200" dirty="0">
                <a:latin typeface="HG丸ｺﾞｼｯｸM-PRO"/>
                <a:cs typeface="HG丸ｺﾞｼｯｸM-PRO"/>
              </a:rPr>
              <a:t>５	</a:t>
            </a:r>
            <a:r>
              <a:rPr sz="1200" b="1" spc="-5" dirty="0">
                <a:latin typeface="ＭＳ Ｐゴシック"/>
                <a:cs typeface="ＭＳ Ｐゴシック"/>
              </a:rPr>
              <a:t>親</a:t>
            </a:r>
            <a:r>
              <a:rPr sz="1200" b="1" spc="0" dirty="0">
                <a:latin typeface="ＭＳ Ｐゴシック"/>
                <a:cs typeface="ＭＳ Ｐゴシック"/>
              </a:rPr>
              <a:t>族等</a:t>
            </a:r>
            <a:r>
              <a:rPr sz="1200" b="1" dirty="0">
                <a:latin typeface="ＭＳ Ｐゴシック"/>
                <a:cs typeface="ＭＳ Ｐゴシック"/>
              </a:rPr>
              <a:t>(</a:t>
            </a:r>
            <a:r>
              <a:rPr sz="1200" dirty="0">
                <a:latin typeface="HG丸ｺﾞｼｯｸM-PRO"/>
                <a:cs typeface="HG丸ｺﾞｼｯｸM-PRO"/>
              </a:rPr>
              <a:t>祖父母</a:t>
            </a:r>
            <a:r>
              <a:rPr sz="1200" spc="-15" dirty="0">
                <a:latin typeface="HG丸ｺﾞｼｯｸM-PRO"/>
                <a:cs typeface="HG丸ｺﾞｼｯｸM-PRO"/>
              </a:rPr>
              <a:t>、</a:t>
            </a:r>
            <a:r>
              <a:rPr sz="1200" dirty="0">
                <a:latin typeface="HG丸ｺﾞｼｯｸM-PRO"/>
                <a:cs typeface="HG丸ｺﾞｼｯｸM-PRO"/>
              </a:rPr>
              <a:t>結婚した別居の姉、母の妹、等</a:t>
            </a:r>
            <a:r>
              <a:rPr sz="1200" b="1" spc="0" dirty="0">
                <a:latin typeface="ＭＳ Ｐゴシック"/>
                <a:cs typeface="ＭＳ Ｐゴシック"/>
              </a:rPr>
              <a:t>）</a:t>
            </a:r>
            <a:r>
              <a:rPr sz="1200" b="1" spc="-10" dirty="0">
                <a:latin typeface="ＭＳ Ｐゴシック"/>
                <a:cs typeface="ＭＳ Ｐゴシック"/>
              </a:rPr>
              <a:t>の</a:t>
            </a:r>
            <a:r>
              <a:rPr sz="1200" b="1" spc="0" dirty="0">
                <a:latin typeface="ＭＳ Ｐゴシック"/>
                <a:cs typeface="ＭＳ Ｐゴシック"/>
              </a:rPr>
              <a:t>家</a:t>
            </a:r>
            <a:r>
              <a:rPr sz="1200" b="1" spc="-10" dirty="0">
                <a:latin typeface="ＭＳ Ｐゴシック"/>
                <a:cs typeface="ＭＳ Ｐゴシック"/>
              </a:rPr>
              <a:t>に</a:t>
            </a:r>
            <a:r>
              <a:rPr sz="1200" b="1" spc="0" dirty="0">
                <a:latin typeface="ＭＳ Ｐゴシック"/>
                <a:cs typeface="ＭＳ Ｐゴシック"/>
              </a:rPr>
              <a:t>下</a:t>
            </a:r>
            <a:r>
              <a:rPr sz="1200" b="1" spc="-5" dirty="0">
                <a:latin typeface="ＭＳ Ｐゴシック"/>
                <a:cs typeface="ＭＳ Ｐゴシック"/>
              </a:rPr>
              <a:t>宿</a:t>
            </a:r>
            <a:r>
              <a:rPr sz="1200" dirty="0">
                <a:latin typeface="HG丸ｺﾞｼｯｸM-PRO"/>
                <a:cs typeface="HG丸ｺﾞｼｯｸM-PRO"/>
              </a:rPr>
              <a:t>しています。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9572" y="3526535"/>
            <a:ext cx="6372860" cy="828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3545" algn="l"/>
              </a:tabLst>
            </a:pPr>
            <a:r>
              <a:rPr sz="1200" spc="-20" dirty="0">
                <a:latin typeface="HG丸ｺﾞｼｯｸM-PRO"/>
                <a:cs typeface="HG丸ｺﾞｼｯｸM-PRO"/>
              </a:rPr>
              <a:t>A</a:t>
            </a:r>
            <a:r>
              <a:rPr sz="1200" dirty="0">
                <a:latin typeface="HG丸ｺﾞｼｯｸM-PRO"/>
                <a:cs typeface="HG丸ｺﾞｼｯｸM-PRO"/>
              </a:rPr>
              <a:t>５	</a:t>
            </a:r>
            <a:r>
              <a:rPr sz="1200" b="1" spc="-90" dirty="0">
                <a:latin typeface="ＭＳ Ｐゴシック"/>
                <a:cs typeface="ＭＳ Ｐゴシック"/>
              </a:rPr>
              <a:t>親</a:t>
            </a:r>
            <a:r>
              <a:rPr sz="1200" b="1" spc="-105" dirty="0">
                <a:latin typeface="ＭＳ Ｐゴシック"/>
                <a:cs typeface="ＭＳ Ｐゴシック"/>
              </a:rPr>
              <a:t>戚や知人の家に下</a:t>
            </a:r>
            <a:r>
              <a:rPr sz="1200" b="1" spc="-90" dirty="0">
                <a:latin typeface="ＭＳ Ｐゴシック"/>
                <a:cs typeface="ＭＳ Ｐゴシック"/>
              </a:rPr>
              <a:t>宿</a:t>
            </a:r>
            <a:r>
              <a:rPr sz="1200" spc="-110" dirty="0">
                <a:latin typeface="HG丸ｺﾞｼｯｸM-PRO"/>
                <a:cs typeface="HG丸ｺﾞｼｯｸM-PRO"/>
              </a:rPr>
              <a:t>して</a:t>
            </a:r>
            <a:r>
              <a:rPr sz="1200" spc="-120" dirty="0">
                <a:latin typeface="HG丸ｺﾞｼｯｸM-PRO"/>
                <a:cs typeface="HG丸ｺﾞｼｯｸM-PRO"/>
              </a:rPr>
              <a:t>い</a:t>
            </a:r>
            <a:r>
              <a:rPr sz="1200" spc="-110" dirty="0">
                <a:latin typeface="HG丸ｺﾞｼｯｸM-PRO"/>
                <a:cs typeface="HG丸ｺﾞｼｯｸM-PRO"/>
              </a:rPr>
              <a:t>る場合、扶</a:t>
            </a:r>
            <a:r>
              <a:rPr sz="1200" spc="-120" dirty="0">
                <a:latin typeface="HG丸ｺﾞｼｯｸM-PRO"/>
                <a:cs typeface="HG丸ｺﾞｼｯｸM-PRO"/>
              </a:rPr>
              <a:t>養</a:t>
            </a:r>
            <a:r>
              <a:rPr sz="1200" spc="-110" dirty="0">
                <a:latin typeface="HG丸ｺﾞｼｯｸM-PRO"/>
                <a:cs typeface="HG丸ｺﾞｼｯｸM-PRO"/>
              </a:rPr>
              <a:t>関係の確認が必要</a:t>
            </a:r>
            <a:r>
              <a:rPr sz="1200" spc="-120" dirty="0">
                <a:latin typeface="HG丸ｺﾞｼｯｸM-PRO"/>
                <a:cs typeface="HG丸ｺﾞｼｯｸM-PRO"/>
              </a:rPr>
              <a:t>で</a:t>
            </a:r>
            <a:r>
              <a:rPr sz="1200" spc="-110" dirty="0">
                <a:latin typeface="HG丸ｺﾞｼｯｸM-PRO"/>
                <a:cs typeface="HG丸ｺﾞｼｯｸM-PRO"/>
              </a:rPr>
              <a:t>す。</a:t>
            </a:r>
            <a:endParaRPr sz="1200">
              <a:latin typeface="HG丸ｺﾞｼｯｸM-PRO"/>
              <a:cs typeface="HG丸ｺﾞｼｯｸM-PRO"/>
            </a:endParaRPr>
          </a:p>
          <a:p>
            <a:pPr marL="431800" marR="5080" algn="just">
              <a:lnSpc>
                <a:spcPct val="116700"/>
              </a:lnSpc>
              <a:spcBef>
                <a:spcPts val="10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…</a:t>
            </a:r>
            <a:r>
              <a:rPr sz="1200" spc="85" dirty="0">
                <a:latin typeface="HG丸ｺﾞｼｯｸM-PRO"/>
                <a:cs typeface="HG丸ｺﾞｼｯｸM-PRO"/>
              </a:rPr>
              <a:t> </a:t>
            </a:r>
            <a:r>
              <a:rPr sz="1200" b="1" spc="-90" dirty="0">
                <a:latin typeface="ＭＳ Ｐゴシック"/>
                <a:cs typeface="ＭＳ Ｐゴシック"/>
              </a:rPr>
              <a:t>未</a:t>
            </a:r>
            <a:r>
              <a:rPr sz="1200" b="1" spc="-105" dirty="0">
                <a:latin typeface="ＭＳ Ｐゴシック"/>
                <a:cs typeface="ＭＳ Ｐゴシック"/>
              </a:rPr>
              <a:t>婚の兄弟姉</a:t>
            </a:r>
            <a:r>
              <a:rPr sz="1200" b="1" spc="-90" dirty="0">
                <a:latin typeface="ＭＳ Ｐゴシック"/>
                <a:cs typeface="ＭＳ Ｐゴシック"/>
              </a:rPr>
              <a:t>妹</a:t>
            </a:r>
            <a:r>
              <a:rPr sz="1200" spc="-110" dirty="0">
                <a:latin typeface="HG丸ｺﾞｼｯｸM-PRO"/>
                <a:cs typeface="HG丸ｺﾞｼｯｸM-PRO"/>
              </a:rPr>
              <a:t>及</a:t>
            </a:r>
            <a:r>
              <a:rPr sz="1200" spc="-120" dirty="0">
                <a:latin typeface="HG丸ｺﾞｼｯｸM-PRO"/>
                <a:cs typeface="HG丸ｺﾞｼｯｸM-PRO"/>
              </a:rPr>
              <a:t>び</a:t>
            </a:r>
            <a:r>
              <a:rPr sz="1200" b="1" spc="-90" dirty="0">
                <a:latin typeface="ＭＳ Ｐゴシック"/>
                <a:cs typeface="ＭＳ Ｐゴシック"/>
              </a:rPr>
              <a:t>祖</a:t>
            </a:r>
            <a:r>
              <a:rPr sz="1200" b="1" spc="-105" dirty="0">
                <a:latin typeface="ＭＳ Ｐゴシック"/>
                <a:cs typeface="ＭＳ Ｐゴシック"/>
              </a:rPr>
              <a:t>父</a:t>
            </a:r>
            <a:r>
              <a:rPr sz="1200" b="1" spc="-90" dirty="0">
                <a:latin typeface="ＭＳ Ｐゴシック"/>
                <a:cs typeface="ＭＳ Ｐゴシック"/>
              </a:rPr>
              <a:t>母</a:t>
            </a:r>
            <a:r>
              <a:rPr sz="1200" spc="-110" dirty="0">
                <a:latin typeface="HG丸ｺﾞｼｯｸM-PRO"/>
                <a:cs typeface="HG丸ｺﾞｼｯｸM-PRO"/>
              </a:rPr>
              <a:t>について</a:t>
            </a:r>
            <a:r>
              <a:rPr sz="1200" spc="-120" dirty="0">
                <a:latin typeface="HG丸ｺﾞｼｯｸM-PRO"/>
                <a:cs typeface="HG丸ｺﾞｼｯｸM-PRO"/>
              </a:rPr>
              <a:t>は</a:t>
            </a:r>
            <a:r>
              <a:rPr sz="1200" spc="-110" dirty="0">
                <a:latin typeface="HG丸ｺﾞｼｯｸM-PRO"/>
                <a:cs typeface="HG丸ｺﾞｼｯｸM-PRO"/>
              </a:rPr>
              <a:t>、</a:t>
            </a:r>
            <a:r>
              <a:rPr sz="1200" b="1" spc="-50" dirty="0">
                <a:latin typeface="ＭＳ Ｐゴシック"/>
                <a:cs typeface="ＭＳ Ｐゴシック"/>
              </a:rPr>
              <a:t>Q３</a:t>
            </a:r>
            <a:r>
              <a:rPr sz="1200" b="1" spc="-65" dirty="0">
                <a:latin typeface="ＭＳ Ｐゴシック"/>
                <a:cs typeface="ＭＳ Ｐゴシック"/>
              </a:rPr>
              <a:t>の①②③の書</a:t>
            </a:r>
            <a:r>
              <a:rPr sz="1200" b="1" spc="-55" dirty="0">
                <a:latin typeface="ＭＳ Ｐゴシック"/>
                <a:cs typeface="ＭＳ Ｐゴシック"/>
              </a:rPr>
              <a:t>類</a:t>
            </a:r>
            <a:r>
              <a:rPr sz="1200" spc="-110" dirty="0">
                <a:latin typeface="HG丸ｺﾞｼｯｸM-PRO"/>
                <a:cs typeface="HG丸ｺﾞｼｯｸM-PRO"/>
              </a:rPr>
              <a:t>及</a:t>
            </a:r>
            <a:r>
              <a:rPr sz="1200" spc="-120" dirty="0">
                <a:latin typeface="HG丸ｺﾞｼｯｸM-PRO"/>
                <a:cs typeface="HG丸ｺﾞｼｯｸM-PRO"/>
              </a:rPr>
              <a:t>び</a:t>
            </a:r>
            <a:r>
              <a:rPr sz="1200" b="1" spc="-105" dirty="0">
                <a:latin typeface="ＭＳ Ｐゴシック"/>
                <a:cs typeface="ＭＳ Ｐゴシック"/>
              </a:rPr>
              <a:t>事情申立</a:t>
            </a:r>
            <a:r>
              <a:rPr sz="1200" b="1" spc="-90" dirty="0">
                <a:latin typeface="ＭＳ Ｐゴシック"/>
                <a:cs typeface="ＭＳ Ｐゴシック"/>
              </a:rPr>
              <a:t>書</a:t>
            </a:r>
            <a:r>
              <a:rPr sz="1200" spc="-100" dirty="0">
                <a:latin typeface="HG丸ｺﾞｼｯｸM-PRO"/>
                <a:cs typeface="HG丸ｺﾞｼｯｸM-PRO"/>
              </a:rPr>
              <a:t>が必要です。</a:t>
            </a:r>
            <a:r>
              <a:rPr sz="1200" u="sng" dirty="0">
                <a:latin typeface="HG丸ｺﾞｼｯｸM-PRO"/>
                <a:cs typeface="HG丸ｺﾞｼｯｸM-PRO"/>
              </a:rPr>
              <a:t>既 </a:t>
            </a:r>
            <a:r>
              <a:rPr sz="1200" u="sng" spc="-100" dirty="0">
                <a:latin typeface="HG丸ｺﾞｼｯｸM-PRO"/>
                <a:cs typeface="HG丸ｺﾞｼｯｸM-PRO"/>
              </a:rPr>
              <a:t>婚の兄弟姉妹について</a:t>
            </a:r>
            <a:r>
              <a:rPr sz="1200" u="sng" spc="-85" dirty="0">
                <a:latin typeface="HG丸ｺﾞｼｯｸM-PRO"/>
                <a:cs typeface="HG丸ｺﾞｼｯｸM-PRO"/>
              </a:rPr>
              <a:t>は</a:t>
            </a:r>
            <a:r>
              <a:rPr sz="1200" u="sng" spc="-100" dirty="0">
                <a:latin typeface="HG丸ｺﾞｼｯｸM-PRO"/>
                <a:cs typeface="HG丸ｺﾞｼｯｸM-PRO"/>
              </a:rPr>
              <a:t>、</a:t>
            </a:r>
            <a:r>
              <a:rPr sz="1200" b="1" u="sng" spc="-80" dirty="0">
                <a:latin typeface="ＭＳ Ｐゴシック"/>
                <a:cs typeface="ＭＳ Ｐゴシック"/>
              </a:rPr>
              <a:t>事</a:t>
            </a:r>
            <a:r>
              <a:rPr sz="1200" b="1" u="sng" spc="-65" dirty="0">
                <a:latin typeface="ＭＳ Ｐゴシック"/>
                <a:cs typeface="ＭＳ Ｐゴシック"/>
              </a:rPr>
              <a:t>情</a:t>
            </a:r>
            <a:r>
              <a:rPr sz="1200" b="1" u="sng" spc="-80" dirty="0">
                <a:latin typeface="ＭＳ Ｐゴシック"/>
                <a:cs typeface="ＭＳ Ｐゴシック"/>
              </a:rPr>
              <a:t>申立書のみ</a:t>
            </a:r>
            <a:r>
              <a:rPr sz="1200" spc="-100" dirty="0">
                <a:latin typeface="HG丸ｺﾞｼｯｸM-PRO"/>
                <a:cs typeface="HG丸ｺﾞｼｯｸM-PRO"/>
              </a:rPr>
              <a:t>で可。祖父</a:t>
            </a:r>
            <a:r>
              <a:rPr sz="1200" spc="-110" dirty="0">
                <a:latin typeface="HG丸ｺﾞｼｯｸM-PRO"/>
                <a:cs typeface="HG丸ｺﾞｼｯｸM-PRO"/>
              </a:rPr>
              <a:t>母等</a:t>
            </a:r>
            <a:r>
              <a:rPr sz="1200" b="1" spc="-80" dirty="0">
                <a:latin typeface="ＭＳ Ｐゴシック"/>
                <a:cs typeface="ＭＳ Ｐゴシック"/>
              </a:rPr>
              <a:t>下</a:t>
            </a:r>
            <a:r>
              <a:rPr sz="1200" b="1" spc="-90" dirty="0">
                <a:latin typeface="ＭＳ Ｐゴシック"/>
                <a:cs typeface="ＭＳ Ｐゴシック"/>
              </a:rPr>
              <a:t>宿先</a:t>
            </a:r>
            <a:r>
              <a:rPr sz="1200" b="1" spc="-80" dirty="0">
                <a:latin typeface="ＭＳ Ｐゴシック"/>
                <a:cs typeface="ＭＳ Ｐゴシック"/>
              </a:rPr>
              <a:t>か</a:t>
            </a:r>
            <a:r>
              <a:rPr sz="1200" b="1" spc="-95" dirty="0">
                <a:latin typeface="ＭＳ Ｐゴシック"/>
                <a:cs typeface="ＭＳ Ｐゴシック"/>
              </a:rPr>
              <a:t>ら</a:t>
            </a:r>
            <a:r>
              <a:rPr sz="1200" b="1" spc="-90" dirty="0">
                <a:latin typeface="ＭＳ Ｐゴシック"/>
                <a:cs typeface="ＭＳ Ｐゴシック"/>
              </a:rPr>
              <a:t>の</a:t>
            </a:r>
            <a:r>
              <a:rPr sz="1200" b="1" spc="-80" dirty="0">
                <a:latin typeface="ＭＳ Ｐゴシック"/>
                <a:cs typeface="ＭＳ Ｐゴシック"/>
              </a:rPr>
              <a:t>事</a:t>
            </a:r>
            <a:r>
              <a:rPr sz="1200" b="1" spc="-90" dirty="0">
                <a:latin typeface="ＭＳ Ｐゴシック"/>
                <a:cs typeface="ＭＳ Ｐゴシック"/>
              </a:rPr>
              <a:t>情申</a:t>
            </a:r>
            <a:r>
              <a:rPr sz="1200" b="1" spc="-80" dirty="0">
                <a:latin typeface="ＭＳ Ｐゴシック"/>
                <a:cs typeface="ＭＳ Ｐゴシック"/>
              </a:rPr>
              <a:t>立書</a:t>
            </a:r>
            <a:r>
              <a:rPr sz="1200" spc="-75" dirty="0">
                <a:latin typeface="HG丸ｺﾞｼｯｸM-PRO"/>
                <a:cs typeface="HG丸ｺﾞｼｯｸM-PRO"/>
              </a:rPr>
              <a:t>には、生</a:t>
            </a:r>
            <a:r>
              <a:rPr sz="1200" dirty="0">
                <a:latin typeface="HG丸ｺﾞｼｯｸM-PRO"/>
                <a:cs typeface="HG丸ｺﾞｼｯｸM-PRO"/>
              </a:rPr>
              <a:t>活 </a:t>
            </a:r>
            <a:r>
              <a:rPr sz="1200" spc="-110" dirty="0">
                <a:latin typeface="HG丸ｺﾞｼｯｸM-PRO"/>
                <a:cs typeface="HG丸ｺﾞｼｯｸM-PRO"/>
              </a:rPr>
              <a:t>費用・住居費用の</a:t>
            </a:r>
            <a:r>
              <a:rPr sz="1200" spc="-120" dirty="0">
                <a:latin typeface="HG丸ｺﾞｼｯｸM-PRO"/>
                <a:cs typeface="HG丸ｺﾞｼｯｸM-PRO"/>
              </a:rPr>
              <a:t>負</a:t>
            </a:r>
            <a:r>
              <a:rPr sz="1200" spc="-110" dirty="0">
                <a:latin typeface="HG丸ｺﾞｼｯｸM-PRO"/>
                <a:cs typeface="HG丸ｺﾞｼｯｸM-PRO"/>
              </a:rPr>
              <a:t>担（保護者からの仕送り</a:t>
            </a:r>
            <a:r>
              <a:rPr sz="1200" spc="-675" dirty="0">
                <a:latin typeface="HG丸ｺﾞｼｯｸM-PRO"/>
                <a:cs typeface="HG丸ｺﾞｼｯｸM-PRO"/>
              </a:rPr>
              <a:t>）</a:t>
            </a:r>
            <a:r>
              <a:rPr sz="1200" spc="-120" dirty="0">
                <a:latin typeface="HG丸ｺﾞｼｯｸM-PRO"/>
                <a:cs typeface="HG丸ｺﾞｼｯｸM-PRO"/>
              </a:rPr>
              <a:t>・</a:t>
            </a:r>
            <a:r>
              <a:rPr sz="1200" spc="-110" dirty="0">
                <a:latin typeface="HG丸ｺﾞｼｯｸM-PRO"/>
                <a:cs typeface="HG丸ｺﾞｼｯｸM-PRO"/>
              </a:rPr>
              <a:t>扶養の有無につい</a:t>
            </a:r>
            <a:r>
              <a:rPr sz="1200" spc="-120" dirty="0">
                <a:latin typeface="HG丸ｺﾞｼｯｸM-PRO"/>
                <a:cs typeface="HG丸ｺﾞｼｯｸM-PRO"/>
              </a:rPr>
              <a:t>て</a:t>
            </a:r>
            <a:r>
              <a:rPr sz="1200" spc="-110" dirty="0">
                <a:latin typeface="HG丸ｺﾞｼｯｸM-PRO"/>
                <a:cs typeface="HG丸ｺﾞｼｯｸM-PRO"/>
              </a:rPr>
              <a:t>の</a:t>
            </a:r>
            <a:r>
              <a:rPr sz="1200" spc="-120" dirty="0">
                <a:latin typeface="HG丸ｺﾞｼｯｸM-PRO"/>
                <a:cs typeface="HG丸ｺﾞｼｯｸM-PRO"/>
              </a:rPr>
              <a:t>説</a:t>
            </a:r>
            <a:r>
              <a:rPr sz="1200" spc="-110" dirty="0">
                <a:latin typeface="HG丸ｺﾞｼｯｸM-PRO"/>
                <a:cs typeface="HG丸ｺﾞｼｯｸM-PRO"/>
              </a:rPr>
              <a:t>明が必要です。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9119" y="4581137"/>
            <a:ext cx="6477000" cy="23177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225"/>
              </a:spcBef>
              <a:tabLst>
                <a:tab pos="501015" algn="l"/>
              </a:tabLst>
            </a:pPr>
            <a:r>
              <a:rPr sz="1200" spc="5" dirty="0">
                <a:latin typeface="HG丸ｺﾞｼｯｸM-PRO"/>
                <a:cs typeface="HG丸ｺﾞｼｯｸM-PRO"/>
              </a:rPr>
              <a:t>Q</a:t>
            </a:r>
            <a:r>
              <a:rPr sz="1200" dirty="0">
                <a:latin typeface="HG丸ｺﾞｼｯｸM-PRO"/>
                <a:cs typeface="HG丸ｺﾞｼｯｸM-PRO"/>
              </a:rPr>
              <a:t>６	</a:t>
            </a:r>
            <a:r>
              <a:rPr sz="1200" b="1" spc="-5" dirty="0">
                <a:latin typeface="ＭＳ Ｐゴシック"/>
                <a:cs typeface="ＭＳ Ｐゴシック"/>
              </a:rPr>
              <a:t>無</a:t>
            </a:r>
            <a:r>
              <a:rPr sz="1200" b="1" spc="0" dirty="0">
                <a:latin typeface="ＭＳ Ｐゴシック"/>
                <a:cs typeface="ＭＳ Ｐゴシック"/>
              </a:rPr>
              <a:t>職</a:t>
            </a:r>
            <a:r>
              <a:rPr sz="1200" dirty="0">
                <a:latin typeface="HG丸ｺﾞｼｯｸM-PRO"/>
                <a:cs typeface="HG丸ｺﾞｼｯｸM-PRO"/>
              </a:rPr>
              <a:t>の者（学</a:t>
            </a:r>
            <a:r>
              <a:rPr sz="1200" spc="-15" dirty="0">
                <a:latin typeface="HG丸ｺﾞｼｯｸM-PRO"/>
                <a:cs typeface="HG丸ｺﾞｼｯｸM-PRO"/>
              </a:rPr>
              <a:t>生</a:t>
            </a:r>
            <a:r>
              <a:rPr sz="1200" dirty="0">
                <a:latin typeface="HG丸ｺﾞｼｯｸM-PRO"/>
                <a:cs typeface="HG丸ｺﾞｼｯｸM-PRO"/>
              </a:rPr>
              <a:t>・未就学児童・浪人生等）は、書類は提出不要ですか？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9572" y="4803587"/>
            <a:ext cx="6429375" cy="1866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9895" marR="77470" indent="-417830">
              <a:lnSpc>
                <a:spcPct val="116700"/>
              </a:lnSpc>
              <a:tabLst>
                <a:tab pos="448309" algn="l"/>
              </a:tabLst>
            </a:pPr>
            <a:r>
              <a:rPr sz="1200" spc="-10" dirty="0">
                <a:latin typeface="HG丸ｺﾞｼｯｸM-PRO"/>
                <a:cs typeface="HG丸ｺﾞｼｯｸM-PRO"/>
              </a:rPr>
              <a:t>A</a:t>
            </a:r>
            <a:r>
              <a:rPr sz="1200" dirty="0">
                <a:latin typeface="HG丸ｺﾞｼｯｸM-PRO"/>
                <a:cs typeface="HG丸ｺﾞｼｯｸM-PRO"/>
              </a:rPr>
              <a:t>６		</a:t>
            </a:r>
            <a:r>
              <a:rPr sz="1200" spc="-120" dirty="0">
                <a:latin typeface="HG丸ｺﾞｼｯｸM-PRO"/>
                <a:cs typeface="HG丸ｺﾞｼｯｸM-PRO"/>
              </a:rPr>
              <a:t>学</a:t>
            </a:r>
            <a:r>
              <a:rPr sz="1200" spc="-110" dirty="0">
                <a:latin typeface="HG丸ｺﾞｼｯｸM-PRO"/>
                <a:cs typeface="HG丸ｺﾞｼｯｸM-PRO"/>
              </a:rPr>
              <a:t>生がい</a:t>
            </a:r>
            <a:r>
              <a:rPr sz="1200" spc="-120" dirty="0">
                <a:latin typeface="HG丸ｺﾞｼｯｸM-PRO"/>
                <a:cs typeface="HG丸ｺﾞｼｯｸM-PRO"/>
              </a:rPr>
              <a:t>る</a:t>
            </a:r>
            <a:r>
              <a:rPr sz="1200" spc="-110" dirty="0">
                <a:latin typeface="HG丸ｺﾞｼｯｸM-PRO"/>
                <a:cs typeface="HG丸ｺﾞｼｯｸM-PRO"/>
              </a:rPr>
              <a:t>場合は</a:t>
            </a:r>
            <a:r>
              <a:rPr sz="1200" spc="-120" dirty="0">
                <a:latin typeface="HG丸ｺﾞｼｯｸM-PRO"/>
                <a:cs typeface="HG丸ｺﾞｼｯｸM-PRO"/>
              </a:rPr>
              <a:t>、</a:t>
            </a:r>
            <a:r>
              <a:rPr sz="1200" b="1" u="sng" spc="-90" dirty="0">
                <a:latin typeface="ＭＳ Ｐゴシック"/>
                <a:cs typeface="ＭＳ Ｐゴシック"/>
              </a:rPr>
              <a:t>学</a:t>
            </a:r>
            <a:r>
              <a:rPr sz="1200" b="1" u="sng" spc="-80" dirty="0">
                <a:latin typeface="ＭＳ Ｐゴシック"/>
                <a:cs typeface="ＭＳ Ｐゴシック"/>
              </a:rPr>
              <a:t>生</a:t>
            </a:r>
            <a:r>
              <a:rPr sz="1200" b="1" u="sng" spc="-105" dirty="0">
                <a:latin typeface="ＭＳ Ｐゴシック"/>
                <a:cs typeface="ＭＳ Ｐゴシック"/>
              </a:rPr>
              <a:t>証</a:t>
            </a:r>
            <a:r>
              <a:rPr sz="1200" b="1" u="sng" spc="-90" dirty="0">
                <a:latin typeface="ＭＳ Ｐゴシック"/>
                <a:cs typeface="ＭＳ Ｐゴシック"/>
              </a:rPr>
              <a:t>又は</a:t>
            </a:r>
            <a:r>
              <a:rPr sz="1200" b="1" u="sng" spc="-105" dirty="0">
                <a:latin typeface="ＭＳ Ｐゴシック"/>
                <a:cs typeface="ＭＳ Ｐゴシック"/>
              </a:rPr>
              <a:t>生</a:t>
            </a:r>
            <a:r>
              <a:rPr sz="1200" b="1" u="sng" spc="-90" dirty="0">
                <a:latin typeface="ＭＳ Ｐゴシック"/>
                <a:cs typeface="ＭＳ Ｐゴシック"/>
              </a:rPr>
              <a:t>徒</a:t>
            </a:r>
            <a:r>
              <a:rPr sz="1200" b="1" u="sng" spc="-105" dirty="0">
                <a:latin typeface="ＭＳ Ｐゴシック"/>
                <a:cs typeface="ＭＳ Ｐゴシック"/>
              </a:rPr>
              <a:t>手</a:t>
            </a:r>
            <a:r>
              <a:rPr sz="1200" b="1" u="sng" spc="-90" dirty="0">
                <a:latin typeface="ＭＳ Ｐゴシック"/>
                <a:cs typeface="ＭＳ Ｐゴシック"/>
              </a:rPr>
              <a:t>帳</a:t>
            </a:r>
            <a:r>
              <a:rPr sz="1200" b="1" u="sng" spc="-105" dirty="0">
                <a:latin typeface="ＭＳ Ｐゴシック"/>
                <a:cs typeface="ＭＳ Ｐゴシック"/>
              </a:rPr>
              <a:t>の</a:t>
            </a:r>
            <a:r>
              <a:rPr sz="1200" b="1" u="sng" spc="-90" dirty="0">
                <a:latin typeface="ＭＳ Ｐゴシック"/>
                <a:cs typeface="ＭＳ Ｐゴシック"/>
              </a:rPr>
              <a:t>コ</a:t>
            </a:r>
            <a:r>
              <a:rPr sz="1200" b="1" u="sng" spc="-95" dirty="0">
                <a:latin typeface="ＭＳ Ｐゴシック"/>
                <a:cs typeface="ＭＳ Ｐゴシック"/>
              </a:rPr>
              <a:t>ピ</a:t>
            </a:r>
            <a:r>
              <a:rPr sz="1200" b="1" u="sng" spc="-105" dirty="0">
                <a:latin typeface="ＭＳ Ｐゴシック"/>
                <a:cs typeface="ＭＳ Ｐゴシック"/>
              </a:rPr>
              <a:t>ー</a:t>
            </a:r>
            <a:r>
              <a:rPr sz="1200" b="1" u="sng" spc="-85" dirty="0">
                <a:latin typeface="ＭＳ Ｐゴシック"/>
                <a:cs typeface="ＭＳ Ｐゴシック"/>
              </a:rPr>
              <a:t>、</a:t>
            </a:r>
            <a:r>
              <a:rPr sz="1200" u="sng" spc="-110" dirty="0">
                <a:latin typeface="HG丸ｺﾞｼｯｸM-PRO"/>
                <a:cs typeface="HG丸ｺﾞｼｯｸM-PRO"/>
              </a:rPr>
              <a:t>もしくは</a:t>
            </a:r>
            <a:r>
              <a:rPr sz="1200" b="1" u="sng" spc="-105" dirty="0">
                <a:latin typeface="ＭＳ Ｐゴシック"/>
                <a:cs typeface="ＭＳ Ｐゴシック"/>
              </a:rPr>
              <a:t>在学</a:t>
            </a:r>
            <a:r>
              <a:rPr sz="1200" b="1" u="sng" spc="-90" dirty="0">
                <a:latin typeface="ＭＳ Ｐゴシック"/>
                <a:cs typeface="ＭＳ Ｐゴシック"/>
              </a:rPr>
              <a:t>証</a:t>
            </a:r>
            <a:r>
              <a:rPr sz="1200" b="1" u="sng" spc="-105" dirty="0">
                <a:latin typeface="ＭＳ Ｐゴシック"/>
                <a:cs typeface="ＭＳ Ｐゴシック"/>
              </a:rPr>
              <a:t>明書</a:t>
            </a:r>
            <a:r>
              <a:rPr sz="1200" b="1" u="sng" spc="-30" dirty="0">
                <a:latin typeface="ＭＳ Ｐゴシック"/>
                <a:cs typeface="ＭＳ Ｐゴシック"/>
              </a:rPr>
              <a:t>（</a:t>
            </a:r>
            <a:r>
              <a:rPr sz="1200" b="1" u="sng" spc="-105" dirty="0">
                <a:latin typeface="ＭＳ Ｐゴシック"/>
                <a:cs typeface="ＭＳ Ｐゴシック"/>
              </a:rPr>
              <a:t>原</a:t>
            </a:r>
            <a:r>
              <a:rPr sz="1200" b="1" u="sng" spc="-90" dirty="0">
                <a:latin typeface="ＭＳ Ｐゴシック"/>
                <a:cs typeface="ＭＳ Ｐゴシック"/>
              </a:rPr>
              <a:t>本</a:t>
            </a:r>
            <a:r>
              <a:rPr sz="1200" b="1" u="sng" spc="-55" dirty="0">
                <a:latin typeface="ＭＳ Ｐゴシック"/>
                <a:cs typeface="ＭＳ Ｐゴシック"/>
              </a:rPr>
              <a:t>）</a:t>
            </a:r>
            <a:r>
              <a:rPr sz="1200" b="1" spc="-80" dirty="0">
                <a:latin typeface="ＭＳ Ｐゴシック"/>
                <a:cs typeface="ＭＳ Ｐゴシック"/>
              </a:rPr>
              <a:t>が</a:t>
            </a:r>
            <a:r>
              <a:rPr sz="1200" b="1" spc="-90" dirty="0">
                <a:latin typeface="ＭＳ Ｐゴシック"/>
                <a:cs typeface="ＭＳ Ｐゴシック"/>
              </a:rPr>
              <a:t>必</a:t>
            </a:r>
            <a:r>
              <a:rPr sz="1200" b="1" spc="-80" dirty="0">
                <a:latin typeface="ＭＳ Ｐゴシック"/>
                <a:cs typeface="ＭＳ Ｐゴシック"/>
              </a:rPr>
              <a:t>要</a:t>
            </a:r>
            <a:r>
              <a:rPr sz="1200" spc="-145" dirty="0">
                <a:latin typeface="HG丸ｺﾞｼｯｸM-PRO"/>
                <a:cs typeface="HG丸ｺﾞｼｯｸM-PRO"/>
              </a:rPr>
              <a:t>で</a:t>
            </a:r>
            <a:r>
              <a:rPr sz="1200" spc="-135" dirty="0">
                <a:latin typeface="HG丸ｺﾞｼｯｸM-PRO"/>
                <a:cs typeface="HG丸ｺﾞｼｯｸM-PRO"/>
              </a:rPr>
              <a:t>す。</a:t>
            </a:r>
            <a:r>
              <a:rPr sz="1200" spc="-160" dirty="0">
                <a:latin typeface="HG丸ｺﾞｼｯｸM-PRO"/>
                <a:cs typeface="HG丸ｺﾞｼｯｸM-PRO"/>
              </a:rPr>
              <a:t>父又 </a:t>
            </a:r>
            <a:r>
              <a:rPr sz="1200" spc="-145" dirty="0">
                <a:latin typeface="HG丸ｺﾞｼｯｸM-PRO"/>
                <a:cs typeface="HG丸ｺﾞｼｯｸM-PRO"/>
              </a:rPr>
              <a:t>は母が</a:t>
            </a:r>
            <a:r>
              <a:rPr sz="1200" spc="-135" dirty="0">
                <a:latin typeface="HG丸ｺﾞｼｯｸM-PRO"/>
                <a:cs typeface="HG丸ｺﾞｼｯｸM-PRO"/>
              </a:rPr>
              <a:t>学</a:t>
            </a:r>
            <a:r>
              <a:rPr sz="1200" spc="-145" dirty="0">
                <a:latin typeface="HG丸ｺﾞｼｯｸM-PRO"/>
                <a:cs typeface="HG丸ｺﾞｼｯｸM-PRO"/>
              </a:rPr>
              <a:t>生（</a:t>
            </a:r>
            <a:r>
              <a:rPr sz="1200" b="1" u="sng" spc="-90" dirty="0">
                <a:latin typeface="ＭＳ Ｐゴシック"/>
                <a:cs typeface="ＭＳ Ｐゴシック"/>
              </a:rPr>
              <a:t>職</a:t>
            </a:r>
            <a:r>
              <a:rPr sz="1200" b="1" u="sng" spc="-105" dirty="0">
                <a:latin typeface="ＭＳ Ｐゴシック"/>
                <a:cs typeface="ＭＳ Ｐゴシック"/>
              </a:rPr>
              <a:t>業訓練校以外</a:t>
            </a:r>
            <a:r>
              <a:rPr sz="1200" spc="-145" dirty="0">
                <a:latin typeface="HG丸ｺﾞｼｯｸM-PRO"/>
                <a:cs typeface="HG丸ｺﾞｼｯｸM-PRO"/>
              </a:rPr>
              <a:t>）の場</a:t>
            </a:r>
            <a:r>
              <a:rPr sz="1200" spc="-135" dirty="0">
                <a:latin typeface="HG丸ｺﾞｼｯｸM-PRO"/>
                <a:cs typeface="HG丸ｺﾞｼｯｸM-PRO"/>
              </a:rPr>
              <a:t>合</a:t>
            </a:r>
            <a:r>
              <a:rPr sz="1200" spc="-145" dirty="0">
                <a:latin typeface="HG丸ｺﾞｼｯｸM-PRO"/>
                <a:cs typeface="HG丸ｺﾞｼｯｸM-PRO"/>
              </a:rPr>
              <a:t>も</a:t>
            </a:r>
            <a:r>
              <a:rPr sz="1200" spc="-135" dirty="0">
                <a:latin typeface="HG丸ｺﾞｼｯｸM-PRO"/>
                <a:cs typeface="HG丸ｺﾞｼｯｸM-PRO"/>
              </a:rPr>
              <a:t>必</a:t>
            </a:r>
            <a:r>
              <a:rPr sz="1200" spc="-145" dirty="0">
                <a:latin typeface="HG丸ｺﾞｼｯｸM-PRO"/>
                <a:cs typeface="HG丸ｺﾞｼｯｸM-PRO"/>
              </a:rPr>
              <a:t>要で</a:t>
            </a:r>
            <a:r>
              <a:rPr sz="1200" spc="-135" dirty="0">
                <a:latin typeface="HG丸ｺﾞｼｯｸM-PRO"/>
                <a:cs typeface="HG丸ｺﾞｼｯｸM-PRO"/>
              </a:rPr>
              <a:t>す</a:t>
            </a:r>
            <a:r>
              <a:rPr sz="1200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  <a:p>
            <a:pPr marL="429895">
              <a:lnSpc>
                <a:spcPct val="100000"/>
              </a:lnSpc>
              <a:spcBef>
                <a:spcPts val="275"/>
              </a:spcBef>
            </a:pPr>
            <a:r>
              <a:rPr sz="1200" spc="-110" dirty="0">
                <a:latin typeface="HG丸ｺﾞｼｯｸM-PRO"/>
                <a:cs typeface="HG丸ｺﾞｼｯｸM-PRO"/>
              </a:rPr>
              <a:t>１８歳未満の者が</a:t>
            </a:r>
            <a:r>
              <a:rPr sz="1200" spc="-120" dirty="0">
                <a:latin typeface="HG丸ｺﾞｼｯｸM-PRO"/>
                <a:cs typeface="HG丸ｺﾞｼｯｸM-PRO"/>
              </a:rPr>
              <a:t>い</a:t>
            </a:r>
            <a:r>
              <a:rPr sz="1200" spc="-110" dirty="0">
                <a:latin typeface="HG丸ｺﾞｼｯｸM-PRO"/>
                <a:cs typeface="HG丸ｺﾞｼｯｸM-PRO"/>
              </a:rPr>
              <a:t>る</a:t>
            </a:r>
            <a:r>
              <a:rPr sz="1200" spc="-120" dirty="0">
                <a:latin typeface="HG丸ｺﾞｼｯｸM-PRO"/>
                <a:cs typeface="HG丸ｺﾞｼｯｸM-PRO"/>
              </a:rPr>
              <a:t>場</a:t>
            </a:r>
            <a:r>
              <a:rPr sz="1200" spc="-110" dirty="0">
                <a:latin typeface="HG丸ｺﾞｼｯｸM-PRO"/>
                <a:cs typeface="HG丸ｺﾞｼｯｸM-PRO"/>
              </a:rPr>
              <a:t>合の</a:t>
            </a:r>
            <a:r>
              <a:rPr sz="1200" b="1" spc="-105" dirty="0">
                <a:latin typeface="ＭＳ Ｐゴシック"/>
                <a:cs typeface="ＭＳ Ｐゴシック"/>
              </a:rPr>
              <a:t>父子</a:t>
            </a:r>
            <a:r>
              <a:rPr sz="1200" b="1" spc="-55" dirty="0">
                <a:latin typeface="ＭＳ Ｐゴシック"/>
                <a:cs typeface="ＭＳ Ｐゴシック"/>
              </a:rPr>
              <a:t>（</a:t>
            </a:r>
            <a:r>
              <a:rPr sz="1200" b="1" spc="-105" dirty="0">
                <a:latin typeface="ＭＳ Ｐゴシック"/>
                <a:cs typeface="ＭＳ Ｐゴシック"/>
              </a:rPr>
              <a:t>母子</a:t>
            </a:r>
            <a:r>
              <a:rPr sz="1200" b="1" spc="-45" dirty="0">
                <a:latin typeface="ＭＳ Ｐゴシック"/>
                <a:cs typeface="ＭＳ Ｐゴシック"/>
              </a:rPr>
              <a:t>）</a:t>
            </a:r>
            <a:r>
              <a:rPr sz="1200" b="1" spc="-105" dirty="0">
                <a:latin typeface="ＭＳ Ｐゴシック"/>
                <a:cs typeface="ＭＳ Ｐゴシック"/>
              </a:rPr>
              <a:t>世帯</a:t>
            </a:r>
            <a:r>
              <a:rPr sz="1200" spc="-120" dirty="0">
                <a:latin typeface="HG丸ｺﾞｼｯｸM-PRO"/>
                <a:cs typeface="HG丸ｺﾞｼｯｸM-PRO"/>
              </a:rPr>
              <a:t>であ</a:t>
            </a:r>
            <a:r>
              <a:rPr sz="1200" spc="-110" dirty="0">
                <a:latin typeface="HG丸ｺﾞｼｯｸM-PRO"/>
                <a:cs typeface="HG丸ｺﾞｼｯｸM-PRO"/>
              </a:rPr>
              <a:t>れば</a:t>
            </a:r>
            <a:r>
              <a:rPr sz="1200" spc="-120" dirty="0">
                <a:latin typeface="HG丸ｺﾞｼｯｸM-PRO"/>
                <a:cs typeface="HG丸ｺﾞｼｯｸM-PRO"/>
              </a:rPr>
              <a:t>、</a:t>
            </a:r>
            <a:r>
              <a:rPr sz="1200" b="1" spc="-40" dirty="0">
                <a:latin typeface="ＭＳ Ｐゴシック"/>
                <a:cs typeface="ＭＳ Ｐゴシック"/>
              </a:rPr>
              <a:t>Q</a:t>
            </a:r>
            <a:r>
              <a:rPr sz="1200" b="1" spc="-60" dirty="0">
                <a:latin typeface="ＭＳ Ｐゴシック"/>
                <a:cs typeface="ＭＳ Ｐゴシック"/>
              </a:rPr>
              <a:t>７</a:t>
            </a:r>
            <a:r>
              <a:rPr sz="1200" b="1" spc="-80" dirty="0">
                <a:latin typeface="ＭＳ Ｐゴシック"/>
                <a:cs typeface="ＭＳ Ｐゴシック"/>
              </a:rPr>
              <a:t>を参考</a:t>
            </a:r>
            <a:r>
              <a:rPr sz="1200" spc="-120" dirty="0">
                <a:latin typeface="HG丸ｺﾞｼｯｸM-PRO"/>
                <a:cs typeface="HG丸ｺﾞｼｯｸM-PRO"/>
              </a:rPr>
              <a:t>に</a:t>
            </a:r>
            <a:r>
              <a:rPr sz="1200" spc="-110" dirty="0">
                <a:latin typeface="HG丸ｺﾞｼｯｸM-PRO"/>
                <a:cs typeface="HG丸ｺﾞｼｯｸM-PRO"/>
              </a:rPr>
              <a:t>し</a:t>
            </a:r>
            <a:r>
              <a:rPr sz="1200" spc="-120" dirty="0">
                <a:latin typeface="HG丸ｺﾞｼｯｸM-PRO"/>
                <a:cs typeface="HG丸ｺﾞｼｯｸM-PRO"/>
              </a:rPr>
              <a:t>て</a:t>
            </a:r>
            <a:r>
              <a:rPr sz="1200" spc="-110" dirty="0">
                <a:latin typeface="HG丸ｺﾞｼｯｸM-PRO"/>
                <a:cs typeface="HG丸ｺﾞｼｯｸM-PRO"/>
              </a:rPr>
              <a:t>ください。そのほ</a:t>
            </a:r>
            <a:r>
              <a:rPr sz="1200" spc="-120" dirty="0">
                <a:latin typeface="HG丸ｺﾞｼｯｸM-PRO"/>
                <a:cs typeface="HG丸ｺﾞｼｯｸM-PRO"/>
              </a:rPr>
              <a:t>か、</a:t>
            </a:r>
            <a:r>
              <a:rPr sz="1200" b="1" u="sng" spc="-5" dirty="0">
                <a:latin typeface="ＭＳ Ｐゴシック"/>
                <a:cs typeface="ＭＳ Ｐゴシック"/>
              </a:rPr>
              <a:t>Q</a:t>
            </a:r>
            <a:endParaRPr sz="1200">
              <a:latin typeface="ＭＳ Ｐゴシック"/>
              <a:cs typeface="ＭＳ Ｐゴシック"/>
            </a:endParaRPr>
          </a:p>
          <a:p>
            <a:pPr marL="429895">
              <a:lnSpc>
                <a:spcPct val="100000"/>
              </a:lnSpc>
              <a:spcBef>
                <a:spcPts val="235"/>
              </a:spcBef>
            </a:pPr>
            <a:r>
              <a:rPr sz="1200" b="1" u="sng" spc="-50" dirty="0">
                <a:latin typeface="ＭＳ Ｐゴシック"/>
                <a:cs typeface="ＭＳ Ｐゴシック"/>
              </a:rPr>
              <a:t>８</a:t>
            </a:r>
            <a:r>
              <a:rPr sz="1200" b="1" u="sng" spc="-80" dirty="0">
                <a:latin typeface="ＭＳ Ｐゴシック"/>
                <a:cs typeface="ＭＳ Ｐゴシック"/>
              </a:rPr>
              <a:t>以降</a:t>
            </a:r>
            <a:r>
              <a:rPr sz="1200" u="sng" spc="-185" dirty="0">
                <a:latin typeface="HG丸ｺﾞｼｯｸM-PRO"/>
                <a:cs typeface="HG丸ｺﾞｼｯｸM-PRO"/>
              </a:rPr>
              <a:t>で該当する</a:t>
            </a:r>
            <a:r>
              <a:rPr sz="1200" u="sng" spc="-175" dirty="0">
                <a:latin typeface="HG丸ｺﾞｼｯｸM-PRO"/>
                <a:cs typeface="HG丸ｺﾞｼｯｸM-PRO"/>
              </a:rPr>
              <a:t>項</a:t>
            </a:r>
            <a:r>
              <a:rPr sz="1200" u="sng" spc="-185" dirty="0">
                <a:latin typeface="HG丸ｺﾞｼｯｸM-PRO"/>
                <a:cs typeface="HG丸ｺﾞｼｯｸM-PRO"/>
              </a:rPr>
              <a:t>目が</a:t>
            </a:r>
            <a:r>
              <a:rPr sz="1200" u="sng" spc="-175" dirty="0">
                <a:latin typeface="HG丸ｺﾞｼｯｸM-PRO"/>
                <a:cs typeface="HG丸ｺﾞｼｯｸM-PRO"/>
              </a:rPr>
              <a:t>あ</a:t>
            </a:r>
            <a:r>
              <a:rPr sz="1200" u="sng" spc="-185" dirty="0">
                <a:latin typeface="HG丸ｺﾞｼｯｸM-PRO"/>
                <a:cs typeface="HG丸ｺﾞｼｯｸM-PRO"/>
              </a:rPr>
              <a:t>れば、</a:t>
            </a:r>
            <a:r>
              <a:rPr sz="1200" b="1" u="sng" spc="-80" dirty="0">
                <a:latin typeface="ＭＳ Ｐゴシック"/>
                <a:cs typeface="ＭＳ Ｐゴシック"/>
              </a:rPr>
              <a:t>該当項目の書類</a:t>
            </a:r>
            <a:r>
              <a:rPr sz="1200" b="1" u="sng" spc="-90" dirty="0">
                <a:latin typeface="ＭＳ Ｐゴシック"/>
                <a:cs typeface="ＭＳ Ｐゴシック"/>
              </a:rPr>
              <a:t>が</a:t>
            </a:r>
            <a:r>
              <a:rPr sz="1200" b="1" u="sng" spc="-80" dirty="0">
                <a:latin typeface="ＭＳ Ｐゴシック"/>
                <a:cs typeface="ＭＳ Ｐゴシック"/>
              </a:rPr>
              <a:t>必</a:t>
            </a:r>
            <a:r>
              <a:rPr sz="1200" b="1" u="sng" spc="-90" dirty="0">
                <a:latin typeface="ＭＳ Ｐゴシック"/>
                <a:cs typeface="ＭＳ Ｐゴシック"/>
              </a:rPr>
              <a:t>要</a:t>
            </a:r>
            <a:r>
              <a:rPr sz="1200" spc="-185" dirty="0">
                <a:latin typeface="HG丸ｺﾞｼｯｸM-PRO"/>
                <a:cs typeface="HG丸ｺﾞｼｯｸM-PRO"/>
              </a:rPr>
              <a:t>で</a:t>
            </a:r>
            <a:r>
              <a:rPr sz="1200" spc="-195" dirty="0">
                <a:latin typeface="HG丸ｺﾞｼｯｸM-PRO"/>
                <a:cs typeface="HG丸ｺﾞｼｯｸM-PRO"/>
              </a:rPr>
              <a:t>す。</a:t>
            </a:r>
            <a:endParaRPr sz="1200">
              <a:latin typeface="HG丸ｺﾞｼｯｸM-PRO"/>
              <a:cs typeface="HG丸ｺﾞｼｯｸM-PRO"/>
            </a:endParaRPr>
          </a:p>
          <a:p>
            <a:pPr marL="425450" marR="42545">
              <a:lnSpc>
                <a:spcPct val="108300"/>
              </a:lnSpc>
              <a:spcBef>
                <a:spcPts val="114"/>
              </a:spcBef>
            </a:pPr>
            <a:r>
              <a:rPr sz="1200" spc="-110" dirty="0">
                <a:latin typeface="HG丸ｺﾞｼｯｸM-PRO"/>
                <a:cs typeface="HG丸ｺﾞｼｯｸM-PRO"/>
              </a:rPr>
              <a:t>学生でない者（未</a:t>
            </a:r>
            <a:r>
              <a:rPr sz="1200" spc="-120" dirty="0">
                <a:latin typeface="HG丸ｺﾞｼｯｸM-PRO"/>
                <a:cs typeface="HG丸ｺﾞｼｯｸM-PRO"/>
              </a:rPr>
              <a:t>就</a:t>
            </a:r>
            <a:r>
              <a:rPr sz="1200" spc="-110" dirty="0">
                <a:latin typeface="HG丸ｺﾞｼｯｸM-PRO"/>
                <a:cs typeface="HG丸ｺﾞｼｯｸM-PRO"/>
              </a:rPr>
              <a:t>学</a:t>
            </a:r>
            <a:r>
              <a:rPr sz="1200" spc="-120" dirty="0">
                <a:latin typeface="HG丸ｺﾞｼｯｸM-PRO"/>
                <a:cs typeface="HG丸ｺﾞｼｯｸM-PRO"/>
              </a:rPr>
              <a:t>児</a:t>
            </a:r>
            <a:r>
              <a:rPr sz="1200" spc="-110" dirty="0">
                <a:latin typeface="HG丸ｺﾞｼｯｸM-PRO"/>
                <a:cs typeface="HG丸ｺﾞｼｯｸM-PRO"/>
              </a:rPr>
              <a:t>童を除く）は、「</a:t>
            </a:r>
            <a:r>
              <a:rPr sz="1200" spc="-120" dirty="0">
                <a:latin typeface="HG丸ｺﾞｼｯｸM-PRO"/>
                <a:cs typeface="HG丸ｺﾞｼｯｸM-PRO"/>
              </a:rPr>
              <a:t>所</a:t>
            </a:r>
            <a:r>
              <a:rPr sz="1200" spc="-110" dirty="0">
                <a:latin typeface="HG丸ｺﾞｼｯｸM-PRO"/>
                <a:cs typeface="HG丸ｺﾞｼｯｸM-PRO"/>
              </a:rPr>
              <a:t>得</a:t>
            </a:r>
            <a:r>
              <a:rPr sz="1200" spc="-120" dirty="0">
                <a:latin typeface="HG丸ｺﾞｼｯｸM-PRO"/>
                <a:cs typeface="HG丸ｺﾞｼｯｸM-PRO"/>
              </a:rPr>
              <a:t>課</a:t>
            </a:r>
            <a:r>
              <a:rPr sz="1200" spc="-110" dirty="0">
                <a:latin typeface="HG丸ｺﾞｼｯｸM-PRO"/>
                <a:cs typeface="HG丸ｺﾞｼｯｸM-PRO"/>
              </a:rPr>
              <a:t>税証明書」を提出</a:t>
            </a:r>
            <a:r>
              <a:rPr sz="1200" spc="-120" dirty="0">
                <a:latin typeface="HG丸ｺﾞｼｯｸM-PRO"/>
                <a:cs typeface="HG丸ｺﾞｼｯｸM-PRO"/>
              </a:rPr>
              <a:t>し</a:t>
            </a:r>
            <a:r>
              <a:rPr sz="1200" spc="-110" dirty="0">
                <a:latin typeface="HG丸ｺﾞｼｯｸM-PRO"/>
                <a:cs typeface="HG丸ｺﾞｼｯｸM-PRO"/>
              </a:rPr>
              <a:t>て</a:t>
            </a:r>
            <a:r>
              <a:rPr sz="1200" spc="-120" dirty="0">
                <a:latin typeface="HG丸ｺﾞｼｯｸM-PRO"/>
                <a:cs typeface="HG丸ｺﾞｼｯｸM-PRO"/>
              </a:rPr>
              <a:t>く</a:t>
            </a:r>
            <a:r>
              <a:rPr sz="1200" spc="-110" dirty="0">
                <a:latin typeface="HG丸ｺﾞｼｯｸM-PRO"/>
                <a:cs typeface="HG丸ｺﾞｼｯｸM-PRO"/>
              </a:rPr>
              <a:t>ださい</a:t>
            </a:r>
            <a:r>
              <a:rPr sz="1200" spc="-120" dirty="0">
                <a:latin typeface="HG丸ｺﾞｼｯｸM-PRO"/>
                <a:cs typeface="HG丸ｺﾞｼｯｸM-PRO"/>
              </a:rPr>
              <a:t>。</a:t>
            </a:r>
            <a:r>
              <a:rPr sz="1200" u="sng" spc="-110" dirty="0">
                <a:latin typeface="HG丸ｺﾞｼｯｸM-PRO"/>
                <a:cs typeface="HG丸ｺﾞｼｯｸM-PRO"/>
              </a:rPr>
              <a:t>無職の証明は</a:t>
            </a:r>
            <a:r>
              <a:rPr sz="1200" u="sng" spc="-1170" dirty="0">
                <a:latin typeface="HG丸ｺﾞｼｯｸM-PRO"/>
                <a:cs typeface="HG丸ｺﾞｼｯｸM-PRO"/>
              </a:rPr>
              <a:t>不 </a:t>
            </a:r>
            <a:r>
              <a:rPr sz="1200" u="sng" spc="-110" dirty="0">
                <a:latin typeface="HG丸ｺﾞｼｯｸM-PRO"/>
                <a:cs typeface="HG丸ｺﾞｼｯｸM-PRO"/>
              </a:rPr>
              <a:t>                                                                                                                                                               要</a:t>
            </a:r>
            <a:r>
              <a:rPr sz="1200" spc="-75" dirty="0">
                <a:latin typeface="HG丸ｺﾞｼｯｸM-PRO"/>
                <a:cs typeface="HG丸ｺﾞｼｯｸM-PRO"/>
              </a:rPr>
              <a:t>です。</a:t>
            </a:r>
            <a:endParaRPr sz="1200">
              <a:latin typeface="HG丸ｺﾞｼｯｸM-PRO"/>
              <a:cs typeface="HG丸ｺﾞｼｯｸM-PRO"/>
            </a:endParaRPr>
          </a:p>
          <a:p>
            <a:pPr marL="425450" marR="20955">
              <a:lnSpc>
                <a:spcPct val="107900"/>
              </a:lnSpc>
              <a:spcBef>
                <a:spcPts val="5"/>
              </a:spcBef>
            </a:pPr>
            <a:r>
              <a:rPr sz="1200" b="1" dirty="0">
                <a:latin typeface="ＭＳ Ｐゴシック"/>
                <a:cs typeface="ＭＳ Ｐゴシック"/>
              </a:rPr>
              <a:t>な</a:t>
            </a:r>
            <a:r>
              <a:rPr sz="1200" b="1" spc="0" dirty="0">
                <a:latin typeface="ＭＳ Ｐゴシック"/>
                <a:cs typeface="ＭＳ Ｐゴシック"/>
              </a:rPr>
              <a:t>お</a:t>
            </a:r>
            <a:r>
              <a:rPr sz="1200" b="1" dirty="0">
                <a:latin typeface="ＭＳ Ｐゴシック"/>
                <a:cs typeface="ＭＳ Ｐゴシック"/>
              </a:rPr>
              <a:t>、</a:t>
            </a:r>
            <a:r>
              <a:rPr sz="1200" b="1" spc="0" dirty="0">
                <a:latin typeface="ＭＳ Ｐゴシック"/>
                <a:cs typeface="ＭＳ Ｐゴシック"/>
              </a:rPr>
              <a:t>父・母</a:t>
            </a:r>
            <a:r>
              <a:rPr sz="1200" dirty="0">
                <a:latin typeface="HG丸ｺﾞｼｯｸM-PRO"/>
                <a:cs typeface="HG丸ｺﾞｼｯｸM-PRO"/>
              </a:rPr>
              <a:t>が無職の</a:t>
            </a:r>
            <a:r>
              <a:rPr sz="1200" spc="10" dirty="0">
                <a:latin typeface="HG丸ｺﾞｼｯｸM-PRO"/>
                <a:cs typeface="HG丸ｺﾞｼｯｸM-PRO"/>
              </a:rPr>
              <a:t>場</a:t>
            </a:r>
            <a:r>
              <a:rPr sz="1200" dirty="0">
                <a:latin typeface="HG丸ｺﾞｼｯｸM-PRO"/>
                <a:cs typeface="HG丸ｺﾞｼｯｸM-PRO"/>
              </a:rPr>
              <a:t>合は</a:t>
            </a:r>
            <a:r>
              <a:rPr sz="1200" spc="10" dirty="0">
                <a:latin typeface="HG丸ｺﾞｼｯｸM-PRO"/>
                <a:cs typeface="HG丸ｺﾞｼｯｸM-PRO"/>
              </a:rPr>
              <a:t>、</a:t>
            </a:r>
            <a:r>
              <a:rPr sz="1200" u="sng" dirty="0">
                <a:latin typeface="HG丸ｺﾞｼｯｸM-PRO"/>
                <a:cs typeface="HG丸ｺﾞｼｯｸM-PRO"/>
              </a:rPr>
              <a:t>短</a:t>
            </a:r>
            <a:r>
              <a:rPr sz="1200" u="sng" spc="10" dirty="0">
                <a:latin typeface="HG丸ｺﾞｼｯｸM-PRO"/>
                <a:cs typeface="HG丸ｺﾞｼｯｸM-PRO"/>
              </a:rPr>
              <a:t>期</a:t>
            </a:r>
            <a:r>
              <a:rPr sz="1200" u="sng" dirty="0">
                <a:latin typeface="HG丸ｺﾞｼｯｸM-PRO"/>
                <a:cs typeface="HG丸ｺﾞｼｯｸM-PRO"/>
              </a:rPr>
              <a:t>間の</a:t>
            </a:r>
            <a:r>
              <a:rPr sz="1200" u="sng" spc="10" dirty="0">
                <a:latin typeface="HG丸ｺﾞｼｯｸM-PRO"/>
                <a:cs typeface="HG丸ｺﾞｼｯｸM-PRO"/>
              </a:rPr>
              <a:t>ア</a:t>
            </a:r>
            <a:r>
              <a:rPr sz="1200" u="sng" dirty="0">
                <a:latin typeface="HG丸ｺﾞｼｯｸM-PRO"/>
                <a:cs typeface="HG丸ｺﾞｼｯｸM-PRO"/>
              </a:rPr>
              <a:t>ル</a:t>
            </a:r>
            <a:r>
              <a:rPr sz="1200" u="sng" spc="10" dirty="0">
                <a:latin typeface="HG丸ｺﾞｼｯｸM-PRO"/>
                <a:cs typeface="HG丸ｺﾞｼｯｸM-PRO"/>
              </a:rPr>
              <a:t>バ</a:t>
            </a:r>
            <a:r>
              <a:rPr sz="1200" u="sng" dirty="0">
                <a:latin typeface="HG丸ｺﾞｼｯｸM-PRO"/>
                <a:cs typeface="HG丸ｺﾞｼｯｸM-PRO"/>
              </a:rPr>
              <a:t>イト</a:t>
            </a:r>
            <a:r>
              <a:rPr sz="1200" u="sng" spc="10" dirty="0">
                <a:latin typeface="HG丸ｺﾞｼｯｸM-PRO"/>
                <a:cs typeface="HG丸ｺﾞｼｯｸM-PRO"/>
              </a:rPr>
              <a:t>に</a:t>
            </a:r>
            <a:r>
              <a:rPr sz="1200" u="sng" dirty="0">
                <a:latin typeface="HG丸ｺﾞｼｯｸM-PRO"/>
                <a:cs typeface="HG丸ｺﾞｼｯｸM-PRO"/>
              </a:rPr>
              <a:t>従</a:t>
            </a:r>
            <a:r>
              <a:rPr sz="1200" u="sng" spc="10" dirty="0">
                <a:latin typeface="HG丸ｺﾞｼｯｸM-PRO"/>
                <a:cs typeface="HG丸ｺﾞｼｯｸM-PRO"/>
              </a:rPr>
              <a:t>事</a:t>
            </a:r>
            <a:r>
              <a:rPr sz="1200" u="sng" dirty="0">
                <a:latin typeface="HG丸ｺﾞｼｯｸM-PRO"/>
                <a:cs typeface="HG丸ｺﾞｼｯｸM-PRO"/>
              </a:rPr>
              <a:t>して</a:t>
            </a:r>
            <a:r>
              <a:rPr sz="1200" u="sng" spc="10" dirty="0">
                <a:latin typeface="HG丸ｺﾞｼｯｸM-PRO"/>
                <a:cs typeface="HG丸ｺﾞｼｯｸM-PRO"/>
              </a:rPr>
              <a:t>い</a:t>
            </a:r>
            <a:r>
              <a:rPr sz="1200" u="sng" dirty="0">
                <a:latin typeface="HG丸ｺﾞｼｯｸM-PRO"/>
                <a:cs typeface="HG丸ｺﾞｼｯｸM-PRO"/>
              </a:rPr>
              <a:t>な</a:t>
            </a:r>
            <a:r>
              <a:rPr sz="1200" u="sng" spc="10" dirty="0">
                <a:latin typeface="HG丸ｺﾞｼｯｸM-PRO"/>
                <a:cs typeface="HG丸ｺﾞｼｯｸM-PRO"/>
              </a:rPr>
              <a:t>い</a:t>
            </a:r>
            <a:r>
              <a:rPr sz="1200" u="sng" dirty="0">
                <a:latin typeface="HG丸ｺﾞｼｯｸM-PRO"/>
                <a:cs typeface="HG丸ｺﾞｼｯｸM-PRO"/>
              </a:rPr>
              <a:t>か</a:t>
            </a:r>
            <a:r>
              <a:rPr sz="1200" b="1" u="sng" spc="0" dirty="0">
                <a:latin typeface="ＭＳ Ｐゴシック"/>
                <a:cs typeface="ＭＳ Ｐゴシック"/>
              </a:rPr>
              <a:t>必ず確認</a:t>
            </a:r>
            <a:r>
              <a:rPr sz="1200" dirty="0">
                <a:latin typeface="HG丸ｺﾞｼｯｸM-PRO"/>
                <a:cs typeface="HG丸ｺﾞｼｯｸM-PRO"/>
              </a:rPr>
              <a:t>し、</a:t>
            </a:r>
            <a:r>
              <a:rPr sz="1200" b="1" spc="0" dirty="0">
                <a:latin typeface="ＭＳ Ｐゴシック"/>
                <a:cs typeface="ＭＳ Ｐゴシック"/>
              </a:rPr>
              <a:t>昨年 </a:t>
            </a:r>
            <a:r>
              <a:rPr sz="1200" b="1" spc="5" dirty="0">
                <a:latin typeface="ＭＳ Ｐゴシック"/>
                <a:cs typeface="ＭＳ Ｐゴシック"/>
              </a:rPr>
              <a:t>中又は今年に入</a:t>
            </a:r>
            <a:r>
              <a:rPr sz="1200" b="1" dirty="0">
                <a:latin typeface="ＭＳ Ｐゴシック"/>
                <a:cs typeface="ＭＳ Ｐゴシック"/>
              </a:rPr>
              <a:t>っ</a:t>
            </a:r>
            <a:r>
              <a:rPr sz="1200" b="1" spc="-5" dirty="0">
                <a:latin typeface="ＭＳ Ｐゴシック"/>
                <a:cs typeface="ＭＳ Ｐゴシック"/>
              </a:rPr>
              <a:t>て短</a:t>
            </a:r>
            <a:r>
              <a:rPr sz="1200" b="1" spc="5" dirty="0">
                <a:latin typeface="ＭＳ Ｐゴシック"/>
                <a:cs typeface="ＭＳ Ｐゴシック"/>
              </a:rPr>
              <a:t>期間のアルバ</a:t>
            </a:r>
            <a:r>
              <a:rPr sz="1200" b="1" dirty="0">
                <a:latin typeface="ＭＳ Ｐゴシック"/>
                <a:cs typeface="ＭＳ Ｐゴシック"/>
              </a:rPr>
              <a:t>イト</a:t>
            </a:r>
            <a:r>
              <a:rPr sz="1200" b="1" spc="-15" dirty="0">
                <a:latin typeface="ＭＳ Ｐゴシック"/>
                <a:cs typeface="ＭＳ Ｐゴシック"/>
              </a:rPr>
              <a:t>に</a:t>
            </a:r>
            <a:r>
              <a:rPr sz="1200" b="1" spc="-5" dirty="0">
                <a:latin typeface="ＭＳ Ｐゴシック"/>
                <a:cs typeface="ＭＳ Ｐゴシック"/>
              </a:rPr>
              <a:t>従</a:t>
            </a:r>
            <a:r>
              <a:rPr sz="1200" b="1" spc="5" dirty="0">
                <a:latin typeface="ＭＳ Ｐゴシック"/>
                <a:cs typeface="ＭＳ Ｐゴシック"/>
              </a:rPr>
              <a:t>事</a:t>
            </a:r>
            <a:r>
              <a:rPr sz="1200" dirty="0">
                <a:latin typeface="HG丸ｺﾞｼｯｸM-PRO"/>
                <a:cs typeface="HG丸ｺﾞｼｯｸM-PRO"/>
              </a:rPr>
              <a:t>して</a:t>
            </a:r>
            <a:r>
              <a:rPr sz="1200" spc="10" dirty="0">
                <a:latin typeface="HG丸ｺﾞｼｯｸM-PRO"/>
                <a:cs typeface="HG丸ｺﾞｼｯｸM-PRO"/>
              </a:rPr>
              <a:t>い</a:t>
            </a:r>
            <a:r>
              <a:rPr sz="1200" dirty="0">
                <a:latin typeface="HG丸ｺﾞｼｯｸM-PRO"/>
                <a:cs typeface="HG丸ｺﾞｼｯｸM-PRO"/>
              </a:rPr>
              <a:t>た（</a:t>
            </a:r>
            <a:r>
              <a:rPr sz="1200" spc="10" dirty="0">
                <a:latin typeface="HG丸ｺﾞｼｯｸM-PRO"/>
                <a:cs typeface="HG丸ｺﾞｼｯｸM-PRO"/>
              </a:rPr>
              <a:t>現</a:t>
            </a:r>
            <a:r>
              <a:rPr sz="1200" dirty="0">
                <a:latin typeface="HG丸ｺﾞｼｯｸM-PRO"/>
                <a:cs typeface="HG丸ｺﾞｼｯｸM-PRO"/>
              </a:rPr>
              <a:t>在</a:t>
            </a:r>
            <a:r>
              <a:rPr sz="1200" spc="10" dirty="0">
                <a:latin typeface="HG丸ｺﾞｼｯｸM-PRO"/>
                <a:cs typeface="HG丸ｺﾞｼｯｸM-PRO"/>
              </a:rPr>
              <a:t>は無</a:t>
            </a:r>
            <a:r>
              <a:rPr sz="1200" dirty="0">
                <a:latin typeface="HG丸ｺﾞｼｯｸM-PRO"/>
                <a:cs typeface="HG丸ｺﾞｼｯｸM-PRO"/>
              </a:rPr>
              <a:t>職の</a:t>
            </a:r>
            <a:r>
              <a:rPr sz="1200" spc="10" dirty="0">
                <a:latin typeface="HG丸ｺﾞｼｯｸM-PRO"/>
                <a:cs typeface="HG丸ｺﾞｼｯｸM-PRO"/>
              </a:rPr>
              <a:t>）</a:t>
            </a:r>
            <a:r>
              <a:rPr sz="1200" dirty="0">
                <a:latin typeface="HG丸ｺﾞｼｯｸM-PRO"/>
                <a:cs typeface="HG丸ｺﾞｼｯｸM-PRO"/>
              </a:rPr>
              <a:t>場合</a:t>
            </a:r>
            <a:r>
              <a:rPr sz="1200" b="1" dirty="0">
                <a:latin typeface="ＭＳ Ｐゴシック"/>
                <a:cs typeface="ＭＳ Ｐゴシック"/>
              </a:rPr>
              <a:t>、</a:t>
            </a:r>
            <a:r>
              <a:rPr sz="1200" b="1" spc="-75" dirty="0">
                <a:latin typeface="ＭＳ Ｐゴシック"/>
                <a:cs typeface="ＭＳ Ｐゴシック"/>
              </a:rPr>
              <a:t>Q１１</a:t>
            </a:r>
            <a:r>
              <a:rPr sz="1200" b="1" spc="-80" dirty="0">
                <a:latin typeface="ＭＳ Ｐゴシック"/>
                <a:cs typeface="ＭＳ Ｐゴシック"/>
              </a:rPr>
              <a:t>の書 類</a:t>
            </a:r>
            <a:r>
              <a:rPr sz="1200" spc="-100" dirty="0">
                <a:latin typeface="HG丸ｺﾞｼｯｸM-PRO"/>
                <a:cs typeface="HG丸ｺﾞｼｯｸM-PRO"/>
              </a:rPr>
              <a:t>が必要です。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9119" y="6885425"/>
            <a:ext cx="6477000" cy="22097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latin typeface="HG丸ｺﾞｼｯｸM-PRO"/>
                <a:cs typeface="HG丸ｺﾞｼｯｸM-PRO"/>
              </a:rPr>
              <a:t>Q７</a:t>
            </a:r>
            <a:r>
              <a:rPr sz="1200" spc="350" dirty="0">
                <a:latin typeface="HG丸ｺﾞｼｯｸM-PRO"/>
                <a:cs typeface="HG丸ｺﾞｼｯｸM-PRO"/>
              </a:rPr>
              <a:t> </a:t>
            </a:r>
            <a:r>
              <a:rPr sz="1200" b="1" spc="-110" dirty="0">
                <a:latin typeface="ＭＳ Ｐゴシック"/>
                <a:cs typeface="ＭＳ Ｐゴシック"/>
              </a:rPr>
              <a:t>父子</a:t>
            </a:r>
            <a:r>
              <a:rPr sz="1200" b="1" spc="-105" dirty="0">
                <a:latin typeface="ＭＳ Ｐゴシック"/>
                <a:cs typeface="ＭＳ Ｐゴシック"/>
              </a:rPr>
              <a:t>・</a:t>
            </a:r>
            <a:r>
              <a:rPr sz="1200" b="1" spc="-120" dirty="0">
                <a:latin typeface="ＭＳ Ｐゴシック"/>
                <a:cs typeface="ＭＳ Ｐゴシック"/>
              </a:rPr>
              <a:t>母</a:t>
            </a:r>
            <a:r>
              <a:rPr sz="1200" b="1" spc="-105" dirty="0">
                <a:latin typeface="ＭＳ Ｐゴシック"/>
                <a:cs typeface="ＭＳ Ｐゴシック"/>
              </a:rPr>
              <a:t>子の</a:t>
            </a:r>
            <a:r>
              <a:rPr sz="1200" b="1" spc="-114" dirty="0">
                <a:latin typeface="ＭＳ Ｐゴシック"/>
                <a:cs typeface="ＭＳ Ｐゴシック"/>
              </a:rPr>
              <a:t>世帯</a:t>
            </a:r>
            <a:r>
              <a:rPr sz="1200" spc="-110" dirty="0">
                <a:latin typeface="HG丸ｺﾞｼｯｸM-PRO"/>
                <a:cs typeface="HG丸ｺﾞｼｯｸM-PRO"/>
              </a:rPr>
              <a:t>です。何が必要で</a:t>
            </a:r>
            <a:r>
              <a:rPr sz="1200" spc="-120" dirty="0">
                <a:latin typeface="HG丸ｺﾞｼｯｸM-PRO"/>
                <a:cs typeface="HG丸ｺﾞｼｯｸM-PRO"/>
              </a:rPr>
              <a:t>す</a:t>
            </a:r>
            <a:r>
              <a:rPr sz="1200" spc="-110" dirty="0">
                <a:latin typeface="HG丸ｺﾞｼｯｸM-PRO"/>
                <a:cs typeface="HG丸ｺﾞｼｯｸM-PRO"/>
              </a:rPr>
              <a:t>か？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9572" y="7126223"/>
            <a:ext cx="6388100" cy="294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HG丸ｺﾞｼｯｸM-PRO"/>
                <a:cs typeface="HG丸ｺﾞｼｯｸM-PRO"/>
              </a:rPr>
              <a:t>A７</a:t>
            </a:r>
            <a:r>
              <a:rPr sz="1200" spc="100" dirty="0">
                <a:latin typeface="HG丸ｺﾞｼｯｸM-PRO"/>
                <a:cs typeface="HG丸ｺﾞｼｯｸM-PRO"/>
              </a:rPr>
              <a:t> </a:t>
            </a:r>
            <a:r>
              <a:rPr sz="1200" spc="-110" dirty="0">
                <a:latin typeface="HG丸ｺﾞｼｯｸM-PRO"/>
                <a:cs typeface="HG丸ｺﾞｼｯｸM-PRO"/>
              </a:rPr>
              <a:t>父子・母子</a:t>
            </a:r>
            <a:r>
              <a:rPr sz="1200" spc="-120" dirty="0">
                <a:latin typeface="HG丸ｺﾞｼｯｸM-PRO"/>
                <a:cs typeface="HG丸ｺﾞｼｯｸM-PRO"/>
              </a:rPr>
              <a:t>世</a:t>
            </a:r>
            <a:r>
              <a:rPr sz="1200" spc="-110" dirty="0">
                <a:latin typeface="HG丸ｺﾞｼｯｸM-PRO"/>
                <a:cs typeface="HG丸ｺﾞｼｯｸM-PRO"/>
              </a:rPr>
              <a:t>帯</a:t>
            </a:r>
            <a:r>
              <a:rPr sz="1200" spc="-120" dirty="0">
                <a:latin typeface="HG丸ｺﾞｼｯｸM-PRO"/>
                <a:cs typeface="HG丸ｺﾞｼｯｸM-PRO"/>
              </a:rPr>
              <a:t>で</a:t>
            </a:r>
            <a:r>
              <a:rPr sz="1200" spc="-110" dirty="0">
                <a:latin typeface="HG丸ｺﾞｼｯｸM-PRO"/>
                <a:cs typeface="HG丸ｺﾞｼｯｸM-PRO"/>
              </a:rPr>
              <a:t>あることを確認で</a:t>
            </a:r>
            <a:r>
              <a:rPr sz="1200" spc="-120" dirty="0">
                <a:latin typeface="HG丸ｺﾞｼｯｸM-PRO"/>
                <a:cs typeface="HG丸ｺﾞｼｯｸM-PRO"/>
              </a:rPr>
              <a:t>き</a:t>
            </a:r>
            <a:r>
              <a:rPr sz="1200" spc="-110" dirty="0">
                <a:latin typeface="HG丸ｺﾞｼｯｸM-PRO"/>
                <a:cs typeface="HG丸ｺﾞｼｯｸM-PRO"/>
              </a:rPr>
              <a:t>る</a:t>
            </a:r>
            <a:r>
              <a:rPr sz="1200" b="1" spc="-90" dirty="0">
                <a:latin typeface="ＭＳ Ｐゴシック"/>
                <a:cs typeface="ＭＳ Ｐゴシック"/>
              </a:rPr>
              <a:t>以</a:t>
            </a:r>
            <a:r>
              <a:rPr sz="1200" b="1" spc="-80" dirty="0">
                <a:latin typeface="ＭＳ Ｐゴシック"/>
                <a:cs typeface="ＭＳ Ｐゴシック"/>
              </a:rPr>
              <a:t>下①</a:t>
            </a:r>
            <a:r>
              <a:rPr sz="1200" b="1" spc="-85" dirty="0">
                <a:latin typeface="ＭＳ Ｐゴシック"/>
                <a:cs typeface="ＭＳ Ｐゴシック"/>
              </a:rPr>
              <a:t>と②</a:t>
            </a:r>
            <a:r>
              <a:rPr sz="1200" spc="-85" dirty="0">
                <a:latin typeface="HG丸ｺﾞｼｯｸM-PRO"/>
                <a:cs typeface="HG丸ｺﾞｼｯｸM-PRO"/>
              </a:rPr>
              <a:t>（</a:t>
            </a:r>
            <a:r>
              <a:rPr sz="1200" spc="-110" dirty="0">
                <a:latin typeface="HG丸ｺﾞｼｯｸM-PRO"/>
                <a:cs typeface="HG丸ｺﾞｼｯｸM-PRO"/>
              </a:rPr>
              <a:t>ただし、①</a:t>
            </a:r>
            <a:r>
              <a:rPr sz="1200" spc="200" dirty="0">
                <a:latin typeface="HG丸ｺﾞｼｯｸM-PRO"/>
                <a:cs typeface="HG丸ｺﾞｼｯｸM-PRO"/>
              </a:rPr>
              <a:t>は</a:t>
            </a:r>
            <a:r>
              <a:rPr sz="1200" dirty="0">
                <a:latin typeface="HG丸ｺﾞｼｯｸM-PRO"/>
                <a:cs typeface="HG丸ｺﾞｼｯｸM-PRO"/>
              </a:rPr>
              <a:t>4</a:t>
            </a:r>
            <a:r>
              <a:rPr sz="1200" spc="-140" dirty="0">
                <a:latin typeface="HG丸ｺﾞｼｯｸM-PRO"/>
                <a:cs typeface="HG丸ｺﾞｼｯｸM-PRO"/>
              </a:rPr>
              <a:t> </a:t>
            </a:r>
            <a:r>
              <a:rPr sz="1200" spc="-110" dirty="0">
                <a:latin typeface="HG丸ｺﾞｼｯｸM-PRO"/>
                <a:cs typeface="HG丸ｺﾞｼｯｸM-PRO"/>
              </a:rPr>
              <a:t>年間</a:t>
            </a:r>
            <a:r>
              <a:rPr sz="1200" spc="190" dirty="0">
                <a:latin typeface="HG丸ｺﾞｼｯｸM-PRO"/>
                <a:cs typeface="HG丸ｺﾞｼｯｸM-PRO"/>
              </a:rPr>
              <a:t>に</a:t>
            </a:r>
            <a:r>
              <a:rPr sz="1200" dirty="0">
                <a:latin typeface="HG丸ｺﾞｼｯｸM-PRO"/>
                <a:cs typeface="HG丸ｺﾞｼｯｸM-PRO"/>
              </a:rPr>
              <a:t>1</a:t>
            </a:r>
            <a:r>
              <a:rPr sz="1200" spc="-204" dirty="0">
                <a:latin typeface="HG丸ｺﾞｼｯｸM-PRO"/>
                <a:cs typeface="HG丸ｺﾞｼｯｸM-PRO"/>
              </a:rPr>
              <a:t> </a:t>
            </a:r>
            <a:r>
              <a:rPr sz="1200" spc="-180" dirty="0">
                <a:latin typeface="HG丸ｺﾞｼｯｸM-PRO"/>
                <a:cs typeface="HG丸ｺﾞｼｯｸM-PRO"/>
              </a:rPr>
              <a:t>度の提出で</a:t>
            </a:r>
            <a:r>
              <a:rPr sz="1200" spc="-170" dirty="0">
                <a:latin typeface="HG丸ｺﾞｼｯｸM-PRO"/>
                <a:cs typeface="HG丸ｺﾞｼｯｸM-PRO"/>
              </a:rPr>
              <a:t>可</a:t>
            </a:r>
            <a:r>
              <a:rPr sz="1200" spc="-180" dirty="0">
                <a:latin typeface="HG丸ｺﾞｼｯｸM-PRO"/>
                <a:cs typeface="HG丸ｺﾞｼｯｸM-PRO"/>
              </a:rPr>
              <a:t>。</a:t>
            </a:r>
            <a:r>
              <a:rPr sz="1200" dirty="0">
                <a:latin typeface="HG丸ｺﾞｼｯｸM-PRO"/>
                <a:cs typeface="HG丸ｺﾞｼｯｸM-PRO"/>
              </a:rPr>
              <a:t>）</a:t>
            </a:r>
            <a:endParaRPr sz="1200">
              <a:latin typeface="HG丸ｺﾞｼｯｸM-PRO"/>
              <a:cs typeface="HG丸ｺﾞｼｯｸM-PRO"/>
            </a:endParaRPr>
          </a:p>
          <a:p>
            <a:pPr marL="364490">
              <a:lnSpc>
                <a:spcPct val="100000"/>
              </a:lnSpc>
              <a:spcBef>
                <a:spcPts val="240"/>
              </a:spcBef>
            </a:pPr>
            <a:r>
              <a:rPr sz="1200" b="1" spc="-80" dirty="0">
                <a:latin typeface="ＭＳ Ｐゴシック"/>
                <a:cs typeface="ＭＳ Ｐゴシック"/>
              </a:rPr>
              <a:t>又は</a:t>
            </a:r>
            <a:r>
              <a:rPr sz="1200" b="1" spc="-90" dirty="0">
                <a:latin typeface="ＭＳ Ｐゴシック"/>
                <a:cs typeface="ＭＳ Ｐゴシック"/>
              </a:rPr>
              <a:t>②</a:t>
            </a:r>
            <a:r>
              <a:rPr sz="1200" b="1" spc="-75" dirty="0">
                <a:latin typeface="ＭＳ Ｐゴシック"/>
                <a:cs typeface="ＭＳ Ｐゴシック"/>
              </a:rPr>
              <a:t>と</a:t>
            </a:r>
            <a:r>
              <a:rPr sz="1200" b="1" spc="-85" dirty="0">
                <a:latin typeface="ＭＳ Ｐゴシック"/>
                <a:cs typeface="ＭＳ Ｐゴシック"/>
              </a:rPr>
              <a:t>③、</a:t>
            </a:r>
            <a:r>
              <a:rPr sz="1200" b="1" spc="-80" dirty="0">
                <a:latin typeface="ＭＳ Ｐゴシック"/>
                <a:cs typeface="ＭＳ Ｐゴシック"/>
              </a:rPr>
              <a:t>該当</a:t>
            </a:r>
            <a:r>
              <a:rPr sz="1200" b="1" spc="-90" dirty="0">
                <a:latin typeface="ＭＳ Ｐゴシック"/>
                <a:cs typeface="ＭＳ Ｐゴシック"/>
              </a:rPr>
              <a:t>者</a:t>
            </a:r>
            <a:r>
              <a:rPr sz="1200" b="1" spc="-80" dirty="0">
                <a:latin typeface="ＭＳ Ｐゴシック"/>
                <a:cs typeface="ＭＳ Ｐゴシック"/>
              </a:rPr>
              <a:t>は</a:t>
            </a:r>
            <a:r>
              <a:rPr sz="1200" b="1" spc="-90" dirty="0">
                <a:latin typeface="ＭＳ Ｐゴシック"/>
                <a:cs typeface="ＭＳ Ｐゴシック"/>
              </a:rPr>
              <a:t>④</a:t>
            </a:r>
            <a:r>
              <a:rPr sz="1200" b="1" spc="-80" dirty="0">
                <a:latin typeface="ＭＳ Ｐゴシック"/>
                <a:cs typeface="ＭＳ Ｐゴシック"/>
              </a:rPr>
              <a:t>の書類</a:t>
            </a:r>
            <a:r>
              <a:rPr sz="1200" dirty="0">
                <a:latin typeface="HG丸ｺﾞｼｯｸM-PRO"/>
                <a:cs typeface="HG丸ｺﾞｼｯｸM-PRO"/>
              </a:rPr>
              <a:t>が必要です。</a:t>
            </a:r>
            <a:endParaRPr sz="1200">
              <a:latin typeface="HG丸ｺﾞｼｯｸM-PRO"/>
              <a:cs typeface="HG丸ｺﾞｼｯｸM-PRO"/>
            </a:endParaRPr>
          </a:p>
          <a:p>
            <a:pPr marL="702945" marR="45720" indent="-137160">
              <a:lnSpc>
                <a:spcPct val="108300"/>
              </a:lnSpc>
              <a:spcBef>
                <a:spcPts val="120"/>
              </a:spcBef>
            </a:pPr>
            <a:r>
              <a:rPr sz="1200" spc="-110" dirty="0">
                <a:latin typeface="HG丸ｺﾞｼｯｸM-PRO"/>
                <a:cs typeface="HG丸ｺﾞｼｯｸM-PRO"/>
              </a:rPr>
              <a:t>※</a:t>
            </a:r>
            <a:r>
              <a:rPr sz="1200" b="1" spc="-114" dirty="0">
                <a:latin typeface="ＭＳ Ｐゴシック"/>
                <a:cs typeface="ＭＳ Ｐゴシック"/>
              </a:rPr>
              <a:t>父</a:t>
            </a:r>
            <a:r>
              <a:rPr sz="1200" b="1" spc="-105" dirty="0">
                <a:latin typeface="ＭＳ Ｐゴシック"/>
                <a:cs typeface="ＭＳ Ｐゴシック"/>
              </a:rPr>
              <a:t>母</a:t>
            </a:r>
            <a:r>
              <a:rPr sz="1200" b="1" spc="-120" dirty="0">
                <a:latin typeface="ＭＳ Ｐゴシック"/>
                <a:cs typeface="ＭＳ Ｐゴシック"/>
              </a:rPr>
              <a:t>の別居</a:t>
            </a:r>
            <a:r>
              <a:rPr sz="1200" b="1" spc="-114" dirty="0">
                <a:latin typeface="ＭＳ Ｐゴシック"/>
                <a:cs typeface="ＭＳ Ｐゴシック"/>
              </a:rPr>
              <a:t>（</a:t>
            </a:r>
            <a:r>
              <a:rPr sz="1200" b="1" spc="-110" dirty="0">
                <a:latin typeface="ＭＳ Ｐゴシック"/>
                <a:cs typeface="ＭＳ Ｐゴシック"/>
              </a:rPr>
              <a:t>期</a:t>
            </a:r>
            <a:r>
              <a:rPr sz="1200" b="1" spc="-114" dirty="0">
                <a:latin typeface="ＭＳ Ｐゴシック"/>
                <a:cs typeface="ＭＳ Ｐゴシック"/>
              </a:rPr>
              <a:t>間の長短を問</a:t>
            </a:r>
            <a:r>
              <a:rPr sz="1200" b="1" spc="-105" dirty="0">
                <a:latin typeface="ＭＳ Ｐゴシック"/>
                <a:cs typeface="ＭＳ Ｐゴシック"/>
              </a:rPr>
              <a:t>わ</a:t>
            </a:r>
            <a:r>
              <a:rPr sz="1200" b="1" spc="-120" dirty="0">
                <a:latin typeface="ＭＳ Ｐゴシック"/>
                <a:cs typeface="ＭＳ Ｐゴシック"/>
              </a:rPr>
              <a:t>な</a:t>
            </a:r>
            <a:r>
              <a:rPr sz="1200" b="1" spc="-114" dirty="0">
                <a:latin typeface="ＭＳ Ｐゴシック"/>
                <a:cs typeface="ＭＳ Ｐゴシック"/>
              </a:rPr>
              <a:t>い</a:t>
            </a:r>
            <a:r>
              <a:rPr sz="1200" b="1" spc="-105" dirty="0">
                <a:latin typeface="ＭＳ Ｐゴシック"/>
                <a:cs typeface="ＭＳ Ｐゴシック"/>
              </a:rPr>
              <a:t>）</a:t>
            </a:r>
            <a:r>
              <a:rPr sz="1200" spc="-110" dirty="0">
                <a:latin typeface="HG丸ｺﾞｼｯｸM-PRO"/>
                <a:cs typeface="HG丸ｺﾞｼｯｸM-PRO"/>
              </a:rPr>
              <a:t>に</a:t>
            </a:r>
            <a:r>
              <a:rPr sz="1200" spc="-120" dirty="0">
                <a:latin typeface="HG丸ｺﾞｼｯｸM-PRO"/>
                <a:cs typeface="HG丸ｺﾞｼｯｸM-PRO"/>
              </a:rPr>
              <a:t>つ</a:t>
            </a:r>
            <a:r>
              <a:rPr sz="1200" spc="-110" dirty="0">
                <a:latin typeface="HG丸ｺﾞｼｯｸM-PRO"/>
                <a:cs typeface="HG丸ｺﾞｼｯｸM-PRO"/>
              </a:rPr>
              <a:t>いて</a:t>
            </a:r>
            <a:r>
              <a:rPr sz="1200" spc="-120" dirty="0">
                <a:latin typeface="HG丸ｺﾞｼｯｸM-PRO"/>
                <a:cs typeface="HG丸ｺﾞｼｯｸM-PRO"/>
              </a:rPr>
              <a:t>は</a:t>
            </a:r>
            <a:r>
              <a:rPr sz="1200" spc="-110" dirty="0">
                <a:latin typeface="HG丸ｺﾞｼｯｸM-PRO"/>
                <a:cs typeface="HG丸ｺﾞｼｯｸM-PRO"/>
              </a:rPr>
              <a:t>、父子・母子世帯</a:t>
            </a:r>
            <a:r>
              <a:rPr sz="1200" spc="-120" dirty="0">
                <a:latin typeface="HG丸ｺﾞｼｯｸM-PRO"/>
                <a:cs typeface="HG丸ｺﾞｼｯｸM-PRO"/>
              </a:rPr>
              <a:t>を</a:t>
            </a:r>
            <a:r>
              <a:rPr sz="1200" spc="-110" dirty="0">
                <a:latin typeface="HG丸ｺﾞｼｯｸM-PRO"/>
                <a:cs typeface="HG丸ｺﾞｼｯｸM-PRO"/>
              </a:rPr>
              <a:t>証</a:t>
            </a:r>
            <a:r>
              <a:rPr sz="1200" spc="-120" dirty="0">
                <a:latin typeface="HG丸ｺﾞｼｯｸM-PRO"/>
                <a:cs typeface="HG丸ｺﾞｼｯｸM-PRO"/>
              </a:rPr>
              <a:t>明</a:t>
            </a:r>
            <a:r>
              <a:rPr sz="1200" spc="-110" dirty="0">
                <a:latin typeface="HG丸ｺﾞｼｯｸM-PRO"/>
                <a:cs typeface="HG丸ｺﾞｼｯｸM-PRO"/>
              </a:rPr>
              <a:t>できる</a:t>
            </a:r>
            <a:r>
              <a:rPr sz="1200" b="1" spc="-114" dirty="0">
                <a:latin typeface="ＭＳ Ｐゴシック"/>
                <a:cs typeface="ＭＳ Ｐゴシック"/>
              </a:rPr>
              <a:t>公的書</a:t>
            </a:r>
            <a:r>
              <a:rPr sz="1200" b="1" spc="-105" dirty="0">
                <a:latin typeface="ＭＳ Ｐゴシック"/>
                <a:cs typeface="ＭＳ Ｐゴシック"/>
              </a:rPr>
              <a:t>類</a:t>
            </a:r>
            <a:r>
              <a:rPr sz="1200" spc="-110" dirty="0">
                <a:latin typeface="HG丸ｺﾞｼｯｸM-PRO"/>
                <a:cs typeface="HG丸ｺﾞｼｯｸM-PRO"/>
              </a:rPr>
              <a:t>が何 もない場合は原則</a:t>
            </a:r>
            <a:r>
              <a:rPr sz="1200" spc="-120" dirty="0">
                <a:latin typeface="HG丸ｺﾞｼｯｸM-PRO"/>
                <a:cs typeface="HG丸ｺﾞｼｯｸM-PRO"/>
              </a:rPr>
              <a:t>と</a:t>
            </a:r>
            <a:r>
              <a:rPr sz="1200" spc="-110" dirty="0">
                <a:latin typeface="HG丸ｺﾞｼｯｸM-PRO"/>
                <a:cs typeface="HG丸ｺﾞｼｯｸM-PRO"/>
              </a:rPr>
              <a:t>し</a:t>
            </a:r>
            <a:r>
              <a:rPr sz="1200" spc="-120" dirty="0">
                <a:latin typeface="HG丸ｺﾞｼｯｸM-PRO"/>
                <a:cs typeface="HG丸ｺﾞｼｯｸM-PRO"/>
              </a:rPr>
              <a:t>て</a:t>
            </a:r>
            <a:r>
              <a:rPr sz="1200" spc="-110" dirty="0">
                <a:latin typeface="HG丸ｺﾞｼｯｸM-PRO"/>
                <a:cs typeface="HG丸ｺﾞｼｯｸM-PRO"/>
              </a:rPr>
              <a:t>父子・母子世帯と</a:t>
            </a:r>
            <a:r>
              <a:rPr sz="1200" spc="-120" dirty="0">
                <a:latin typeface="HG丸ｺﾞｼｯｸM-PRO"/>
                <a:cs typeface="HG丸ｺﾞｼｯｸM-PRO"/>
              </a:rPr>
              <a:t>し</a:t>
            </a:r>
            <a:r>
              <a:rPr sz="1200" spc="-110" dirty="0">
                <a:latin typeface="HG丸ｺﾞｼｯｸM-PRO"/>
                <a:cs typeface="HG丸ｺﾞｼｯｸM-PRO"/>
              </a:rPr>
              <a:t>て</a:t>
            </a:r>
            <a:r>
              <a:rPr sz="1200" spc="-120" dirty="0">
                <a:latin typeface="HG丸ｺﾞｼｯｸM-PRO"/>
                <a:cs typeface="HG丸ｺﾞｼｯｸM-PRO"/>
              </a:rPr>
              <a:t>の</a:t>
            </a:r>
            <a:r>
              <a:rPr sz="1200" spc="-110" dirty="0">
                <a:latin typeface="HG丸ｺﾞｼｯｸM-PRO"/>
                <a:cs typeface="HG丸ｺﾞｼｯｸM-PRO"/>
              </a:rPr>
              <a:t>認定はできません。</a:t>
            </a:r>
            <a:endParaRPr sz="1200">
              <a:latin typeface="HG丸ｺﾞｼｯｸM-PRO"/>
              <a:cs typeface="HG丸ｺﾞｼｯｸM-PRO"/>
            </a:endParaRPr>
          </a:p>
          <a:p>
            <a:pPr marL="431800">
              <a:lnSpc>
                <a:spcPct val="100000"/>
              </a:lnSpc>
              <a:spcBef>
                <a:spcPts val="240"/>
              </a:spcBef>
            </a:pPr>
            <a:r>
              <a:rPr sz="1200" b="1" spc="0" dirty="0">
                <a:latin typeface="ＭＳ Ｐゴシック"/>
                <a:cs typeface="ＭＳ Ｐゴシック"/>
              </a:rPr>
              <a:t>①</a:t>
            </a:r>
            <a:r>
              <a:rPr sz="1200" spc="-110" dirty="0">
                <a:latin typeface="HG丸ｺﾞｼｯｸM-PRO"/>
                <a:cs typeface="HG丸ｺﾞｼｯｸM-PRO"/>
              </a:rPr>
              <a:t>父（母）</a:t>
            </a:r>
            <a:r>
              <a:rPr sz="1200" spc="-120" dirty="0">
                <a:latin typeface="HG丸ｺﾞｼｯｸM-PRO"/>
                <a:cs typeface="HG丸ｺﾞｼｯｸM-PRO"/>
              </a:rPr>
              <a:t>の</a:t>
            </a:r>
            <a:r>
              <a:rPr sz="1200" spc="-110" dirty="0">
                <a:latin typeface="HG丸ｺﾞｼｯｸM-PRO"/>
                <a:cs typeface="HG丸ｺﾞｼｯｸM-PRO"/>
              </a:rPr>
              <a:t>戸籍謄本</a:t>
            </a:r>
            <a:endParaRPr sz="1200">
              <a:latin typeface="HG丸ｺﾞｼｯｸM-PRO"/>
              <a:cs typeface="HG丸ｺﾞｼｯｸM-PRO"/>
            </a:endParaRPr>
          </a:p>
          <a:p>
            <a:pPr marL="794385" marR="5080" indent="-228600">
              <a:lnSpc>
                <a:spcPct val="116700"/>
              </a:lnSpc>
              <a:spcBef>
                <a:spcPts val="10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…</a:t>
            </a:r>
            <a:r>
              <a:rPr sz="1200" spc="-190" dirty="0">
                <a:latin typeface="HG丸ｺﾞｼｯｸM-PRO"/>
                <a:cs typeface="HG丸ｺﾞｼｯｸM-PRO"/>
              </a:rPr>
              <a:t> </a:t>
            </a:r>
            <a:r>
              <a:rPr sz="1200" spc="-110" dirty="0">
                <a:latin typeface="HG丸ｺﾞｼｯｸM-PRO"/>
                <a:cs typeface="HG丸ｺﾞｼｯｸM-PRO"/>
              </a:rPr>
              <a:t>父又は母と離別(</a:t>
            </a:r>
            <a:r>
              <a:rPr sz="1200" spc="-120" dirty="0">
                <a:latin typeface="HG丸ｺﾞｼｯｸM-PRO"/>
                <a:cs typeface="HG丸ｺﾞｼｯｸM-PRO"/>
              </a:rPr>
              <a:t>死</a:t>
            </a:r>
            <a:r>
              <a:rPr sz="1200" spc="-110" dirty="0">
                <a:latin typeface="HG丸ｺﾞｼｯｸM-PRO"/>
                <a:cs typeface="HG丸ｺﾞｼｯｸM-PRO"/>
              </a:rPr>
              <a:t>別</a:t>
            </a:r>
            <a:r>
              <a:rPr sz="1200" spc="-120" dirty="0">
                <a:latin typeface="HG丸ｺﾞｼｯｸM-PRO"/>
                <a:cs typeface="HG丸ｺﾞｼｯｸM-PRO"/>
              </a:rPr>
              <a:t>)</a:t>
            </a:r>
            <a:r>
              <a:rPr sz="1200" spc="-110" dirty="0">
                <a:latin typeface="HG丸ｺﾞｼｯｸM-PRO"/>
                <a:cs typeface="HG丸ｺﾞｼｯｸM-PRO"/>
              </a:rPr>
              <a:t>した日にち及び自</a:t>
            </a:r>
            <a:r>
              <a:rPr sz="1200" spc="-120" dirty="0">
                <a:latin typeface="HG丸ｺﾞｼｯｸM-PRO"/>
                <a:cs typeface="HG丸ｺﾞｼｯｸM-PRO"/>
              </a:rPr>
              <a:t>分</a:t>
            </a:r>
            <a:r>
              <a:rPr sz="1200" spc="-110" dirty="0">
                <a:latin typeface="HG丸ｺﾞｼｯｸM-PRO"/>
                <a:cs typeface="HG丸ｺﾞｼｯｸM-PRO"/>
              </a:rPr>
              <a:t>と</a:t>
            </a:r>
            <a:r>
              <a:rPr sz="1200" spc="-120" dirty="0">
                <a:latin typeface="HG丸ｺﾞｼｯｸM-PRO"/>
                <a:cs typeface="HG丸ｺﾞｼｯｸM-PRO"/>
              </a:rPr>
              <a:t>の</a:t>
            </a:r>
            <a:r>
              <a:rPr sz="1200" spc="-110" dirty="0">
                <a:latin typeface="HG丸ｺﾞｼｯｸM-PRO"/>
                <a:cs typeface="HG丸ｺﾞｼｯｸM-PRO"/>
              </a:rPr>
              <a:t>続柄が確認できる</a:t>
            </a:r>
            <a:r>
              <a:rPr sz="1200" spc="-120" dirty="0">
                <a:latin typeface="HG丸ｺﾞｼｯｸM-PRO"/>
                <a:cs typeface="HG丸ｺﾞｼｯｸM-PRO"/>
              </a:rPr>
              <a:t>戸</a:t>
            </a:r>
            <a:r>
              <a:rPr sz="1200" spc="-110" dirty="0">
                <a:latin typeface="HG丸ｺﾞｼｯｸM-PRO"/>
                <a:cs typeface="HG丸ｺﾞｼｯｸM-PRO"/>
              </a:rPr>
              <a:t>籍</a:t>
            </a:r>
            <a:r>
              <a:rPr sz="1200" spc="-120" dirty="0">
                <a:latin typeface="HG丸ｺﾞｼｯｸM-PRO"/>
                <a:cs typeface="HG丸ｺﾞｼｯｸM-PRO"/>
              </a:rPr>
              <a:t>で</a:t>
            </a:r>
            <a:r>
              <a:rPr sz="1200" spc="-110" dirty="0">
                <a:latin typeface="HG丸ｺﾞｼｯｸM-PRO"/>
                <a:cs typeface="HG丸ｺﾞｼｯｸM-PRO"/>
              </a:rPr>
              <a:t>あることはじめから ひとり親の場合は</a:t>
            </a:r>
            <a:r>
              <a:rPr sz="1200" spc="-120" dirty="0">
                <a:latin typeface="HG丸ｺﾞｼｯｸM-PRO"/>
                <a:cs typeface="HG丸ｺﾞｼｯｸM-PRO"/>
              </a:rPr>
              <a:t>、</a:t>
            </a:r>
            <a:r>
              <a:rPr sz="1200" spc="-110" dirty="0">
                <a:latin typeface="HG丸ｺﾞｼｯｸM-PRO"/>
                <a:cs typeface="HG丸ｺﾞｼｯｸM-PRO"/>
              </a:rPr>
              <a:t>ひ</a:t>
            </a:r>
            <a:r>
              <a:rPr sz="1200" spc="-120" dirty="0">
                <a:latin typeface="HG丸ｺﾞｼｯｸM-PRO"/>
                <a:cs typeface="HG丸ｺﾞｼｯｸM-PRO"/>
              </a:rPr>
              <a:t>と</a:t>
            </a:r>
            <a:r>
              <a:rPr sz="1200" spc="-110" dirty="0">
                <a:latin typeface="HG丸ｺﾞｼｯｸM-PRO"/>
                <a:cs typeface="HG丸ｺﾞｼｯｸM-PRO"/>
              </a:rPr>
              <a:t>り親を確認できる</a:t>
            </a:r>
            <a:r>
              <a:rPr sz="1200" spc="-120" dirty="0">
                <a:latin typeface="HG丸ｺﾞｼｯｸM-PRO"/>
                <a:cs typeface="HG丸ｺﾞｼｯｸM-PRO"/>
              </a:rPr>
              <a:t>戸</a:t>
            </a:r>
            <a:r>
              <a:rPr sz="1200" spc="-110" dirty="0">
                <a:latin typeface="HG丸ｺﾞｼｯｸM-PRO"/>
                <a:cs typeface="HG丸ｺﾞｼｯｸM-PRO"/>
              </a:rPr>
              <a:t>籍</a:t>
            </a:r>
            <a:r>
              <a:rPr sz="1200" spc="-120" dirty="0">
                <a:latin typeface="HG丸ｺﾞｼｯｸM-PRO"/>
                <a:cs typeface="HG丸ｺﾞｼｯｸM-PRO"/>
              </a:rPr>
              <a:t>謄</a:t>
            </a:r>
            <a:r>
              <a:rPr sz="1200" dirty="0">
                <a:latin typeface="HG丸ｺﾞｼｯｸM-PRO"/>
                <a:cs typeface="HG丸ｺﾞｼｯｸM-PRO"/>
              </a:rPr>
              <a:t>本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75"/>
              </a:spcBef>
            </a:pPr>
            <a:r>
              <a:rPr sz="1200" dirty="0">
                <a:latin typeface="HG丸ｺﾞｼｯｸM-PRO"/>
                <a:cs typeface="HG丸ｺﾞｼｯｸM-PRO"/>
              </a:rPr>
              <a:t>→</a:t>
            </a:r>
            <a:r>
              <a:rPr sz="1200" spc="300" dirty="0">
                <a:latin typeface="HG丸ｺﾞｼｯｸM-PRO"/>
                <a:cs typeface="HG丸ｺﾞｼｯｸM-PRO"/>
              </a:rPr>
              <a:t> </a:t>
            </a:r>
            <a:r>
              <a:rPr sz="1200" b="1" u="sng" spc="5" dirty="0">
                <a:latin typeface="ＭＳ Ｐゴシック"/>
                <a:cs typeface="ＭＳ Ｐゴシック"/>
              </a:rPr>
              <a:t>死別</a:t>
            </a:r>
            <a:r>
              <a:rPr sz="1200" u="sng" dirty="0">
                <a:latin typeface="HG丸ｺﾞｼｯｸM-PRO"/>
                <a:cs typeface="HG丸ｺﾞｼｯｸM-PRO"/>
              </a:rPr>
              <a:t>の場合は、</a:t>
            </a:r>
            <a:r>
              <a:rPr sz="1200" b="1" u="sng" spc="-5" dirty="0">
                <a:latin typeface="ＭＳ Ｐゴシック"/>
                <a:cs typeface="ＭＳ Ｐゴシック"/>
              </a:rPr>
              <a:t>遺</a:t>
            </a:r>
            <a:r>
              <a:rPr sz="1200" b="1" u="sng" spc="5" dirty="0">
                <a:latin typeface="ＭＳ Ｐゴシック"/>
                <a:cs typeface="ＭＳ Ｐゴシック"/>
              </a:rPr>
              <a:t>族</a:t>
            </a:r>
            <a:r>
              <a:rPr sz="1200" b="1" u="sng" spc="-5" dirty="0">
                <a:latin typeface="ＭＳ Ｐゴシック"/>
                <a:cs typeface="ＭＳ Ｐゴシック"/>
              </a:rPr>
              <a:t>年</a:t>
            </a:r>
            <a:r>
              <a:rPr sz="1200" b="1" u="sng" spc="5" dirty="0">
                <a:latin typeface="ＭＳ Ｐゴシック"/>
                <a:cs typeface="ＭＳ Ｐゴシック"/>
              </a:rPr>
              <a:t>金</a:t>
            </a:r>
            <a:r>
              <a:rPr sz="1200" b="1" u="sng" spc="-5" dirty="0">
                <a:latin typeface="ＭＳ Ｐゴシック"/>
                <a:cs typeface="ＭＳ Ｐゴシック"/>
              </a:rPr>
              <a:t>関係</a:t>
            </a:r>
            <a:r>
              <a:rPr sz="1200" b="1" u="sng" spc="5" dirty="0">
                <a:latin typeface="ＭＳ Ｐゴシック"/>
                <a:cs typeface="ＭＳ Ｐゴシック"/>
              </a:rPr>
              <a:t>の</a:t>
            </a:r>
            <a:r>
              <a:rPr sz="1200" b="1" u="sng" spc="-5" dirty="0">
                <a:latin typeface="ＭＳ Ｐゴシック"/>
                <a:cs typeface="ＭＳ Ｐゴシック"/>
              </a:rPr>
              <a:t>書</a:t>
            </a:r>
            <a:r>
              <a:rPr sz="1200" b="1" u="sng" spc="5" dirty="0">
                <a:latin typeface="ＭＳ Ｐゴシック"/>
                <a:cs typeface="ＭＳ Ｐゴシック"/>
              </a:rPr>
              <a:t>類</a:t>
            </a:r>
            <a:r>
              <a:rPr sz="1200" u="sng" dirty="0">
                <a:latin typeface="HG丸ｺﾞｼｯｸM-PRO"/>
                <a:cs typeface="HG丸ｺﾞｼｯｸM-PRO"/>
              </a:rPr>
              <a:t>が</a:t>
            </a:r>
            <a:r>
              <a:rPr sz="1200" u="sng" spc="-15" dirty="0">
                <a:latin typeface="HG丸ｺﾞｼｯｸM-PRO"/>
                <a:cs typeface="HG丸ｺﾞｼｯｸM-PRO"/>
              </a:rPr>
              <a:t>必</a:t>
            </a:r>
            <a:r>
              <a:rPr sz="1200" u="sng" dirty="0">
                <a:latin typeface="HG丸ｺﾞｼｯｸM-PRO"/>
                <a:cs typeface="HG丸ｺﾞｼｯｸM-PRO"/>
              </a:rPr>
              <a:t>要</a:t>
            </a:r>
            <a:r>
              <a:rPr sz="1200" dirty="0">
                <a:latin typeface="HG丸ｺﾞｼｯｸM-PRO"/>
                <a:cs typeface="HG丸ｺﾞｼｯｸM-PRO"/>
              </a:rPr>
              <a:t>です。</a:t>
            </a:r>
            <a:r>
              <a:rPr sz="1200" b="1" dirty="0">
                <a:latin typeface="ＭＳ Ｐゴシック"/>
                <a:cs typeface="ＭＳ Ｐゴシック"/>
              </a:rPr>
              <a:t>Q１３</a:t>
            </a:r>
            <a:r>
              <a:rPr sz="1200" b="1" spc="-5" dirty="0">
                <a:latin typeface="ＭＳ Ｐゴシック"/>
                <a:cs typeface="ＭＳ Ｐゴシック"/>
              </a:rPr>
              <a:t>を参</a:t>
            </a:r>
            <a:r>
              <a:rPr sz="1200" b="1" spc="5" dirty="0">
                <a:latin typeface="ＭＳ Ｐゴシック"/>
                <a:cs typeface="ＭＳ Ｐゴシック"/>
              </a:rPr>
              <a:t>照</a:t>
            </a:r>
            <a:r>
              <a:rPr sz="1200" spc="-15" dirty="0">
                <a:latin typeface="HG丸ｺﾞｼｯｸM-PRO"/>
                <a:cs typeface="HG丸ｺﾞｼｯｸM-PRO"/>
              </a:rPr>
              <a:t>し</a:t>
            </a:r>
            <a:r>
              <a:rPr sz="1200" dirty="0">
                <a:latin typeface="HG丸ｺﾞｼｯｸM-PRO"/>
                <a:cs typeface="HG丸ｺﾞｼｯｸM-PRO"/>
              </a:rPr>
              <a:t>てください</a:t>
            </a:r>
            <a:endParaRPr sz="1200">
              <a:latin typeface="HG丸ｺﾞｼｯｸM-PRO"/>
              <a:cs typeface="HG丸ｺﾞｼｯｸM-PRO"/>
            </a:endParaRPr>
          </a:p>
          <a:p>
            <a:pPr marL="431800">
              <a:lnSpc>
                <a:spcPct val="100000"/>
              </a:lnSpc>
              <a:spcBef>
                <a:spcPts val="240"/>
              </a:spcBef>
            </a:pPr>
            <a:r>
              <a:rPr sz="1200" b="1" spc="5" dirty="0">
                <a:latin typeface="ＭＳ Ｐゴシック"/>
                <a:cs typeface="ＭＳ Ｐゴシック"/>
              </a:rPr>
              <a:t>②</a:t>
            </a:r>
            <a:r>
              <a:rPr sz="1200" dirty="0">
                <a:latin typeface="HG丸ｺﾞｼｯｸM-PRO"/>
                <a:cs typeface="HG丸ｺﾞｼｯｸM-PRO"/>
              </a:rPr>
              <a:t>第</a:t>
            </a:r>
            <a:r>
              <a:rPr sz="1200" spc="-5" dirty="0">
                <a:latin typeface="HG丸ｺﾞｼｯｸM-PRO"/>
                <a:cs typeface="HG丸ｺﾞｼｯｸM-PRO"/>
              </a:rPr>
              <a:t>3</a:t>
            </a:r>
            <a:r>
              <a:rPr sz="1200" dirty="0">
                <a:latin typeface="HG丸ｺﾞｼｯｸM-PRO"/>
                <a:cs typeface="HG丸ｺﾞｼｯｸM-PRO"/>
              </a:rPr>
              <a:t>者の申立書（様式は本学WEB</a:t>
            </a:r>
            <a:r>
              <a:rPr sz="1200" spc="-105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よりダウンロードする）</a:t>
            </a:r>
            <a:endParaRPr sz="1200">
              <a:latin typeface="HG丸ｺﾞｼｯｸM-PRO"/>
              <a:cs typeface="HG丸ｺﾞｼｯｸM-PRO"/>
            </a:endParaRPr>
          </a:p>
          <a:p>
            <a:pPr marL="794385" marR="27940" indent="-228600">
              <a:lnSpc>
                <a:spcPts val="1700"/>
              </a:lnSpc>
              <a:spcBef>
                <a:spcPts val="80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…</a:t>
            </a:r>
            <a:r>
              <a:rPr sz="1200" spc="-135" dirty="0">
                <a:latin typeface="HG丸ｺﾞｼｯｸM-PRO"/>
                <a:cs typeface="HG丸ｺﾞｼｯｸM-PRO"/>
              </a:rPr>
              <a:t> </a:t>
            </a:r>
            <a:r>
              <a:rPr sz="1200" spc="-50" dirty="0">
                <a:latin typeface="HG丸ｺﾞｼｯｸM-PRO"/>
                <a:cs typeface="HG丸ｺﾞｼｯｸM-PRO"/>
              </a:rPr>
              <a:t>経済状況</a:t>
            </a:r>
            <a:r>
              <a:rPr sz="1200" spc="-100" dirty="0">
                <a:latin typeface="HG丸ｺﾞｼｯｸM-PRO"/>
                <a:cs typeface="HG丸ｺﾞｼｯｸM-PRO"/>
              </a:rPr>
              <a:t>（</a:t>
            </a:r>
            <a:r>
              <a:rPr sz="1200" spc="-110" dirty="0">
                <a:latin typeface="HG丸ｺﾞｼｯｸM-PRO"/>
                <a:cs typeface="HG丸ｺﾞｼｯｸM-PRO"/>
              </a:rPr>
              <a:t>養育</a:t>
            </a:r>
            <a:r>
              <a:rPr sz="1200" spc="-120" dirty="0">
                <a:latin typeface="HG丸ｺﾞｼｯｸM-PRO"/>
                <a:cs typeface="HG丸ｺﾞｼｯｸM-PRO"/>
              </a:rPr>
              <a:t>費・</a:t>
            </a:r>
            <a:r>
              <a:rPr sz="1200" spc="-110" dirty="0">
                <a:latin typeface="HG丸ｺﾞｼｯｸM-PRO"/>
                <a:cs typeface="HG丸ｺﾞｼｯｸM-PRO"/>
              </a:rPr>
              <a:t>祖父母等からの金</a:t>
            </a:r>
            <a:r>
              <a:rPr sz="1200" spc="-120" dirty="0">
                <a:latin typeface="HG丸ｺﾞｼｯｸM-PRO"/>
                <a:cs typeface="HG丸ｺﾞｼｯｸM-PRO"/>
              </a:rPr>
              <a:t>銭</a:t>
            </a:r>
            <a:r>
              <a:rPr sz="1200" spc="-110" dirty="0">
                <a:latin typeface="HG丸ｺﾞｼｯｸM-PRO"/>
                <a:cs typeface="HG丸ｺﾞｼｯｸM-PRO"/>
              </a:rPr>
              <a:t>的</a:t>
            </a:r>
            <a:r>
              <a:rPr sz="1200" spc="-125" dirty="0">
                <a:latin typeface="HG丸ｺﾞｼｯｸM-PRO"/>
                <a:cs typeface="HG丸ｺﾞｼｯｸM-PRO"/>
              </a:rPr>
              <a:t>援</a:t>
            </a:r>
            <a:r>
              <a:rPr sz="1200" spc="-110" dirty="0">
                <a:latin typeface="HG丸ｺﾞｼｯｸM-PRO"/>
                <a:cs typeface="HG丸ｺﾞｼｯｸM-PRO"/>
              </a:rPr>
              <a:t>助を含む）について確</a:t>
            </a:r>
            <a:r>
              <a:rPr sz="1200" spc="-100" dirty="0">
                <a:latin typeface="HG丸ｺﾞｼｯｸM-PRO"/>
                <a:cs typeface="HG丸ｺﾞｼｯｸM-PRO"/>
              </a:rPr>
              <a:t>認</a:t>
            </a:r>
            <a:r>
              <a:rPr sz="1200" spc="-110" dirty="0">
                <a:latin typeface="HG丸ｺﾞｼｯｸM-PRO"/>
                <a:cs typeface="HG丸ｺﾞｼｯｸM-PRO"/>
              </a:rPr>
              <a:t>するため</a:t>
            </a:r>
            <a:r>
              <a:rPr sz="1200" spc="-100" dirty="0">
                <a:latin typeface="HG丸ｺﾞｼｯｸM-PRO"/>
                <a:cs typeface="HG丸ｺﾞｼｯｸM-PRO"/>
              </a:rPr>
              <a:t>、</a:t>
            </a:r>
            <a:r>
              <a:rPr sz="1200" spc="-110" dirty="0">
                <a:latin typeface="HG丸ｺﾞｼｯｸM-PRO"/>
                <a:cs typeface="HG丸ｺﾞｼｯｸM-PRO"/>
              </a:rPr>
              <a:t>同居以</a:t>
            </a:r>
            <a:r>
              <a:rPr sz="1200" dirty="0">
                <a:latin typeface="HG丸ｺﾞｼｯｸM-PRO"/>
                <a:cs typeface="HG丸ｺﾞｼｯｸM-PRO"/>
              </a:rPr>
              <a:t>外 </a:t>
            </a:r>
            <a:r>
              <a:rPr sz="1200" spc="-110" dirty="0">
                <a:latin typeface="HG丸ｺﾞｼｯｸM-PRO"/>
                <a:cs typeface="HG丸ｺﾞｼｯｸM-PRO"/>
              </a:rPr>
              <a:t>で事情を知ってい</a:t>
            </a:r>
            <a:r>
              <a:rPr sz="1200" spc="-120" dirty="0">
                <a:latin typeface="HG丸ｺﾞｼｯｸM-PRO"/>
                <a:cs typeface="HG丸ｺﾞｼｯｸM-PRO"/>
              </a:rPr>
              <a:t>る</a:t>
            </a:r>
            <a:r>
              <a:rPr sz="1200" spc="-110" dirty="0">
                <a:latin typeface="HG丸ｺﾞｼｯｸM-PRO"/>
                <a:cs typeface="HG丸ｺﾞｼｯｸM-PRO"/>
              </a:rPr>
              <a:t>親</a:t>
            </a:r>
            <a:r>
              <a:rPr sz="1200" spc="-120" dirty="0">
                <a:latin typeface="HG丸ｺﾞｼｯｸM-PRO"/>
                <a:cs typeface="HG丸ｺﾞｼｯｸM-PRO"/>
              </a:rPr>
              <a:t>族</a:t>
            </a:r>
            <a:r>
              <a:rPr sz="1200" spc="-110" dirty="0">
                <a:latin typeface="HG丸ｺﾞｼｯｸM-PRO"/>
                <a:cs typeface="HG丸ｺﾞｼｯｸM-PRO"/>
              </a:rPr>
              <a:t>・友人・知人・民</a:t>
            </a:r>
            <a:r>
              <a:rPr sz="1200" spc="-120" dirty="0">
                <a:latin typeface="HG丸ｺﾞｼｯｸM-PRO"/>
                <a:cs typeface="HG丸ｺﾞｼｯｸM-PRO"/>
              </a:rPr>
              <a:t>生</a:t>
            </a:r>
            <a:r>
              <a:rPr sz="1200" spc="-110" dirty="0">
                <a:latin typeface="HG丸ｺﾞｼｯｸM-PRO"/>
                <a:cs typeface="HG丸ｺﾞｼｯｸM-PRO"/>
              </a:rPr>
              <a:t>委</a:t>
            </a:r>
            <a:r>
              <a:rPr sz="1200" spc="-120" dirty="0">
                <a:latin typeface="HG丸ｺﾞｼｯｸM-PRO"/>
                <a:cs typeface="HG丸ｺﾞｼｯｸM-PRO"/>
              </a:rPr>
              <a:t>員</a:t>
            </a:r>
            <a:r>
              <a:rPr sz="1200" spc="-110" dirty="0">
                <a:latin typeface="HG丸ｺﾞｼｯｸM-PRO"/>
                <a:cs typeface="HG丸ｺﾞｼｯｸM-PRO"/>
              </a:rPr>
              <a:t>等に記入を依頼し</a:t>
            </a:r>
            <a:r>
              <a:rPr sz="1200" spc="-120" dirty="0">
                <a:latin typeface="HG丸ｺﾞｼｯｸM-PRO"/>
                <a:cs typeface="HG丸ｺﾞｼｯｸM-PRO"/>
              </a:rPr>
              <a:t>て</a:t>
            </a:r>
            <a:r>
              <a:rPr sz="1200" spc="-110" dirty="0">
                <a:latin typeface="HG丸ｺﾞｼｯｸM-PRO"/>
                <a:cs typeface="HG丸ｺﾞｼｯｸM-PRO"/>
              </a:rPr>
              <a:t>く</a:t>
            </a:r>
            <a:r>
              <a:rPr sz="1200" spc="-120" dirty="0">
                <a:latin typeface="HG丸ｺﾞｼｯｸM-PRO"/>
                <a:cs typeface="HG丸ｺﾞｼｯｸM-PRO"/>
              </a:rPr>
              <a:t>だ</a:t>
            </a:r>
            <a:r>
              <a:rPr sz="1200" spc="-110" dirty="0">
                <a:latin typeface="HG丸ｺﾞｼｯｸM-PRO"/>
                <a:cs typeface="HG丸ｺﾞｼｯｸM-PRO"/>
              </a:rPr>
              <a:t>さい</a:t>
            </a:r>
            <a:endParaRPr sz="1200">
              <a:latin typeface="HG丸ｺﾞｼｯｸM-PRO"/>
              <a:cs typeface="HG丸ｺﾞｼｯｸM-PRO"/>
            </a:endParaRPr>
          </a:p>
          <a:p>
            <a:pPr marL="429895">
              <a:lnSpc>
                <a:spcPct val="100000"/>
              </a:lnSpc>
              <a:spcBef>
                <a:spcPts val="175"/>
              </a:spcBef>
            </a:pPr>
            <a:r>
              <a:rPr sz="1200" b="1" spc="0" dirty="0">
                <a:latin typeface="ＭＳ Ｐゴシック"/>
                <a:cs typeface="ＭＳ Ｐゴシック"/>
              </a:rPr>
              <a:t>③</a:t>
            </a:r>
            <a:r>
              <a:rPr sz="1200" spc="-110" dirty="0">
                <a:latin typeface="HG丸ｺﾞｼｯｸM-PRO"/>
                <a:cs typeface="HG丸ｺﾞｼｯｸM-PRO"/>
              </a:rPr>
              <a:t>戸籍謄本</a:t>
            </a:r>
            <a:r>
              <a:rPr sz="1200" spc="-120" dirty="0">
                <a:latin typeface="HG丸ｺﾞｼｯｸM-PRO"/>
                <a:cs typeface="HG丸ｺﾞｼｯｸM-PRO"/>
              </a:rPr>
              <a:t>以</a:t>
            </a:r>
            <a:r>
              <a:rPr sz="1200" spc="-110" dirty="0">
                <a:latin typeface="HG丸ｺﾞｼｯｸM-PRO"/>
                <a:cs typeface="HG丸ｺﾞｼｯｸM-PRO"/>
              </a:rPr>
              <a:t>外で、父</a:t>
            </a:r>
            <a:r>
              <a:rPr sz="1200" spc="-120" dirty="0">
                <a:latin typeface="HG丸ｺﾞｼｯｸM-PRO"/>
                <a:cs typeface="HG丸ｺﾞｼｯｸM-PRO"/>
              </a:rPr>
              <a:t>子</a:t>
            </a:r>
            <a:r>
              <a:rPr sz="1200" spc="-110" dirty="0">
                <a:latin typeface="HG丸ｺﾞｼｯｸM-PRO"/>
                <a:cs typeface="HG丸ｺﾞｼｯｸM-PRO"/>
              </a:rPr>
              <a:t>(母子)世帯で</a:t>
            </a:r>
            <a:r>
              <a:rPr sz="1200" spc="-120" dirty="0">
                <a:latin typeface="HG丸ｺﾞｼｯｸM-PRO"/>
                <a:cs typeface="HG丸ｺﾞｼｯｸM-PRO"/>
              </a:rPr>
              <a:t>あ</a:t>
            </a:r>
            <a:r>
              <a:rPr sz="1200" spc="-110" dirty="0">
                <a:latin typeface="HG丸ｺﾞｼｯｸM-PRO"/>
                <a:cs typeface="HG丸ｺﾞｼｯｸM-PRO"/>
              </a:rPr>
              <a:t>ること</a:t>
            </a:r>
            <a:r>
              <a:rPr sz="1200" spc="-120" dirty="0">
                <a:latin typeface="HG丸ｺﾞｼｯｸM-PRO"/>
                <a:cs typeface="HG丸ｺﾞｼｯｸM-PRO"/>
              </a:rPr>
              <a:t>を</a:t>
            </a:r>
            <a:r>
              <a:rPr sz="1200" spc="-110" dirty="0">
                <a:latin typeface="HG丸ｺﾞｼｯｸM-PRO"/>
                <a:cs typeface="HG丸ｺﾞｼｯｸM-PRO"/>
              </a:rPr>
              <a:t>証明する</a:t>
            </a:r>
            <a:r>
              <a:rPr sz="1200" b="1" spc="-114" dirty="0">
                <a:latin typeface="ＭＳ Ｐゴシック"/>
                <a:cs typeface="ＭＳ Ｐゴシック"/>
              </a:rPr>
              <a:t>公的書類</a:t>
            </a:r>
            <a:endParaRPr sz="1200">
              <a:latin typeface="ＭＳ Ｐゴシック"/>
              <a:cs typeface="ＭＳ Ｐゴシック"/>
            </a:endParaRPr>
          </a:p>
          <a:p>
            <a:pPr marL="794385" marR="9525" indent="-228600">
              <a:lnSpc>
                <a:spcPct val="107500"/>
              </a:lnSpc>
              <a:spcBef>
                <a:spcPts val="130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…</a:t>
            </a:r>
            <a:r>
              <a:rPr sz="1200" spc="90" dirty="0">
                <a:latin typeface="HG丸ｺﾞｼｯｸM-PRO"/>
                <a:cs typeface="HG丸ｺﾞｼｯｸM-PRO"/>
              </a:rPr>
              <a:t> </a:t>
            </a:r>
            <a:r>
              <a:rPr sz="1200" spc="-110" dirty="0">
                <a:latin typeface="HG丸ｺﾞｼｯｸM-PRO"/>
                <a:cs typeface="HG丸ｺﾞｼｯｸM-PRO"/>
              </a:rPr>
              <a:t>戸籍を異動してい</a:t>
            </a:r>
            <a:r>
              <a:rPr sz="1200" spc="-120" dirty="0">
                <a:latin typeface="HG丸ｺﾞｼｯｸM-PRO"/>
                <a:cs typeface="HG丸ｺﾞｼｯｸM-PRO"/>
              </a:rPr>
              <a:t>な</a:t>
            </a:r>
            <a:r>
              <a:rPr sz="1200" spc="-110" dirty="0">
                <a:latin typeface="HG丸ｺﾞｼｯｸM-PRO"/>
                <a:cs typeface="HG丸ｺﾞｼｯｸM-PRO"/>
              </a:rPr>
              <a:t>い父子(母子)</a:t>
            </a:r>
            <a:r>
              <a:rPr sz="1200" spc="-120" dirty="0">
                <a:latin typeface="HG丸ｺﾞｼｯｸM-PRO"/>
                <a:cs typeface="HG丸ｺﾞｼｯｸM-PRO"/>
              </a:rPr>
              <a:t>世</a:t>
            </a:r>
            <a:r>
              <a:rPr sz="1200" spc="-110" dirty="0">
                <a:latin typeface="HG丸ｺﾞｼｯｸM-PRO"/>
                <a:cs typeface="HG丸ｺﾞｼｯｸM-PRO"/>
              </a:rPr>
              <a:t>帯者</a:t>
            </a:r>
            <a:r>
              <a:rPr sz="1200" spc="-100" dirty="0">
                <a:latin typeface="HG丸ｺﾞｼｯｸM-PRO"/>
                <a:cs typeface="HG丸ｺﾞｼｯｸM-PRO"/>
              </a:rPr>
              <a:t>（</a:t>
            </a:r>
            <a:r>
              <a:rPr sz="1200" spc="-120" dirty="0">
                <a:latin typeface="HG丸ｺﾞｼｯｸM-PRO"/>
                <a:cs typeface="HG丸ｺﾞｼｯｸM-PRO"/>
              </a:rPr>
              <a:t>離</a:t>
            </a:r>
            <a:r>
              <a:rPr sz="1200" spc="-110" dirty="0">
                <a:latin typeface="HG丸ｺﾞｼｯｸM-PRO"/>
                <a:cs typeface="HG丸ｺﾞｼｯｸM-PRO"/>
              </a:rPr>
              <a:t>婚調停中・</a:t>
            </a:r>
            <a:r>
              <a:rPr sz="1200" spc="-114" dirty="0">
                <a:latin typeface="HG丸ｺﾞｼｯｸM-PRO"/>
                <a:cs typeface="HG丸ｺﾞｼｯｸM-PRO"/>
              </a:rPr>
              <a:t>DV</a:t>
            </a:r>
            <a:r>
              <a:rPr sz="1200" spc="-110" dirty="0">
                <a:latin typeface="HG丸ｺﾞｼｯｸM-PRO"/>
                <a:cs typeface="HG丸ｺﾞｼｯｸM-PRO"/>
              </a:rPr>
              <a:t>による</a:t>
            </a:r>
            <a:r>
              <a:rPr sz="1200" spc="-120" dirty="0">
                <a:latin typeface="HG丸ｺﾞｼｯｸM-PRO"/>
                <a:cs typeface="HG丸ｺﾞｼｯｸM-PRO"/>
              </a:rPr>
              <a:t>支</a:t>
            </a:r>
            <a:r>
              <a:rPr sz="1200" spc="-110" dirty="0">
                <a:latin typeface="HG丸ｺﾞｼｯｸM-PRO"/>
                <a:cs typeface="HG丸ｺﾞｼｯｸM-PRO"/>
              </a:rPr>
              <a:t>援対象など、事情</a:t>
            </a:r>
            <a:r>
              <a:rPr sz="1200" spc="-120" dirty="0">
                <a:latin typeface="HG丸ｺﾞｼｯｸM-PRO"/>
                <a:cs typeface="HG丸ｺﾞｼｯｸM-PRO"/>
              </a:rPr>
              <a:t>の</a:t>
            </a:r>
            <a:r>
              <a:rPr sz="1200" dirty="0">
                <a:latin typeface="HG丸ｺﾞｼｯｸM-PRO"/>
                <a:cs typeface="HG丸ｺﾞｼｯｸM-PRO"/>
              </a:rPr>
              <a:t>あ </a:t>
            </a:r>
            <a:r>
              <a:rPr sz="1200" spc="-110" dirty="0">
                <a:latin typeface="HG丸ｺﾞｼｯｸM-PRO"/>
                <a:cs typeface="HG丸ｺﾞｼｯｸM-PRO"/>
              </a:rPr>
              <a:t>る場合）に必要</a:t>
            </a:r>
            <a:endParaRPr sz="1200">
              <a:latin typeface="HG丸ｺﾞｼｯｸM-PRO"/>
              <a:cs typeface="HG丸ｺﾞｼｯｸM-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 </a:t>
            </a:r>
            <a:fld id="{81D60167-4931-47E6-BA6A-407CBD079E47}" type="slidenum">
              <a:rPr dirty="0"/>
              <a:t>5</a:t>
            </a:fld>
            <a:r>
              <a:rPr spc="-110" dirty="0"/>
              <a:t> </a:t>
            </a:r>
            <a:r>
              <a:rPr dirty="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18463" y="541019"/>
            <a:ext cx="6009005" cy="2124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HG丸ｺﾞｼｯｸM-PRO"/>
                <a:cs typeface="HG丸ｺﾞｼｯｸM-PRO"/>
              </a:rPr>
              <a:t>≪県市区町村から各種手当を受給している場合≫</a:t>
            </a:r>
            <a:endParaRPr sz="1200">
              <a:latin typeface="HG丸ｺﾞｼｯｸM-PRO"/>
              <a:cs typeface="HG丸ｺﾞｼｯｸM-PRO"/>
            </a:endParaRPr>
          </a:p>
          <a:p>
            <a:pPr marL="289560" marR="5080" indent="-140335">
              <a:lnSpc>
                <a:spcPct val="116700"/>
              </a:lnSpc>
              <a:spcBef>
                <a:spcPts val="10"/>
              </a:spcBef>
            </a:pPr>
            <a:r>
              <a:rPr sz="1200" b="1" spc="-45" dirty="0">
                <a:latin typeface="ＭＳ Ｐゴシック"/>
                <a:cs typeface="ＭＳ Ｐゴシック"/>
              </a:rPr>
              <a:t>④</a:t>
            </a:r>
            <a:r>
              <a:rPr sz="1200" spc="-110" dirty="0">
                <a:latin typeface="HG丸ｺﾞｼｯｸM-PRO"/>
                <a:cs typeface="HG丸ｺﾞｼｯｸM-PRO"/>
              </a:rPr>
              <a:t>児童扶</a:t>
            </a:r>
            <a:r>
              <a:rPr sz="1200" spc="-120" dirty="0">
                <a:latin typeface="HG丸ｺﾞｼｯｸM-PRO"/>
                <a:cs typeface="HG丸ｺﾞｼｯｸM-PRO"/>
              </a:rPr>
              <a:t>養</a:t>
            </a:r>
            <a:r>
              <a:rPr sz="1200" spc="-110" dirty="0">
                <a:latin typeface="HG丸ｺﾞｼｯｸM-PRO"/>
                <a:cs typeface="HG丸ｺﾞｼｯｸM-PRO"/>
              </a:rPr>
              <a:t>手当・遺児</a:t>
            </a:r>
            <a:r>
              <a:rPr sz="1200" spc="-120" dirty="0">
                <a:latin typeface="HG丸ｺﾞｼｯｸM-PRO"/>
                <a:cs typeface="HG丸ｺﾞｼｯｸM-PRO"/>
              </a:rPr>
              <a:t>手</a:t>
            </a:r>
            <a:r>
              <a:rPr sz="1200" spc="-110" dirty="0">
                <a:latin typeface="HG丸ｺﾞｼｯｸM-PRO"/>
                <a:cs typeface="HG丸ｺﾞｼｯｸM-PRO"/>
              </a:rPr>
              <a:t>当・そのほか支給</a:t>
            </a:r>
            <a:r>
              <a:rPr sz="1200" spc="-120" dirty="0">
                <a:latin typeface="HG丸ｺﾞｼｯｸM-PRO"/>
                <a:cs typeface="HG丸ｺﾞｼｯｸM-PRO"/>
              </a:rPr>
              <a:t>さ</a:t>
            </a:r>
            <a:r>
              <a:rPr sz="1200" spc="-110" dirty="0">
                <a:latin typeface="HG丸ｺﾞｼｯｸM-PRO"/>
                <a:cs typeface="HG丸ｺﾞｼｯｸM-PRO"/>
              </a:rPr>
              <a:t>れ</a:t>
            </a:r>
            <a:r>
              <a:rPr sz="1200" spc="-120" dirty="0">
                <a:latin typeface="HG丸ｺﾞｼｯｸM-PRO"/>
                <a:cs typeface="HG丸ｺﾞｼｯｸM-PRO"/>
              </a:rPr>
              <a:t>て</a:t>
            </a:r>
            <a:r>
              <a:rPr sz="1200" spc="-110" dirty="0">
                <a:latin typeface="HG丸ｺﾞｼｯｸM-PRO"/>
                <a:cs typeface="HG丸ｺﾞｼｯｸM-PRO"/>
              </a:rPr>
              <a:t>いる手当があれば</a:t>
            </a:r>
            <a:r>
              <a:rPr sz="1200" spc="-120" dirty="0">
                <a:latin typeface="HG丸ｺﾞｼｯｸM-PRO"/>
                <a:cs typeface="HG丸ｺﾞｼｯｸM-PRO"/>
              </a:rPr>
              <a:t>、</a:t>
            </a:r>
            <a:r>
              <a:rPr sz="1200" spc="-110" dirty="0">
                <a:latin typeface="HG丸ｺﾞｼｯｸM-PRO"/>
                <a:cs typeface="HG丸ｺﾞｼｯｸM-PRO"/>
              </a:rPr>
              <a:t>支</a:t>
            </a:r>
            <a:r>
              <a:rPr sz="1200" spc="-120" dirty="0">
                <a:latin typeface="HG丸ｺﾞｼｯｸM-PRO"/>
                <a:cs typeface="HG丸ｺﾞｼｯｸM-PRO"/>
              </a:rPr>
              <a:t>給</a:t>
            </a:r>
            <a:r>
              <a:rPr sz="1200" spc="-110" dirty="0">
                <a:latin typeface="HG丸ｺﾞｼｯｸM-PRO"/>
                <a:cs typeface="HG丸ｺﾞｼｯｸM-PRO"/>
              </a:rPr>
              <a:t>（決定）</a:t>
            </a:r>
            <a:r>
              <a:rPr sz="1200" spc="-100" dirty="0">
                <a:latin typeface="HG丸ｺﾞｼｯｸM-PRO"/>
                <a:cs typeface="HG丸ｺﾞｼｯｸM-PRO"/>
              </a:rPr>
              <a:t>通知書</a:t>
            </a:r>
            <a:r>
              <a:rPr sz="1200" spc="-85" dirty="0">
                <a:latin typeface="HG丸ｺﾞｼｯｸM-PRO"/>
                <a:cs typeface="HG丸ｺﾞｼｯｸM-PRO"/>
              </a:rPr>
              <a:t>等</a:t>
            </a:r>
            <a:r>
              <a:rPr sz="1200" dirty="0">
                <a:latin typeface="HG丸ｺﾞｼｯｸM-PRO"/>
                <a:cs typeface="HG丸ｺﾞｼｯｸM-PRO"/>
              </a:rPr>
              <a:t>の </a:t>
            </a:r>
            <a:r>
              <a:rPr sz="1200" spc="-110" dirty="0">
                <a:latin typeface="HG丸ｺﾞｼｯｸM-PRO"/>
                <a:cs typeface="HG丸ｺﾞｼｯｸM-PRO"/>
              </a:rPr>
              <a:t>コピー（支給期間</a:t>
            </a:r>
            <a:r>
              <a:rPr sz="1200" spc="-120" dirty="0">
                <a:latin typeface="HG丸ｺﾞｼｯｸM-PRO"/>
                <a:cs typeface="HG丸ｺﾞｼｯｸM-PRO"/>
              </a:rPr>
              <a:t>・</a:t>
            </a:r>
            <a:r>
              <a:rPr sz="1200" spc="-110" dirty="0">
                <a:latin typeface="HG丸ｺﾞｼｯｸM-PRO"/>
                <a:cs typeface="HG丸ｺﾞｼｯｸM-PRO"/>
              </a:rPr>
              <a:t>金</a:t>
            </a:r>
            <a:r>
              <a:rPr sz="1200" spc="-120" dirty="0">
                <a:latin typeface="HG丸ｺﾞｼｯｸM-PRO"/>
                <a:cs typeface="HG丸ｺﾞｼｯｸM-PRO"/>
              </a:rPr>
              <a:t>額</a:t>
            </a:r>
            <a:r>
              <a:rPr sz="1200" spc="-110" dirty="0">
                <a:latin typeface="HG丸ｺﾞｼｯｸM-PRO"/>
                <a:cs typeface="HG丸ｺﾞｼｯｸM-PRO"/>
              </a:rPr>
              <a:t>のわかるもの）</a:t>
            </a:r>
            <a:endParaRPr sz="1200">
              <a:latin typeface="HG丸ｺﾞｼｯｸM-PRO"/>
              <a:cs typeface="HG丸ｺﾞｼｯｸM-PRO"/>
            </a:endParaRPr>
          </a:p>
          <a:p>
            <a:pPr marL="707390" marR="56515" indent="-417830">
              <a:lnSpc>
                <a:spcPct val="117500"/>
              </a:lnSpc>
              <a:spcBef>
                <a:spcPts val="20"/>
              </a:spcBef>
            </a:pPr>
            <a:r>
              <a:rPr sz="1200" spc="-180" dirty="0">
                <a:latin typeface="HG丸ｺﾞｼｯｸM-PRO"/>
                <a:cs typeface="HG丸ｺﾞｼｯｸM-PRO"/>
              </a:rPr>
              <a:t>※１）</a:t>
            </a:r>
            <a:r>
              <a:rPr sz="1200" b="1" spc="-105" dirty="0">
                <a:latin typeface="ＭＳ Ｐゴシック"/>
                <a:cs typeface="ＭＳ Ｐゴシック"/>
              </a:rPr>
              <a:t>健康保険証の</a:t>
            </a:r>
            <a:r>
              <a:rPr sz="1200" b="1" spc="-114" dirty="0">
                <a:latin typeface="ＭＳ Ｐゴシック"/>
                <a:cs typeface="ＭＳ Ｐゴシック"/>
              </a:rPr>
              <a:t>被保</a:t>
            </a:r>
            <a:r>
              <a:rPr sz="1200" b="1" spc="-105" dirty="0">
                <a:latin typeface="ＭＳ Ｐゴシック"/>
                <a:cs typeface="ＭＳ Ｐゴシック"/>
              </a:rPr>
              <a:t>険者名</a:t>
            </a:r>
            <a:r>
              <a:rPr sz="1200" spc="-220" dirty="0">
                <a:latin typeface="HG丸ｺﾞｼｯｸM-PRO"/>
                <a:cs typeface="HG丸ｺﾞｼｯｸM-PRO"/>
              </a:rPr>
              <a:t>が</a:t>
            </a:r>
            <a:r>
              <a:rPr sz="1200" spc="-229" dirty="0">
                <a:latin typeface="HG丸ｺﾞｼｯｸM-PRO"/>
                <a:cs typeface="HG丸ｺﾞｼｯｸM-PRO"/>
              </a:rPr>
              <a:t>、</a:t>
            </a:r>
            <a:r>
              <a:rPr sz="1200" u="sng" spc="-110" dirty="0">
                <a:latin typeface="HG丸ｺﾞｼｯｸM-PRO"/>
                <a:cs typeface="HG丸ｺﾞｼｯｸM-PRO"/>
              </a:rPr>
              <a:t>離別した父</a:t>
            </a:r>
            <a:r>
              <a:rPr sz="1200" u="sng" spc="-120" dirty="0">
                <a:latin typeface="HG丸ｺﾞｼｯｸM-PRO"/>
                <a:cs typeface="HG丸ｺﾞｼｯｸM-PRO"/>
              </a:rPr>
              <a:t>ま</a:t>
            </a:r>
            <a:r>
              <a:rPr sz="1200" u="sng" spc="-110" dirty="0">
                <a:latin typeface="HG丸ｺﾞｼｯｸM-PRO"/>
                <a:cs typeface="HG丸ｺﾞｼｯｸM-PRO"/>
              </a:rPr>
              <a:t>たは母になってい</a:t>
            </a:r>
            <a:r>
              <a:rPr sz="1200" u="sng" spc="-120" dirty="0">
                <a:latin typeface="HG丸ｺﾞｼｯｸM-PRO"/>
                <a:cs typeface="HG丸ｺﾞｼｯｸM-PRO"/>
              </a:rPr>
              <a:t>る</a:t>
            </a:r>
            <a:r>
              <a:rPr sz="1200" u="sng" spc="-110" dirty="0">
                <a:latin typeface="HG丸ｺﾞｼｯｸM-PRO"/>
                <a:cs typeface="HG丸ｺﾞｼｯｸM-PRO"/>
              </a:rPr>
              <a:t>場</a:t>
            </a:r>
            <a:r>
              <a:rPr sz="1200" u="sng" spc="-120" dirty="0">
                <a:latin typeface="HG丸ｺﾞｼｯｸM-PRO"/>
                <a:cs typeface="HG丸ｺﾞｼｯｸM-PRO"/>
              </a:rPr>
              <a:t>合</a:t>
            </a:r>
            <a:r>
              <a:rPr sz="1200" u="sng" spc="-110" dirty="0">
                <a:latin typeface="HG丸ｺﾞｼｯｸM-PRO"/>
                <a:cs typeface="HG丸ｺﾞｼｯｸM-PRO"/>
              </a:rPr>
              <a:t>は、「</a:t>
            </a:r>
            <a:r>
              <a:rPr sz="1200" b="1" u="sng" spc="-114" dirty="0">
                <a:latin typeface="ＭＳ Ｐゴシック"/>
                <a:cs typeface="ＭＳ Ｐゴシック"/>
              </a:rPr>
              <a:t>事情情</a:t>
            </a:r>
            <a:r>
              <a:rPr sz="1200" b="1" u="sng" spc="-105" dirty="0">
                <a:latin typeface="ＭＳ Ｐゴシック"/>
                <a:cs typeface="ＭＳ Ｐゴシック"/>
              </a:rPr>
              <a:t>申</a:t>
            </a:r>
            <a:r>
              <a:rPr sz="1200" b="1" u="sng" spc="-5" dirty="0">
                <a:latin typeface="ＭＳ Ｐゴシック"/>
                <a:cs typeface="ＭＳ Ｐゴシック"/>
              </a:rPr>
              <a:t>立 </a:t>
            </a:r>
            <a:r>
              <a:rPr sz="1200" b="1" u="sng" spc="-105" dirty="0">
                <a:latin typeface="ＭＳ Ｐゴシック"/>
                <a:cs typeface="ＭＳ Ｐゴシック"/>
              </a:rPr>
              <a:t>書</a:t>
            </a:r>
            <a:r>
              <a:rPr sz="1200" u="sng" dirty="0">
                <a:latin typeface="HG丸ｺﾞｼｯｸM-PRO"/>
                <a:cs typeface="HG丸ｺﾞｼｯｸM-PRO"/>
              </a:rPr>
              <a:t>」</a:t>
            </a:r>
            <a:r>
              <a:rPr sz="1200" u="sng" spc="-110" dirty="0">
                <a:latin typeface="HG丸ｺﾞｼｯｸM-PRO"/>
                <a:cs typeface="HG丸ｺﾞｼｯｸM-PRO"/>
              </a:rPr>
              <a:t>により</a:t>
            </a:r>
            <a:r>
              <a:rPr sz="1200" u="sng" spc="-120" dirty="0">
                <a:latin typeface="HG丸ｺﾞｼｯｸM-PRO"/>
                <a:cs typeface="HG丸ｺﾞｼｯｸM-PRO"/>
              </a:rPr>
              <a:t>扶</a:t>
            </a:r>
            <a:r>
              <a:rPr sz="1200" u="sng" spc="-110" dirty="0">
                <a:latin typeface="HG丸ｺﾞｼｯｸM-PRO"/>
                <a:cs typeface="HG丸ｺﾞｼｯｸM-PRO"/>
              </a:rPr>
              <a:t>養につい</a:t>
            </a:r>
            <a:r>
              <a:rPr sz="1200" u="sng" spc="-120" dirty="0">
                <a:latin typeface="HG丸ｺﾞｼｯｸM-PRO"/>
                <a:cs typeface="HG丸ｺﾞｼｯｸM-PRO"/>
              </a:rPr>
              <a:t>て</a:t>
            </a:r>
            <a:r>
              <a:rPr sz="1200" u="sng" spc="-110" dirty="0">
                <a:latin typeface="HG丸ｺﾞｼｯｸM-PRO"/>
                <a:cs typeface="HG丸ｺﾞｼｯｸM-PRO"/>
              </a:rPr>
              <a:t>状況を説明すること</a:t>
            </a:r>
            <a:endParaRPr sz="1200">
              <a:latin typeface="HG丸ｺﾞｼｯｸM-PRO"/>
              <a:cs typeface="HG丸ｺﾞｼｯｸM-PRO"/>
            </a:endParaRPr>
          </a:p>
          <a:p>
            <a:pPr marL="707390" marR="22860" indent="-417830">
              <a:lnSpc>
                <a:spcPct val="117500"/>
              </a:lnSpc>
              <a:spcBef>
                <a:spcPts val="10"/>
              </a:spcBef>
            </a:pPr>
            <a:r>
              <a:rPr sz="1200" spc="-120" dirty="0">
                <a:latin typeface="HG丸ｺﾞｼｯｸM-PRO"/>
                <a:cs typeface="HG丸ｺﾞｼｯｸM-PRO"/>
              </a:rPr>
              <a:t>※２</a:t>
            </a:r>
            <a:r>
              <a:rPr sz="1200" spc="-135" dirty="0">
                <a:latin typeface="HG丸ｺﾞｼｯｸM-PRO"/>
                <a:cs typeface="HG丸ｺﾞｼｯｸM-PRO"/>
              </a:rPr>
              <a:t>）</a:t>
            </a:r>
            <a:r>
              <a:rPr sz="1200" b="1" spc="-105" dirty="0">
                <a:latin typeface="ＭＳ Ｐゴシック"/>
                <a:cs typeface="ＭＳ Ｐゴシック"/>
              </a:rPr>
              <a:t>健康</a:t>
            </a:r>
            <a:r>
              <a:rPr sz="1200" b="1" spc="-114" dirty="0">
                <a:latin typeface="ＭＳ Ｐゴシック"/>
                <a:cs typeface="ＭＳ Ｐゴシック"/>
              </a:rPr>
              <a:t>保</a:t>
            </a:r>
            <a:r>
              <a:rPr sz="1200" b="1" spc="-105" dirty="0">
                <a:latin typeface="ＭＳ Ｐゴシック"/>
                <a:cs typeface="ＭＳ Ｐゴシック"/>
              </a:rPr>
              <a:t>険証</a:t>
            </a:r>
            <a:r>
              <a:rPr sz="1200" b="1" spc="-114" dirty="0">
                <a:latin typeface="ＭＳ Ｐゴシック"/>
                <a:cs typeface="ＭＳ Ｐゴシック"/>
              </a:rPr>
              <a:t>の</a:t>
            </a:r>
            <a:r>
              <a:rPr sz="1200" b="1" spc="-105" dirty="0">
                <a:latin typeface="ＭＳ Ｐゴシック"/>
                <a:cs typeface="ＭＳ Ｐゴシック"/>
              </a:rPr>
              <a:t>被</a:t>
            </a:r>
            <a:r>
              <a:rPr sz="1200" b="1" spc="-114" dirty="0">
                <a:latin typeface="ＭＳ Ｐゴシック"/>
                <a:cs typeface="ＭＳ Ｐゴシック"/>
              </a:rPr>
              <a:t>保</a:t>
            </a:r>
            <a:r>
              <a:rPr sz="1200" b="1" spc="-105" dirty="0">
                <a:latin typeface="ＭＳ Ｐゴシック"/>
                <a:cs typeface="ＭＳ Ｐゴシック"/>
              </a:rPr>
              <a:t>険者名</a:t>
            </a:r>
            <a:r>
              <a:rPr sz="1200" spc="-145" dirty="0">
                <a:latin typeface="HG丸ｺﾞｼｯｸM-PRO"/>
                <a:cs typeface="HG丸ｺﾞｼｯｸM-PRO"/>
              </a:rPr>
              <a:t>が、</a:t>
            </a:r>
            <a:r>
              <a:rPr sz="1200" u="sng" spc="-120" dirty="0">
                <a:latin typeface="HG丸ｺﾞｼｯｸM-PRO"/>
                <a:cs typeface="HG丸ｺﾞｼｯｸM-PRO"/>
              </a:rPr>
              <a:t>別</a:t>
            </a:r>
            <a:r>
              <a:rPr sz="1200" u="sng" spc="-110" dirty="0">
                <a:latin typeface="HG丸ｺﾞｼｯｸM-PRO"/>
                <a:cs typeface="HG丸ｺﾞｼｯｸM-PRO"/>
              </a:rPr>
              <a:t>居</a:t>
            </a:r>
            <a:r>
              <a:rPr sz="1200" u="sng" spc="-120" dirty="0">
                <a:latin typeface="HG丸ｺﾞｼｯｸM-PRO"/>
                <a:cs typeface="HG丸ｺﾞｼｯｸM-PRO"/>
              </a:rPr>
              <a:t>の</a:t>
            </a:r>
            <a:r>
              <a:rPr sz="1200" u="sng" spc="-110" dirty="0">
                <a:latin typeface="HG丸ｺﾞｼｯｸM-PRO"/>
                <a:cs typeface="HG丸ｺﾞｼｯｸM-PRO"/>
              </a:rPr>
              <a:t>兄</a:t>
            </a:r>
            <a:r>
              <a:rPr sz="1200" u="sng" spc="-120" dirty="0">
                <a:latin typeface="HG丸ｺﾞｼｯｸM-PRO"/>
                <a:cs typeface="HG丸ｺﾞｼｯｸM-PRO"/>
              </a:rPr>
              <a:t>弟</a:t>
            </a:r>
            <a:r>
              <a:rPr sz="1200" u="sng" spc="-110" dirty="0">
                <a:latin typeface="HG丸ｺﾞｼｯｸM-PRO"/>
                <a:cs typeface="HG丸ｺﾞｼｯｸM-PRO"/>
              </a:rPr>
              <a:t>姉</a:t>
            </a:r>
            <a:r>
              <a:rPr sz="1200" u="sng" spc="-120" dirty="0">
                <a:latin typeface="HG丸ｺﾞｼｯｸM-PRO"/>
                <a:cs typeface="HG丸ｺﾞｼｯｸM-PRO"/>
              </a:rPr>
              <a:t>妹の</a:t>
            </a:r>
            <a:r>
              <a:rPr sz="1200" u="sng" spc="-110" dirty="0">
                <a:latin typeface="HG丸ｺﾞｼｯｸM-PRO"/>
                <a:cs typeface="HG丸ｺﾞｼｯｸM-PRO"/>
              </a:rPr>
              <a:t>名</a:t>
            </a:r>
            <a:r>
              <a:rPr sz="1200" u="sng" spc="-120" dirty="0">
                <a:latin typeface="HG丸ｺﾞｼｯｸM-PRO"/>
                <a:cs typeface="HG丸ｺﾞｼｯｸM-PRO"/>
              </a:rPr>
              <a:t>前</a:t>
            </a:r>
            <a:r>
              <a:rPr sz="1200" u="sng" spc="-110" dirty="0">
                <a:latin typeface="HG丸ｺﾞｼｯｸM-PRO"/>
                <a:cs typeface="HG丸ｺﾞｼｯｸM-PRO"/>
              </a:rPr>
              <a:t>に</a:t>
            </a:r>
            <a:r>
              <a:rPr sz="1200" u="sng" spc="-120" dirty="0">
                <a:latin typeface="HG丸ｺﾞｼｯｸM-PRO"/>
                <a:cs typeface="HG丸ｺﾞｼｯｸM-PRO"/>
              </a:rPr>
              <a:t>なっ</a:t>
            </a:r>
            <a:r>
              <a:rPr sz="1200" u="sng" spc="-110" dirty="0">
                <a:latin typeface="HG丸ｺﾞｼｯｸM-PRO"/>
                <a:cs typeface="HG丸ｺﾞｼｯｸM-PRO"/>
              </a:rPr>
              <a:t>て</a:t>
            </a:r>
            <a:r>
              <a:rPr sz="1200" u="sng" spc="-120" dirty="0">
                <a:latin typeface="HG丸ｺﾞｼｯｸM-PRO"/>
                <a:cs typeface="HG丸ｺﾞｼｯｸM-PRO"/>
              </a:rPr>
              <a:t>い</a:t>
            </a:r>
            <a:r>
              <a:rPr sz="1200" u="sng" spc="-110" dirty="0">
                <a:latin typeface="HG丸ｺﾞｼｯｸM-PRO"/>
                <a:cs typeface="HG丸ｺﾞｼｯｸM-PRO"/>
              </a:rPr>
              <a:t>る場</a:t>
            </a:r>
            <a:r>
              <a:rPr sz="1200" u="sng" spc="-120" dirty="0">
                <a:latin typeface="HG丸ｺﾞｼｯｸM-PRO"/>
                <a:cs typeface="HG丸ｺﾞｼｯｸM-PRO"/>
              </a:rPr>
              <a:t>合は、</a:t>
            </a:r>
            <a:r>
              <a:rPr sz="1200" b="1" u="sng" spc="-80" dirty="0">
                <a:latin typeface="ＭＳ Ｐゴシック"/>
                <a:cs typeface="ＭＳ Ｐゴシック"/>
              </a:rPr>
              <a:t>別居の兄弟 </a:t>
            </a:r>
            <a:r>
              <a:rPr sz="1200" b="1" u="sng" spc="-90" dirty="0">
                <a:latin typeface="ＭＳ Ｐゴシック"/>
                <a:cs typeface="ＭＳ Ｐゴシック"/>
              </a:rPr>
              <a:t>姉</a:t>
            </a:r>
            <a:r>
              <a:rPr sz="1200" b="1" u="sng" spc="-105" dirty="0">
                <a:latin typeface="ＭＳ Ｐゴシック"/>
                <a:cs typeface="ＭＳ Ｐゴシック"/>
              </a:rPr>
              <a:t>妹</a:t>
            </a:r>
            <a:r>
              <a:rPr sz="1200" b="1" u="sng" spc="-90" dirty="0">
                <a:latin typeface="ＭＳ Ｐゴシック"/>
                <a:cs typeface="ＭＳ Ｐゴシック"/>
              </a:rPr>
              <a:t>の</a:t>
            </a:r>
            <a:r>
              <a:rPr sz="1200" b="1" u="sng" spc="-105" dirty="0">
                <a:latin typeface="ＭＳ Ｐゴシック"/>
                <a:cs typeface="ＭＳ Ｐゴシック"/>
              </a:rPr>
              <a:t>分</a:t>
            </a:r>
            <a:r>
              <a:rPr sz="1200" b="1" u="sng" spc="175" dirty="0">
                <a:latin typeface="ＭＳ Ｐゴシック"/>
                <a:cs typeface="ＭＳ Ｐゴシック"/>
              </a:rPr>
              <a:t>の</a:t>
            </a:r>
            <a:r>
              <a:rPr sz="1200" b="1" u="sng" spc="-15" dirty="0">
                <a:latin typeface="ＭＳ Ｐゴシック"/>
                <a:cs typeface="ＭＳ Ｐゴシック"/>
              </a:rPr>
              <a:t>Q</a:t>
            </a:r>
            <a:r>
              <a:rPr sz="1200" b="1" u="sng" spc="-25" dirty="0">
                <a:latin typeface="ＭＳ Ｐゴシック"/>
                <a:cs typeface="ＭＳ Ｐゴシック"/>
              </a:rPr>
              <a:t>３</a:t>
            </a:r>
            <a:r>
              <a:rPr sz="1200" b="1" u="sng" spc="-114" dirty="0">
                <a:latin typeface="ＭＳ Ｐゴシック"/>
                <a:cs typeface="ＭＳ Ｐゴシック"/>
              </a:rPr>
              <a:t>の</a:t>
            </a:r>
            <a:r>
              <a:rPr sz="1200" b="1" u="sng" spc="-105" dirty="0">
                <a:latin typeface="ＭＳ Ｐゴシック"/>
                <a:cs typeface="ＭＳ Ｐゴシック"/>
              </a:rPr>
              <a:t>書類</a:t>
            </a:r>
            <a:r>
              <a:rPr sz="1200" b="1" u="sng" spc="-114" dirty="0">
                <a:latin typeface="ＭＳ Ｐゴシック"/>
                <a:cs typeface="ＭＳ Ｐゴシック"/>
              </a:rPr>
              <a:t>が</a:t>
            </a:r>
            <a:r>
              <a:rPr sz="1200" b="1" u="sng" spc="-105" dirty="0">
                <a:latin typeface="ＭＳ Ｐゴシック"/>
                <a:cs typeface="ＭＳ Ｐゴシック"/>
              </a:rPr>
              <a:t>必要</a:t>
            </a:r>
            <a:r>
              <a:rPr sz="1200" u="sng" spc="-110" dirty="0">
                <a:latin typeface="HG丸ｺﾞｼｯｸM-PRO"/>
                <a:cs typeface="HG丸ｺﾞｼｯｸM-PRO"/>
              </a:rPr>
              <a:t>です。</a:t>
            </a:r>
            <a:r>
              <a:rPr sz="1200" u="sng" spc="-120" dirty="0">
                <a:latin typeface="HG丸ｺﾞｼｯｸM-PRO"/>
                <a:cs typeface="HG丸ｺﾞｼｯｸM-PRO"/>
              </a:rPr>
              <a:t>な</a:t>
            </a:r>
            <a:r>
              <a:rPr sz="1200" u="sng" spc="-110" dirty="0">
                <a:latin typeface="HG丸ｺﾞｼｯｸM-PRO"/>
                <a:cs typeface="HG丸ｺﾞｼｯｸM-PRO"/>
              </a:rPr>
              <a:t>お</a:t>
            </a:r>
            <a:r>
              <a:rPr sz="1200" u="sng" spc="-120" dirty="0">
                <a:latin typeface="HG丸ｺﾞｼｯｸM-PRO"/>
                <a:cs typeface="HG丸ｺﾞｼｯｸM-PRO"/>
              </a:rPr>
              <a:t>、</a:t>
            </a:r>
            <a:r>
              <a:rPr sz="1200" b="1" u="sng" spc="-40" dirty="0">
                <a:latin typeface="ＭＳ Ｐゴシック"/>
                <a:cs typeface="ＭＳ Ｐゴシック"/>
              </a:rPr>
              <a:t>Q</a:t>
            </a:r>
            <a:r>
              <a:rPr sz="1200" b="1" u="sng" spc="-60" dirty="0">
                <a:latin typeface="ＭＳ Ｐゴシック"/>
                <a:cs typeface="ＭＳ Ｐゴシック"/>
              </a:rPr>
              <a:t>１</a:t>
            </a:r>
            <a:r>
              <a:rPr sz="1200" b="1" u="sng" spc="-50" dirty="0">
                <a:latin typeface="ＭＳ Ｐゴシック"/>
                <a:cs typeface="ＭＳ Ｐゴシック"/>
              </a:rPr>
              <a:t>０</a:t>
            </a:r>
            <a:r>
              <a:rPr sz="1200" b="1" u="sng" spc="-60" dirty="0">
                <a:latin typeface="ＭＳ Ｐゴシック"/>
                <a:cs typeface="ＭＳ Ｐゴシック"/>
              </a:rPr>
              <a:t>、</a:t>
            </a:r>
            <a:r>
              <a:rPr sz="1200" b="1" u="sng" spc="-40" dirty="0">
                <a:latin typeface="ＭＳ Ｐゴシック"/>
                <a:cs typeface="ＭＳ Ｐゴシック"/>
              </a:rPr>
              <a:t>Q</a:t>
            </a:r>
            <a:r>
              <a:rPr sz="1200" b="1" u="sng" spc="-60" dirty="0">
                <a:latin typeface="ＭＳ Ｐゴシック"/>
                <a:cs typeface="ＭＳ Ｐゴシック"/>
              </a:rPr>
              <a:t>１</a:t>
            </a:r>
            <a:r>
              <a:rPr sz="1200" b="1" u="sng" spc="-50" dirty="0">
                <a:latin typeface="ＭＳ Ｐゴシック"/>
                <a:cs typeface="ＭＳ Ｐゴシック"/>
              </a:rPr>
              <a:t>１</a:t>
            </a:r>
            <a:r>
              <a:rPr sz="1200" b="1" u="sng" spc="-85" dirty="0">
                <a:latin typeface="ＭＳ Ｐゴシック"/>
                <a:cs typeface="ＭＳ Ｐゴシック"/>
              </a:rPr>
              <a:t>も</a:t>
            </a:r>
            <a:r>
              <a:rPr sz="1200" b="1" u="sng" spc="-80" dirty="0">
                <a:latin typeface="ＭＳ Ｐゴシック"/>
                <a:cs typeface="ＭＳ Ｐゴシック"/>
              </a:rPr>
              <a:t>参照</a:t>
            </a:r>
            <a:r>
              <a:rPr sz="1200" u="sng" spc="-120" dirty="0">
                <a:latin typeface="HG丸ｺﾞｼｯｸM-PRO"/>
                <a:cs typeface="HG丸ｺﾞｼｯｸM-PRO"/>
              </a:rPr>
              <a:t>し</a:t>
            </a:r>
            <a:r>
              <a:rPr sz="1200" u="sng" spc="-110" dirty="0">
                <a:latin typeface="HG丸ｺﾞｼｯｸM-PRO"/>
                <a:cs typeface="HG丸ｺﾞｼｯｸM-PRO"/>
              </a:rPr>
              <a:t>てくださ</a:t>
            </a:r>
            <a:r>
              <a:rPr sz="1200" u="sng" spc="-120" dirty="0">
                <a:latin typeface="HG丸ｺﾞｼｯｸM-PRO"/>
                <a:cs typeface="HG丸ｺﾞｼｯｸM-PRO"/>
              </a:rPr>
              <a:t>い</a:t>
            </a:r>
            <a:r>
              <a:rPr sz="1200" u="sng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  <a:p>
            <a:pPr marL="289560">
              <a:lnSpc>
                <a:spcPct val="100000"/>
              </a:lnSpc>
              <a:spcBef>
                <a:spcPts val="265"/>
              </a:spcBef>
            </a:pPr>
            <a:r>
              <a:rPr sz="1200" spc="-75" dirty="0">
                <a:latin typeface="HG丸ｺﾞｼｯｸM-PRO"/>
                <a:cs typeface="HG丸ｺﾞｼｯｸM-PRO"/>
              </a:rPr>
              <a:t>※</a:t>
            </a:r>
            <a:r>
              <a:rPr sz="1200" spc="-65" dirty="0">
                <a:latin typeface="HG丸ｺﾞｼｯｸM-PRO"/>
                <a:cs typeface="HG丸ｺﾞｼｯｸM-PRO"/>
              </a:rPr>
              <a:t>３</a:t>
            </a:r>
            <a:r>
              <a:rPr sz="1200" spc="-75" dirty="0">
                <a:latin typeface="HG丸ｺﾞｼｯｸM-PRO"/>
                <a:cs typeface="HG丸ｺﾞｼｯｸM-PRO"/>
              </a:rPr>
              <a:t>）</a:t>
            </a:r>
            <a:r>
              <a:rPr sz="1200" spc="-110" dirty="0">
                <a:latin typeface="HG丸ｺﾞｼｯｸM-PRO"/>
                <a:cs typeface="HG丸ｺﾞｼｯｸM-PRO"/>
              </a:rPr>
              <a:t>父子・母子世帯</a:t>
            </a:r>
            <a:r>
              <a:rPr sz="1200" spc="-120" dirty="0">
                <a:latin typeface="HG丸ｺﾞｼｯｸM-PRO"/>
                <a:cs typeface="HG丸ｺﾞｼｯｸM-PRO"/>
              </a:rPr>
              <a:t>を</a:t>
            </a:r>
            <a:r>
              <a:rPr sz="1200" spc="-110" dirty="0">
                <a:latin typeface="HG丸ｺﾞｼｯｸM-PRO"/>
                <a:cs typeface="HG丸ｺﾞｼｯｸM-PRO"/>
              </a:rPr>
              <a:t>証明でき</a:t>
            </a:r>
            <a:r>
              <a:rPr sz="1200" spc="-120" dirty="0">
                <a:latin typeface="HG丸ｺﾞｼｯｸM-PRO"/>
                <a:cs typeface="HG丸ｺﾞｼｯｸM-PRO"/>
              </a:rPr>
              <a:t>る</a:t>
            </a:r>
            <a:r>
              <a:rPr sz="1200" b="1" u="sng" spc="-105" dirty="0">
                <a:latin typeface="ＭＳ Ｐゴシック"/>
                <a:cs typeface="ＭＳ Ｐゴシック"/>
              </a:rPr>
              <a:t>公</a:t>
            </a:r>
            <a:r>
              <a:rPr sz="1200" b="1" u="sng" spc="-114" dirty="0">
                <a:latin typeface="ＭＳ Ｐゴシック"/>
                <a:cs typeface="ＭＳ Ｐゴシック"/>
              </a:rPr>
              <a:t>的書類</a:t>
            </a:r>
            <a:r>
              <a:rPr sz="1200" b="1" u="sng" spc="-105" dirty="0">
                <a:latin typeface="ＭＳ Ｐゴシック"/>
                <a:cs typeface="ＭＳ Ｐゴシック"/>
              </a:rPr>
              <a:t>が</a:t>
            </a:r>
            <a:r>
              <a:rPr sz="1200" b="1" u="sng" spc="-114" dirty="0">
                <a:latin typeface="ＭＳ Ｐゴシック"/>
                <a:cs typeface="ＭＳ Ｐゴシック"/>
              </a:rPr>
              <a:t>何</a:t>
            </a:r>
            <a:r>
              <a:rPr sz="1200" b="1" u="sng" spc="-110" dirty="0">
                <a:latin typeface="ＭＳ Ｐゴシック"/>
                <a:cs typeface="ＭＳ Ｐゴシック"/>
              </a:rPr>
              <a:t>も</a:t>
            </a:r>
            <a:r>
              <a:rPr sz="1200" b="1" u="sng" spc="-125" dirty="0">
                <a:latin typeface="ＭＳ Ｐゴシック"/>
                <a:cs typeface="ＭＳ Ｐゴシック"/>
              </a:rPr>
              <a:t>な</a:t>
            </a:r>
            <a:r>
              <a:rPr sz="1200" b="1" u="sng" spc="-110" dirty="0">
                <a:latin typeface="ＭＳ Ｐゴシック"/>
                <a:cs typeface="ＭＳ Ｐゴシック"/>
              </a:rPr>
              <a:t>い</a:t>
            </a:r>
            <a:r>
              <a:rPr sz="1200" b="1" u="sng" spc="-114" dirty="0">
                <a:latin typeface="ＭＳ Ｐゴシック"/>
                <a:cs typeface="ＭＳ Ｐゴシック"/>
              </a:rPr>
              <a:t>場</a:t>
            </a:r>
            <a:r>
              <a:rPr sz="1200" b="1" u="sng" spc="-105" dirty="0">
                <a:latin typeface="ＭＳ Ｐゴシック"/>
                <a:cs typeface="ＭＳ Ｐゴシック"/>
              </a:rPr>
              <a:t>合</a:t>
            </a:r>
            <a:r>
              <a:rPr sz="1200" b="1" u="sng" spc="-120" dirty="0">
                <a:latin typeface="ＭＳ Ｐゴシック"/>
                <a:cs typeface="ＭＳ Ｐゴシック"/>
              </a:rPr>
              <a:t>は、</a:t>
            </a:r>
            <a:r>
              <a:rPr sz="1200" b="1" u="sng" spc="-105" dirty="0">
                <a:latin typeface="ＭＳ Ｐゴシック"/>
                <a:cs typeface="ＭＳ Ｐゴシック"/>
              </a:rPr>
              <a:t>一</a:t>
            </a:r>
            <a:r>
              <a:rPr sz="1200" b="1" u="sng" spc="-114" dirty="0">
                <a:latin typeface="ＭＳ Ｐゴシック"/>
                <a:cs typeface="ＭＳ Ｐゴシック"/>
              </a:rPr>
              <a:t>度</a:t>
            </a:r>
            <a:r>
              <a:rPr sz="1200" b="1" u="sng" spc="-110" dirty="0">
                <a:latin typeface="ＭＳ Ｐゴシック"/>
                <a:cs typeface="ＭＳ Ｐゴシック"/>
              </a:rPr>
              <a:t>ご</a:t>
            </a:r>
            <a:r>
              <a:rPr sz="1200" b="1" u="sng" spc="-114" dirty="0">
                <a:latin typeface="ＭＳ Ｐゴシック"/>
                <a:cs typeface="ＭＳ Ｐゴシック"/>
              </a:rPr>
              <a:t>相談</a:t>
            </a:r>
            <a:r>
              <a:rPr sz="1200" u="sng" spc="-110" dirty="0">
                <a:latin typeface="HG丸ｺﾞｼｯｸM-PRO"/>
                <a:cs typeface="HG丸ｺﾞｼｯｸM-PRO"/>
              </a:rPr>
              <a:t>ください</a:t>
            </a:r>
            <a:endParaRPr sz="1200">
              <a:latin typeface="HG丸ｺﾞｼｯｸM-PRO"/>
              <a:cs typeface="HG丸ｺﾞｼｯｸM-PRO"/>
            </a:endParaRPr>
          </a:p>
          <a:p>
            <a:pPr marL="707390" marR="30480" indent="-417830">
              <a:lnSpc>
                <a:spcPts val="1689"/>
              </a:lnSpc>
              <a:spcBef>
                <a:spcPts val="85"/>
              </a:spcBef>
            </a:pPr>
            <a:r>
              <a:rPr sz="1200" spc="-110" dirty="0">
                <a:latin typeface="HG丸ｺﾞｼｯｸM-PRO"/>
                <a:cs typeface="HG丸ｺﾞｼｯｸM-PRO"/>
              </a:rPr>
              <a:t>※４）</a:t>
            </a:r>
            <a:r>
              <a:rPr sz="1200" b="1" spc="-80" dirty="0">
                <a:latin typeface="ＭＳ Ｐゴシック"/>
                <a:cs typeface="ＭＳ Ｐゴシック"/>
              </a:rPr>
              <a:t>離婚で</a:t>
            </a:r>
            <a:r>
              <a:rPr sz="1200" b="1" spc="-85" dirty="0">
                <a:latin typeface="ＭＳ Ｐゴシック"/>
                <a:cs typeface="ＭＳ Ｐゴシック"/>
              </a:rPr>
              <a:t>は</a:t>
            </a:r>
            <a:r>
              <a:rPr sz="1200" b="1" spc="-95" dirty="0">
                <a:latin typeface="ＭＳ Ｐゴシック"/>
                <a:cs typeface="ＭＳ Ｐゴシック"/>
              </a:rPr>
              <a:t>な</a:t>
            </a:r>
            <a:r>
              <a:rPr sz="1200" b="1" spc="-75" dirty="0">
                <a:latin typeface="ＭＳ Ｐゴシック"/>
                <a:cs typeface="ＭＳ Ｐゴシック"/>
              </a:rPr>
              <a:t>い</a:t>
            </a:r>
            <a:r>
              <a:rPr sz="1200" b="1" spc="-90" dirty="0">
                <a:latin typeface="ＭＳ Ｐゴシック"/>
                <a:cs typeface="ＭＳ Ｐゴシック"/>
              </a:rPr>
              <a:t>別居</a:t>
            </a:r>
            <a:r>
              <a:rPr sz="1200" b="1" spc="-45" dirty="0">
                <a:latin typeface="ＭＳ Ｐゴシック"/>
                <a:cs typeface="ＭＳ Ｐゴシック"/>
              </a:rPr>
              <a:t>（</a:t>
            </a:r>
            <a:r>
              <a:rPr sz="1200" b="1" spc="-90" dirty="0">
                <a:latin typeface="ＭＳ Ｐゴシック"/>
                <a:cs typeface="ＭＳ Ｐゴシック"/>
              </a:rPr>
              <a:t>長期</a:t>
            </a:r>
            <a:r>
              <a:rPr sz="1200" b="1" spc="-105" dirty="0">
                <a:latin typeface="ＭＳ Ｐゴシック"/>
                <a:cs typeface="ＭＳ Ｐゴシック"/>
              </a:rPr>
              <a:t>間</a:t>
            </a:r>
            <a:r>
              <a:rPr sz="1200" b="1" spc="-90" dirty="0">
                <a:latin typeface="ＭＳ Ｐゴシック"/>
                <a:cs typeface="ＭＳ Ｐゴシック"/>
              </a:rPr>
              <a:t>を含</a:t>
            </a:r>
            <a:r>
              <a:rPr sz="1200" b="1" spc="-105" dirty="0">
                <a:latin typeface="ＭＳ Ｐゴシック"/>
                <a:cs typeface="ＭＳ Ｐゴシック"/>
              </a:rPr>
              <a:t>む</a:t>
            </a:r>
            <a:r>
              <a:rPr sz="1200" b="1" spc="-45" dirty="0">
                <a:latin typeface="ＭＳ Ｐゴシック"/>
                <a:cs typeface="ＭＳ Ｐゴシック"/>
              </a:rPr>
              <a:t>）</a:t>
            </a:r>
            <a:r>
              <a:rPr sz="1200" spc="-110" dirty="0">
                <a:latin typeface="HG丸ｺﾞｼｯｸM-PRO"/>
                <a:cs typeface="HG丸ｺﾞｼｯｸM-PRO"/>
              </a:rPr>
              <a:t>の場合</a:t>
            </a:r>
            <a:r>
              <a:rPr sz="1200" spc="-120" dirty="0">
                <a:latin typeface="HG丸ｺﾞｼｯｸM-PRO"/>
                <a:cs typeface="HG丸ｺﾞｼｯｸM-PRO"/>
              </a:rPr>
              <a:t>は</a:t>
            </a:r>
            <a:r>
              <a:rPr sz="1200" spc="-110" dirty="0">
                <a:latin typeface="HG丸ｺﾞｼｯｸM-PRO"/>
                <a:cs typeface="HG丸ｺﾞｼｯｸM-PRO"/>
              </a:rPr>
              <a:t>、現在の状況につ</a:t>
            </a:r>
            <a:r>
              <a:rPr sz="1200" spc="-120" dirty="0">
                <a:latin typeface="HG丸ｺﾞｼｯｸM-PRO"/>
                <a:cs typeface="HG丸ｺﾞｼｯｸM-PRO"/>
              </a:rPr>
              <a:t>い</a:t>
            </a:r>
            <a:r>
              <a:rPr sz="1200" spc="-110" dirty="0">
                <a:latin typeface="HG丸ｺﾞｼｯｸM-PRO"/>
                <a:cs typeface="HG丸ｺﾞｼｯｸM-PRO"/>
              </a:rPr>
              <a:t>て</a:t>
            </a:r>
            <a:r>
              <a:rPr sz="1200" spc="-120" dirty="0">
                <a:latin typeface="HG丸ｺﾞｼｯｸM-PRO"/>
                <a:cs typeface="HG丸ｺﾞｼｯｸM-PRO"/>
              </a:rPr>
              <a:t>「</a:t>
            </a:r>
            <a:r>
              <a:rPr sz="1200" b="1" spc="-105" dirty="0">
                <a:latin typeface="ＭＳ Ｐゴシック"/>
                <a:cs typeface="ＭＳ Ｐゴシック"/>
              </a:rPr>
              <a:t>事情申立</a:t>
            </a:r>
            <a:r>
              <a:rPr sz="1200" b="1" spc="-90" dirty="0">
                <a:latin typeface="ＭＳ Ｐゴシック"/>
                <a:cs typeface="ＭＳ Ｐゴシック"/>
              </a:rPr>
              <a:t>書</a:t>
            </a:r>
            <a:r>
              <a:rPr sz="1200" spc="-110" dirty="0">
                <a:latin typeface="HG丸ｺﾞｼｯｸM-PRO"/>
                <a:cs typeface="HG丸ｺﾞｼｯｸM-PRO"/>
              </a:rPr>
              <a:t>」の提 出が必要ですが、</a:t>
            </a:r>
            <a:r>
              <a:rPr sz="1200" spc="-120" dirty="0">
                <a:latin typeface="HG丸ｺﾞｼｯｸM-PRO"/>
                <a:cs typeface="HG丸ｺﾞｼｯｸM-PRO"/>
              </a:rPr>
              <a:t>父</a:t>
            </a:r>
            <a:r>
              <a:rPr sz="1200" spc="-110" dirty="0">
                <a:latin typeface="HG丸ｺﾞｼｯｸM-PRO"/>
                <a:cs typeface="HG丸ｺﾞｼｯｸM-PRO"/>
              </a:rPr>
              <a:t>子</a:t>
            </a:r>
            <a:r>
              <a:rPr sz="1200" spc="-120" dirty="0">
                <a:latin typeface="HG丸ｺﾞｼｯｸM-PRO"/>
                <a:cs typeface="HG丸ｺﾞｼｯｸM-PRO"/>
              </a:rPr>
              <a:t>・</a:t>
            </a:r>
            <a:r>
              <a:rPr sz="1200" spc="-110" dirty="0">
                <a:latin typeface="HG丸ｺﾞｼｯｸM-PRO"/>
                <a:cs typeface="HG丸ｺﾞｼｯｸM-PRO"/>
              </a:rPr>
              <a:t>母子世帯としての</a:t>
            </a:r>
            <a:r>
              <a:rPr sz="1200" spc="-120" dirty="0">
                <a:latin typeface="HG丸ｺﾞｼｯｸM-PRO"/>
                <a:cs typeface="HG丸ｺﾞｼｯｸM-PRO"/>
              </a:rPr>
              <a:t>認</a:t>
            </a:r>
            <a:r>
              <a:rPr sz="1200" spc="-110" dirty="0">
                <a:latin typeface="HG丸ｺﾞｼｯｸM-PRO"/>
                <a:cs typeface="HG丸ｺﾞｼｯｸM-PRO"/>
              </a:rPr>
              <a:t>定</a:t>
            </a:r>
            <a:r>
              <a:rPr sz="1200" spc="-120" dirty="0">
                <a:latin typeface="HG丸ｺﾞｼｯｸM-PRO"/>
                <a:cs typeface="HG丸ｺﾞｼｯｸM-PRO"/>
              </a:rPr>
              <a:t>は</a:t>
            </a:r>
            <a:r>
              <a:rPr sz="1200" spc="-110" dirty="0">
                <a:latin typeface="HG丸ｺﾞｼｯｸM-PRO"/>
                <a:cs typeface="HG丸ｺﾞｼｯｸM-PRO"/>
              </a:rPr>
              <a:t>できません。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119" y="2907785"/>
            <a:ext cx="6477000" cy="20447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0"/>
              </a:spcBef>
              <a:tabLst>
                <a:tab pos="601345" algn="l"/>
              </a:tabLst>
            </a:pPr>
            <a:r>
              <a:rPr sz="1200" spc="5" dirty="0">
                <a:latin typeface="HG丸ｺﾞｼｯｸM-PRO"/>
                <a:cs typeface="HG丸ｺﾞｼｯｸM-PRO"/>
              </a:rPr>
              <a:t>Q</a:t>
            </a:r>
            <a:r>
              <a:rPr sz="1200" dirty="0">
                <a:latin typeface="HG丸ｺﾞｼｯｸM-PRO"/>
                <a:cs typeface="HG丸ｺﾞｼｯｸM-PRO"/>
              </a:rPr>
              <a:t>８	</a:t>
            </a:r>
            <a:r>
              <a:rPr sz="1200" b="1" dirty="0">
                <a:latin typeface="ＭＳ Ｐゴシック"/>
                <a:cs typeface="ＭＳ Ｐゴシック"/>
              </a:rPr>
              <a:t>父</a:t>
            </a:r>
            <a:r>
              <a:rPr sz="1200" b="1" spc="-5" dirty="0">
                <a:latin typeface="ＭＳ Ｐゴシック"/>
                <a:cs typeface="ＭＳ Ｐゴシック"/>
              </a:rPr>
              <a:t>・</a:t>
            </a:r>
            <a:r>
              <a:rPr sz="1200" b="1" dirty="0">
                <a:latin typeface="ＭＳ Ｐゴシック"/>
                <a:cs typeface="ＭＳ Ｐゴシック"/>
              </a:rPr>
              <a:t>母、</a:t>
            </a:r>
            <a:r>
              <a:rPr sz="1200" b="1" spc="-10" dirty="0">
                <a:latin typeface="ＭＳ Ｐゴシック"/>
                <a:cs typeface="ＭＳ Ｐゴシック"/>
              </a:rPr>
              <a:t>ど</a:t>
            </a:r>
            <a:r>
              <a:rPr sz="1200" b="1" dirty="0">
                <a:latin typeface="ＭＳ Ｐゴシック"/>
                <a:cs typeface="ＭＳ Ｐゴシック"/>
              </a:rPr>
              <a:t>ちら</a:t>
            </a:r>
            <a:r>
              <a:rPr sz="1200" b="1" spc="-15" dirty="0">
                <a:latin typeface="ＭＳ Ｐゴシック"/>
                <a:cs typeface="ＭＳ Ｐゴシック"/>
              </a:rPr>
              <a:t>も</a:t>
            </a:r>
            <a:r>
              <a:rPr sz="1200" b="1" spc="5" dirty="0">
                <a:latin typeface="ＭＳ Ｐゴシック"/>
                <a:cs typeface="ＭＳ Ｐゴシック"/>
              </a:rPr>
              <a:t>い</a:t>
            </a:r>
            <a:r>
              <a:rPr sz="1200" b="1" spc="-15" dirty="0">
                <a:latin typeface="ＭＳ Ｐゴシック"/>
                <a:cs typeface="ＭＳ Ｐゴシック"/>
              </a:rPr>
              <a:t>な</a:t>
            </a:r>
            <a:r>
              <a:rPr sz="1200" b="1" dirty="0">
                <a:latin typeface="ＭＳ Ｐゴシック"/>
                <a:cs typeface="ＭＳ Ｐゴシック"/>
              </a:rPr>
              <a:t>い</a:t>
            </a:r>
            <a:r>
              <a:rPr sz="1200" dirty="0">
                <a:latin typeface="HG丸ｺﾞｼｯｸM-PRO"/>
                <a:cs typeface="HG丸ｺﾞｼｯｸM-PRO"/>
              </a:rPr>
              <a:t>のですが、何が必要ですか？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9572" y="3102804"/>
            <a:ext cx="6310630" cy="643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60" marR="5080" indent="-556260" algn="just">
              <a:lnSpc>
                <a:spcPct val="116700"/>
              </a:lnSpc>
            </a:pPr>
            <a:r>
              <a:rPr sz="1200" spc="-20" dirty="0">
                <a:latin typeface="HG丸ｺﾞｼｯｸM-PRO"/>
                <a:cs typeface="HG丸ｺﾞｼｯｸM-PRO"/>
              </a:rPr>
              <a:t>A８</a:t>
            </a:r>
            <a:r>
              <a:rPr sz="1200" spc="-15" dirty="0">
                <a:latin typeface="HG丸ｺﾞｼｯｸM-PRO"/>
                <a:cs typeface="HG丸ｺﾞｼｯｸM-PRO"/>
              </a:rPr>
              <a:t> </a:t>
            </a:r>
            <a:r>
              <a:rPr sz="1200" spc="-100" dirty="0">
                <a:latin typeface="HG丸ｺﾞｼｯｸM-PRO"/>
                <a:cs typeface="HG丸ｺﾞｼｯｸM-PRO"/>
              </a:rPr>
              <a:t>祖父母・おじ・おば、兄弟姉妹の誰かに</a:t>
            </a:r>
            <a:r>
              <a:rPr sz="1200" u="sng" spc="-100" dirty="0">
                <a:latin typeface="HG丸ｺﾞｼｯｸM-PRO"/>
                <a:cs typeface="HG丸ｺﾞｼｯｸM-PRO"/>
              </a:rPr>
              <a:t>扶養されているのであれば、扶養者と同一世帯</a:t>
            </a:r>
            <a:r>
              <a:rPr sz="1200" u="sng" spc="-110" dirty="0">
                <a:latin typeface="HG丸ｺﾞｼｯｸM-PRO"/>
                <a:cs typeface="HG丸ｺﾞｼｯｸM-PRO"/>
              </a:rPr>
              <a:t>に</a:t>
            </a:r>
            <a:r>
              <a:rPr sz="1200" u="sng" dirty="0">
                <a:latin typeface="HG丸ｺﾞｼｯｸM-PRO"/>
                <a:cs typeface="HG丸ｺﾞｼｯｸM-PRO"/>
              </a:rPr>
              <a:t>つ </a:t>
            </a:r>
            <a:r>
              <a:rPr sz="1200" u="sng" spc="20" dirty="0">
                <a:latin typeface="HG丸ｺﾞｼｯｸM-PRO"/>
                <a:cs typeface="HG丸ｺﾞｼｯｸM-PRO"/>
              </a:rPr>
              <a:t>いて</a:t>
            </a:r>
            <a:r>
              <a:rPr sz="1200" b="1" u="sng" spc="-45" dirty="0">
                <a:latin typeface="ＭＳ Ｐゴシック"/>
                <a:cs typeface="ＭＳ Ｐゴシック"/>
              </a:rPr>
              <a:t>Q３</a:t>
            </a:r>
            <a:r>
              <a:rPr sz="1200" b="1" u="sng" spc="-80" dirty="0">
                <a:latin typeface="ＭＳ Ｐゴシック"/>
                <a:cs typeface="ＭＳ Ｐゴシック"/>
              </a:rPr>
              <a:t>の書</a:t>
            </a:r>
            <a:r>
              <a:rPr sz="1200" b="1" u="sng" spc="-65" dirty="0">
                <a:latin typeface="ＭＳ Ｐゴシック"/>
                <a:cs typeface="ＭＳ Ｐゴシック"/>
              </a:rPr>
              <a:t>類</a:t>
            </a:r>
            <a:r>
              <a:rPr sz="1200" b="1" u="sng" spc="-85" dirty="0">
                <a:latin typeface="ＭＳ Ｐゴシック"/>
                <a:cs typeface="ＭＳ Ｐゴシック"/>
              </a:rPr>
              <a:t>、</a:t>
            </a:r>
            <a:r>
              <a:rPr sz="1200" spc="-110" dirty="0">
                <a:latin typeface="HG丸ｺﾞｼｯｸM-PRO"/>
                <a:cs typeface="HG丸ｺﾞｼｯｸM-PRO"/>
              </a:rPr>
              <a:t>誰にも</a:t>
            </a:r>
            <a:r>
              <a:rPr sz="1200" u="sng" spc="-100" dirty="0">
                <a:latin typeface="HG丸ｺﾞｼｯｸM-PRO"/>
                <a:cs typeface="HG丸ｺﾞｼｯｸM-PRO"/>
              </a:rPr>
              <a:t>扶</a:t>
            </a:r>
            <a:r>
              <a:rPr sz="1200" u="sng" spc="-85" dirty="0">
                <a:latin typeface="HG丸ｺﾞｼｯｸM-PRO"/>
                <a:cs typeface="HG丸ｺﾞｼｯｸM-PRO"/>
              </a:rPr>
              <a:t>養さ</a:t>
            </a:r>
            <a:r>
              <a:rPr sz="1200" u="sng" spc="-100" dirty="0">
                <a:latin typeface="HG丸ｺﾞｼｯｸM-PRO"/>
                <a:cs typeface="HG丸ｺﾞｼｯｸM-PRO"/>
              </a:rPr>
              <a:t>れ</a:t>
            </a:r>
            <a:r>
              <a:rPr sz="1200" u="sng" spc="-85" dirty="0">
                <a:latin typeface="HG丸ｺﾞｼｯｸM-PRO"/>
                <a:cs typeface="HG丸ｺﾞｼｯｸM-PRO"/>
              </a:rPr>
              <a:t>ていな</a:t>
            </a:r>
            <a:r>
              <a:rPr sz="1200" u="sng" spc="-100" dirty="0">
                <a:latin typeface="HG丸ｺﾞｼｯｸM-PRO"/>
                <a:cs typeface="HG丸ｺﾞｼｯｸM-PRO"/>
              </a:rPr>
              <a:t>い</a:t>
            </a:r>
            <a:r>
              <a:rPr sz="1200" u="sng" spc="-85" dirty="0">
                <a:latin typeface="HG丸ｺﾞｼｯｸM-PRO"/>
                <a:cs typeface="HG丸ｺﾞｼｯｸM-PRO"/>
              </a:rPr>
              <a:t>のであ</a:t>
            </a:r>
            <a:r>
              <a:rPr sz="1200" u="sng" spc="-100" dirty="0">
                <a:latin typeface="HG丸ｺﾞｼｯｸM-PRO"/>
                <a:cs typeface="HG丸ｺﾞｼｯｸM-PRO"/>
              </a:rPr>
              <a:t>れば</a:t>
            </a:r>
            <a:r>
              <a:rPr sz="1200" b="1" u="sng" spc="-60" dirty="0">
                <a:latin typeface="ＭＳ Ｐゴシック"/>
                <a:cs typeface="ＭＳ Ｐゴシック"/>
              </a:rPr>
              <a:t>Q３②</a:t>
            </a:r>
            <a:r>
              <a:rPr sz="1200" b="1" u="sng" spc="-95" dirty="0">
                <a:latin typeface="ＭＳ Ｐゴシック"/>
                <a:cs typeface="ＭＳ Ｐゴシック"/>
              </a:rPr>
              <a:t>につ</a:t>
            </a:r>
            <a:r>
              <a:rPr sz="1200" b="1" u="sng" spc="-85" dirty="0">
                <a:latin typeface="ＭＳ Ｐゴシック"/>
                <a:cs typeface="ＭＳ Ｐゴシック"/>
              </a:rPr>
              <a:t>い</a:t>
            </a:r>
            <a:r>
              <a:rPr sz="1200" b="1" u="sng" spc="-100" dirty="0">
                <a:latin typeface="ＭＳ Ｐゴシック"/>
                <a:cs typeface="ＭＳ Ｐゴシック"/>
              </a:rPr>
              <a:t>て</a:t>
            </a:r>
            <a:r>
              <a:rPr sz="1200" b="1" u="sng" spc="-90" dirty="0">
                <a:latin typeface="ＭＳ Ｐゴシック"/>
                <a:cs typeface="ＭＳ Ｐゴシック"/>
              </a:rPr>
              <a:t>自</a:t>
            </a:r>
            <a:r>
              <a:rPr sz="1200" b="1" u="sng" spc="-80" dirty="0">
                <a:latin typeface="ＭＳ Ｐゴシック"/>
                <a:cs typeface="ＭＳ Ｐゴシック"/>
              </a:rPr>
              <a:t>分</a:t>
            </a:r>
            <a:r>
              <a:rPr sz="1200" b="1" u="sng" spc="-90" dirty="0">
                <a:latin typeface="ＭＳ Ｐゴシック"/>
                <a:cs typeface="ＭＳ Ｐゴシック"/>
              </a:rPr>
              <a:t>自身の分</a:t>
            </a:r>
            <a:r>
              <a:rPr sz="1200" spc="-120" dirty="0">
                <a:latin typeface="HG丸ｺﾞｼｯｸM-PRO"/>
                <a:cs typeface="HG丸ｺﾞｼｯｸM-PRO"/>
              </a:rPr>
              <a:t>、そして</a:t>
            </a:r>
            <a:r>
              <a:rPr sz="1200" dirty="0">
                <a:latin typeface="HG丸ｺﾞｼｯｸM-PRO"/>
                <a:cs typeface="HG丸ｺﾞｼｯｸM-PRO"/>
              </a:rPr>
              <a:t>両 親との離死別の確認できる</a:t>
            </a:r>
            <a:r>
              <a:rPr sz="1200" b="1" spc="5" dirty="0">
                <a:latin typeface="ＭＳ Ｐゴシック"/>
                <a:cs typeface="ＭＳ Ｐゴシック"/>
              </a:rPr>
              <a:t>Q</a:t>
            </a:r>
            <a:r>
              <a:rPr sz="1200" b="1" spc="-10" dirty="0">
                <a:latin typeface="ＭＳ Ｐゴシック"/>
                <a:cs typeface="ＭＳ Ｐゴシック"/>
              </a:rPr>
              <a:t>７</a:t>
            </a:r>
            <a:r>
              <a:rPr sz="1200" b="1" dirty="0">
                <a:latin typeface="ＭＳ Ｐゴシック"/>
                <a:cs typeface="ＭＳ Ｐゴシック"/>
              </a:rPr>
              <a:t>の</a:t>
            </a:r>
            <a:r>
              <a:rPr sz="1200" b="1" spc="-5" dirty="0">
                <a:latin typeface="ＭＳ Ｐゴシック"/>
                <a:cs typeface="ＭＳ Ｐゴシック"/>
              </a:rPr>
              <a:t>書</a:t>
            </a:r>
            <a:r>
              <a:rPr sz="1200" b="1" spc="0" dirty="0">
                <a:latin typeface="ＭＳ Ｐゴシック"/>
                <a:cs typeface="ＭＳ Ｐゴシック"/>
              </a:rPr>
              <a:t>類</a:t>
            </a:r>
            <a:r>
              <a:rPr sz="1200" dirty="0">
                <a:latin typeface="HG丸ｺﾞｼｯｸM-PRO"/>
                <a:cs typeface="HG丸ｺﾞｼｯｸM-PRO"/>
              </a:rPr>
              <a:t>が必</a:t>
            </a:r>
            <a:r>
              <a:rPr sz="1200" spc="-15" dirty="0">
                <a:latin typeface="HG丸ｺﾞｼｯｸM-PRO"/>
                <a:cs typeface="HG丸ｺﾞｼｯｸM-PRO"/>
              </a:rPr>
              <a:t>要</a:t>
            </a:r>
            <a:r>
              <a:rPr sz="1200" dirty="0">
                <a:latin typeface="HG丸ｺﾞｼｯｸM-PRO"/>
                <a:cs typeface="HG丸ｺﾞｼｯｸM-PRO"/>
              </a:rPr>
              <a:t>です。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119" y="3989831"/>
            <a:ext cx="6477000" cy="20447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5405">
              <a:lnSpc>
                <a:spcPct val="100000"/>
              </a:lnSpc>
              <a:tabLst>
                <a:tab pos="601345" algn="l"/>
              </a:tabLst>
            </a:pPr>
            <a:r>
              <a:rPr sz="1200" spc="5" dirty="0">
                <a:latin typeface="HG丸ｺﾞｼｯｸM-PRO"/>
                <a:cs typeface="HG丸ｺﾞｼｯｸM-PRO"/>
              </a:rPr>
              <a:t>Q</a:t>
            </a:r>
            <a:r>
              <a:rPr sz="1200" dirty="0">
                <a:latin typeface="HG丸ｺﾞｼｯｸM-PRO"/>
                <a:cs typeface="HG丸ｺﾞｼｯｸM-PRO"/>
              </a:rPr>
              <a:t>９	姉は</a:t>
            </a:r>
            <a:r>
              <a:rPr sz="1200" b="1" spc="0" dirty="0">
                <a:latin typeface="ＭＳ Ｐゴシック"/>
                <a:cs typeface="ＭＳ Ｐゴシック"/>
              </a:rPr>
              <a:t>就</a:t>
            </a:r>
            <a:r>
              <a:rPr sz="1200" b="1" spc="-5" dirty="0">
                <a:latin typeface="ＭＳ Ｐゴシック"/>
                <a:cs typeface="ＭＳ Ｐゴシック"/>
              </a:rPr>
              <a:t>職</a:t>
            </a:r>
            <a:r>
              <a:rPr sz="1200" b="1" spc="0" dirty="0">
                <a:latin typeface="ＭＳ Ｐゴシック"/>
                <a:cs typeface="ＭＳ Ｐゴシック"/>
              </a:rPr>
              <a:t>後</a:t>
            </a:r>
            <a:r>
              <a:rPr sz="1200" b="1" spc="-10" dirty="0">
                <a:latin typeface="ＭＳ Ｐゴシック"/>
                <a:cs typeface="ＭＳ Ｐゴシック"/>
              </a:rPr>
              <a:t>に</a:t>
            </a:r>
            <a:r>
              <a:rPr sz="1200" b="1" spc="0" dirty="0">
                <a:latin typeface="ＭＳ Ｐゴシック"/>
                <a:cs typeface="ＭＳ Ｐゴシック"/>
              </a:rPr>
              <a:t>別居</a:t>
            </a:r>
            <a:r>
              <a:rPr sz="1200" dirty="0">
                <a:latin typeface="HG丸ｺﾞｼｯｸM-PRO"/>
                <a:cs typeface="HG丸ｺﾞｼｯｸM-PRO"/>
              </a:rPr>
              <a:t>して一人暮らし</a:t>
            </a:r>
            <a:r>
              <a:rPr sz="1200" spc="-15" dirty="0">
                <a:latin typeface="HG丸ｺﾞｼｯｸM-PRO"/>
                <a:cs typeface="HG丸ｺﾞｼｯｸM-PRO"/>
              </a:rPr>
              <a:t>を</a:t>
            </a:r>
            <a:r>
              <a:rPr sz="1200" dirty="0">
                <a:latin typeface="HG丸ｺﾞｼｯｸM-PRO"/>
                <a:cs typeface="HG丸ｺﾞｼｯｸM-PRO"/>
              </a:rPr>
              <a:t>していますが、</a:t>
            </a:r>
            <a:r>
              <a:rPr sz="1200" u="sng" dirty="0">
                <a:latin typeface="HG丸ｺﾞｼｯｸM-PRO"/>
                <a:cs typeface="HG丸ｺﾞｼｯｸM-PRO"/>
              </a:rPr>
              <a:t>住民票を異動していません</a:t>
            </a:r>
            <a:r>
              <a:rPr sz="1200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9572" y="4212335"/>
            <a:ext cx="6388100" cy="18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2925" algn="l"/>
              </a:tabLst>
            </a:pPr>
            <a:r>
              <a:rPr sz="1200" dirty="0">
                <a:latin typeface="HG丸ｺﾞｼｯｸM-PRO"/>
                <a:cs typeface="HG丸ｺﾞｼｯｸM-PRO"/>
              </a:rPr>
              <a:t>A９	別生計として、世帯から除外していただいて結構です。</a:t>
            </a:r>
            <a:r>
              <a:rPr sz="1200" b="1" spc="-5" dirty="0">
                <a:latin typeface="ＭＳ Ｐゴシック"/>
                <a:cs typeface="ＭＳ Ｐゴシック"/>
              </a:rPr>
              <a:t>Q</a:t>
            </a:r>
            <a:r>
              <a:rPr sz="1200" b="1" dirty="0">
                <a:latin typeface="ＭＳ Ｐゴシック"/>
                <a:cs typeface="ＭＳ Ｐゴシック"/>
              </a:rPr>
              <a:t>１</a:t>
            </a:r>
            <a:r>
              <a:rPr sz="1200" b="1" spc="0" dirty="0">
                <a:latin typeface="ＭＳ Ｐゴシック"/>
                <a:cs typeface="ＭＳ Ｐゴシック"/>
              </a:rPr>
              <a:t>の</a:t>
            </a:r>
            <a:r>
              <a:rPr sz="1200" b="1" spc="-10" dirty="0">
                <a:latin typeface="ＭＳ Ｐゴシック"/>
                <a:cs typeface="ＭＳ Ｐゴシック"/>
              </a:rPr>
              <a:t>②</a:t>
            </a:r>
            <a:r>
              <a:rPr sz="1200" b="1" dirty="0">
                <a:latin typeface="ＭＳ Ｐゴシック"/>
                <a:cs typeface="ＭＳ Ｐゴシック"/>
              </a:rPr>
              <a:t>を</a:t>
            </a:r>
            <a:r>
              <a:rPr sz="1200" b="1" spc="-5" dirty="0">
                <a:latin typeface="ＭＳ Ｐゴシック"/>
                <a:cs typeface="ＭＳ Ｐゴシック"/>
              </a:rPr>
              <a:t>参</a:t>
            </a:r>
            <a:r>
              <a:rPr sz="1200" b="1" spc="0" dirty="0">
                <a:latin typeface="ＭＳ Ｐゴシック"/>
                <a:cs typeface="ＭＳ Ｐゴシック"/>
              </a:rPr>
              <a:t>照</a:t>
            </a:r>
            <a:r>
              <a:rPr sz="1200" dirty="0">
                <a:latin typeface="HG丸ｺﾞｼｯｸM-PRO"/>
                <a:cs typeface="HG丸ｺﾞｼｯｸM-PRO"/>
              </a:rPr>
              <a:t>してく</a:t>
            </a:r>
            <a:r>
              <a:rPr sz="1200" spc="-15" dirty="0">
                <a:latin typeface="HG丸ｺﾞｼｯｸM-PRO"/>
                <a:cs typeface="HG丸ｺﾞｼｯｸM-PRO"/>
              </a:rPr>
              <a:t>だ</a:t>
            </a:r>
            <a:r>
              <a:rPr sz="1200" dirty="0">
                <a:latin typeface="HG丸ｺﾞｼｯｸM-PRO"/>
                <a:cs typeface="HG丸ｺﾞｼｯｸM-PRO"/>
              </a:rPr>
              <a:t>さい。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9119" y="4643627"/>
            <a:ext cx="6477000" cy="22097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Q１０</a:t>
            </a:r>
            <a:r>
              <a:rPr sz="1200" spc="295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同居の兄が最近</a:t>
            </a:r>
            <a:r>
              <a:rPr sz="1200" b="1" spc="5" dirty="0">
                <a:latin typeface="ＭＳ Ｐゴシック"/>
                <a:cs typeface="ＭＳ Ｐゴシック"/>
              </a:rPr>
              <a:t>就職</a:t>
            </a:r>
            <a:r>
              <a:rPr sz="1200" dirty="0">
                <a:latin typeface="HG丸ｺﾞｼｯｸM-PRO"/>
                <a:cs typeface="HG丸ｺﾞｼｯｸM-PRO"/>
              </a:rPr>
              <a:t>したのですが</a:t>
            </a:r>
            <a:r>
              <a:rPr sz="1200" spc="-15" dirty="0">
                <a:latin typeface="HG丸ｺﾞｼｯｸM-PRO"/>
                <a:cs typeface="HG丸ｺﾞｼｯｸM-PRO"/>
              </a:rPr>
              <a:t>、</a:t>
            </a:r>
            <a:r>
              <a:rPr sz="1200" dirty="0">
                <a:latin typeface="HG丸ｺﾞｼｯｸM-PRO"/>
                <a:cs typeface="HG丸ｺﾞｼｯｸM-PRO"/>
              </a:rPr>
              <a:t>何か書類を提出する必要はありますか？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9572" y="4884419"/>
            <a:ext cx="6429375" cy="2317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-20" dirty="0">
                <a:latin typeface="HG丸ｺﾞｼｯｸM-PRO"/>
                <a:cs typeface="HG丸ｺﾞｼｯｸM-PRO"/>
              </a:rPr>
              <a:t>A１０ </a:t>
            </a:r>
            <a:r>
              <a:rPr sz="1200" spc="5" dirty="0">
                <a:latin typeface="HG丸ｺﾞｼｯｸM-PRO"/>
                <a:cs typeface="HG丸ｺﾞｼｯｸM-PRO"/>
              </a:rPr>
              <a:t> </a:t>
            </a:r>
            <a:r>
              <a:rPr sz="1200" b="1" spc="5" dirty="0">
                <a:latin typeface="ＭＳ Ｐゴシック"/>
                <a:cs typeface="ＭＳ Ｐゴシック"/>
              </a:rPr>
              <a:t>父・母</a:t>
            </a:r>
            <a:r>
              <a:rPr sz="1200" dirty="0">
                <a:latin typeface="HG丸ｺﾞｼｯｸM-PRO"/>
                <a:cs typeface="HG丸ｺﾞｼｯｸM-PRO"/>
              </a:rPr>
              <a:t>及び</a:t>
            </a:r>
            <a:r>
              <a:rPr sz="1200" b="1" u="heavy" spc="-85" dirty="0">
                <a:latin typeface="ＭＳ Ｐゴシック"/>
                <a:cs typeface="ＭＳ Ｐゴシック"/>
              </a:rPr>
              <a:t>あ</a:t>
            </a:r>
            <a:r>
              <a:rPr sz="1200" b="1" u="heavy" spc="-75" dirty="0">
                <a:latin typeface="ＭＳ Ｐゴシック"/>
                <a:cs typeface="ＭＳ Ｐゴシック"/>
              </a:rPr>
              <a:t>な</a:t>
            </a:r>
            <a:r>
              <a:rPr sz="1200" b="1" u="heavy" spc="-80" dirty="0">
                <a:latin typeface="ＭＳ Ｐゴシック"/>
                <a:cs typeface="ＭＳ Ｐゴシック"/>
              </a:rPr>
              <a:t>た</a:t>
            </a:r>
            <a:r>
              <a:rPr sz="1200" b="1" u="heavy" spc="-85" dirty="0">
                <a:latin typeface="ＭＳ Ｐゴシック"/>
                <a:cs typeface="ＭＳ Ｐゴシック"/>
              </a:rPr>
              <a:t>や親</a:t>
            </a:r>
            <a:r>
              <a:rPr sz="1200" b="1" u="heavy" spc="-80" dirty="0">
                <a:latin typeface="ＭＳ Ｐゴシック"/>
                <a:cs typeface="ＭＳ Ｐゴシック"/>
              </a:rPr>
              <a:t>・</a:t>
            </a:r>
            <a:r>
              <a:rPr sz="1200" b="1" u="heavy" spc="-85" dirty="0">
                <a:latin typeface="ＭＳ Ｐゴシック"/>
                <a:cs typeface="ＭＳ Ｐゴシック"/>
              </a:rPr>
              <a:t>他</a:t>
            </a:r>
            <a:r>
              <a:rPr sz="1200" b="1" u="heavy" spc="-95" dirty="0">
                <a:latin typeface="ＭＳ Ｐゴシック"/>
                <a:cs typeface="ＭＳ Ｐゴシック"/>
              </a:rPr>
              <a:t>の</a:t>
            </a:r>
            <a:r>
              <a:rPr sz="1200" b="1" u="heavy" spc="-80" dirty="0">
                <a:latin typeface="ＭＳ Ｐゴシック"/>
                <a:cs typeface="ＭＳ Ｐゴシック"/>
              </a:rPr>
              <a:t>兄弟</a:t>
            </a:r>
            <a:r>
              <a:rPr sz="1200" b="1" u="heavy" spc="-90" dirty="0">
                <a:latin typeface="ＭＳ Ｐゴシック"/>
                <a:cs typeface="ＭＳ Ｐゴシック"/>
              </a:rPr>
              <a:t>姉</a:t>
            </a:r>
            <a:r>
              <a:rPr sz="1200" b="1" u="heavy" spc="-85" dirty="0">
                <a:latin typeface="ＭＳ Ｐゴシック"/>
                <a:cs typeface="ＭＳ Ｐゴシック"/>
              </a:rPr>
              <a:t>妹を</a:t>
            </a:r>
            <a:r>
              <a:rPr sz="1200" b="1" u="heavy" spc="-80" dirty="0">
                <a:latin typeface="ＭＳ Ｐゴシック"/>
                <a:cs typeface="ＭＳ Ｐゴシック"/>
              </a:rPr>
              <a:t>扶養</a:t>
            </a:r>
            <a:r>
              <a:rPr sz="1200" b="1" u="heavy" spc="-75" dirty="0">
                <a:latin typeface="ＭＳ Ｐゴシック"/>
                <a:cs typeface="ＭＳ Ｐゴシック"/>
              </a:rPr>
              <a:t>し</a:t>
            </a:r>
            <a:r>
              <a:rPr sz="1200" b="1" u="heavy" spc="-100" dirty="0">
                <a:latin typeface="ＭＳ Ｐゴシック"/>
                <a:cs typeface="ＭＳ Ｐゴシック"/>
              </a:rPr>
              <a:t>て</a:t>
            </a:r>
            <a:r>
              <a:rPr sz="1200" b="1" u="heavy" spc="-75" dirty="0">
                <a:latin typeface="ＭＳ Ｐゴシック"/>
                <a:cs typeface="ＭＳ Ｐゴシック"/>
              </a:rPr>
              <a:t>い</a:t>
            </a:r>
            <a:r>
              <a:rPr sz="1200" b="1" u="heavy" spc="-85" dirty="0">
                <a:latin typeface="ＭＳ Ｐゴシック"/>
                <a:cs typeface="ＭＳ Ｐゴシック"/>
              </a:rPr>
              <a:t>る</a:t>
            </a:r>
            <a:r>
              <a:rPr sz="1200" b="1" u="heavy" spc="-90" dirty="0">
                <a:latin typeface="ＭＳ Ｐゴシック"/>
                <a:cs typeface="ＭＳ Ｐゴシック"/>
              </a:rPr>
              <a:t>者</a:t>
            </a:r>
            <a:r>
              <a:rPr sz="1200" b="1" spc="-85" dirty="0">
                <a:latin typeface="ＭＳ Ｐゴシック"/>
                <a:cs typeface="ＭＳ Ｐゴシック"/>
              </a:rPr>
              <a:t>が、</a:t>
            </a:r>
            <a:r>
              <a:rPr sz="1200" b="1" spc="-65" dirty="0">
                <a:latin typeface="ＭＳ Ｐゴシック"/>
                <a:cs typeface="ＭＳ Ｐゴシック"/>
              </a:rPr>
              <a:t>前</a:t>
            </a:r>
            <a:r>
              <a:rPr sz="1200" b="1" spc="-5" dirty="0">
                <a:latin typeface="ＭＳ Ｐゴシック"/>
                <a:cs typeface="ＭＳ Ｐゴシック"/>
              </a:rPr>
              <a:t>年</a:t>
            </a:r>
            <a:r>
              <a:rPr sz="1200" b="1" spc="-140" dirty="0">
                <a:latin typeface="ＭＳ Ｐゴシック"/>
                <a:cs typeface="ＭＳ Ｐゴシック"/>
              </a:rPr>
              <a:t> </a:t>
            </a:r>
            <a:r>
              <a:rPr sz="1200" b="1" spc="-5" dirty="0">
                <a:latin typeface="ＭＳ Ｐゴシック"/>
                <a:cs typeface="ＭＳ Ｐゴシック"/>
              </a:rPr>
              <a:t>1</a:t>
            </a:r>
            <a:r>
              <a:rPr sz="1200" b="1" spc="-105" dirty="0">
                <a:latin typeface="ＭＳ Ｐゴシック"/>
                <a:cs typeface="ＭＳ Ｐゴシック"/>
              </a:rPr>
              <a:t> 月以降に</a:t>
            </a:r>
            <a:r>
              <a:rPr sz="1200" b="1" spc="-110" dirty="0">
                <a:latin typeface="ＭＳ Ｐゴシック"/>
                <a:cs typeface="ＭＳ Ｐゴシック"/>
              </a:rPr>
              <a:t>就職</a:t>
            </a:r>
            <a:r>
              <a:rPr sz="1200" b="1" spc="-105" dirty="0">
                <a:latin typeface="ＭＳ Ｐゴシック"/>
                <a:cs typeface="ＭＳ Ｐゴシック"/>
              </a:rPr>
              <a:t>・</a:t>
            </a:r>
            <a:r>
              <a:rPr sz="1200" b="1" spc="-110" dirty="0">
                <a:latin typeface="ＭＳ Ｐゴシック"/>
                <a:cs typeface="ＭＳ Ｐゴシック"/>
              </a:rPr>
              <a:t>転</a:t>
            </a:r>
            <a:r>
              <a:rPr sz="1200" b="1" spc="-95" dirty="0">
                <a:latin typeface="ＭＳ Ｐゴシック"/>
                <a:cs typeface="ＭＳ Ｐゴシック"/>
              </a:rPr>
              <a:t>職</a:t>
            </a:r>
            <a:r>
              <a:rPr sz="1200" spc="-110" dirty="0">
                <a:latin typeface="HG丸ｺﾞｼｯｸM-PRO"/>
                <a:cs typeface="HG丸ｺﾞｼｯｸM-PRO"/>
              </a:rPr>
              <a:t>し</a:t>
            </a:r>
            <a:r>
              <a:rPr sz="1200" spc="-120" dirty="0">
                <a:latin typeface="HG丸ｺﾞｼｯｸM-PRO"/>
                <a:cs typeface="HG丸ｺﾞｼｯｸM-PRO"/>
              </a:rPr>
              <a:t>た</a:t>
            </a:r>
            <a:r>
              <a:rPr sz="1200" spc="-110" dirty="0">
                <a:latin typeface="HG丸ｺﾞｼｯｸM-PRO"/>
                <a:cs typeface="HG丸ｺﾞｼｯｸM-PRO"/>
              </a:rPr>
              <a:t>場合、</a:t>
            </a:r>
            <a:endParaRPr sz="1200">
              <a:latin typeface="HG丸ｺﾞｼｯｸM-PRO"/>
              <a:cs typeface="HG丸ｺﾞｼｯｸM-PRO"/>
            </a:endParaRPr>
          </a:p>
          <a:p>
            <a:pPr marL="524510">
              <a:lnSpc>
                <a:spcPct val="100000"/>
              </a:lnSpc>
              <a:spcBef>
                <a:spcPts val="240"/>
              </a:spcBef>
            </a:pPr>
            <a:r>
              <a:rPr sz="1200" b="1" spc="-40" dirty="0">
                <a:latin typeface="ＭＳ Ｐゴシック"/>
                <a:cs typeface="ＭＳ Ｐゴシック"/>
              </a:rPr>
              <a:t>Q</a:t>
            </a:r>
            <a:r>
              <a:rPr sz="1200" b="1" spc="-60" dirty="0">
                <a:latin typeface="ＭＳ Ｐゴシック"/>
                <a:cs typeface="ＭＳ Ｐゴシック"/>
              </a:rPr>
              <a:t>３</a:t>
            </a:r>
            <a:r>
              <a:rPr sz="1200" b="1" spc="-90" dirty="0">
                <a:latin typeface="ＭＳ Ｐゴシック"/>
                <a:cs typeface="ＭＳ Ｐゴシック"/>
              </a:rPr>
              <a:t>の書類</a:t>
            </a:r>
            <a:r>
              <a:rPr sz="1200" spc="-75" dirty="0">
                <a:latin typeface="HG丸ｺﾞｼｯｸM-PRO"/>
                <a:cs typeface="HG丸ｺﾞｼｯｸM-PRO"/>
              </a:rPr>
              <a:t>以外に</a:t>
            </a:r>
            <a:r>
              <a:rPr sz="1200" b="1" spc="-90" dirty="0">
                <a:latin typeface="ＭＳ Ｐゴシック"/>
                <a:cs typeface="ＭＳ Ｐゴシック"/>
              </a:rPr>
              <a:t>以下</a:t>
            </a:r>
            <a:r>
              <a:rPr sz="1200" b="1" spc="-80" dirty="0">
                <a:latin typeface="ＭＳ Ｐゴシック"/>
                <a:cs typeface="ＭＳ Ｐゴシック"/>
              </a:rPr>
              <a:t>①</a:t>
            </a:r>
            <a:r>
              <a:rPr sz="1200" b="1" spc="-90" dirty="0">
                <a:latin typeface="ＭＳ Ｐゴシック"/>
                <a:cs typeface="ＭＳ Ｐゴシック"/>
              </a:rPr>
              <a:t>②の書類</a:t>
            </a:r>
            <a:r>
              <a:rPr sz="1200" spc="-75" dirty="0">
                <a:latin typeface="HG丸ｺﾞｼｯｸM-PRO"/>
                <a:cs typeface="HG丸ｺﾞｼｯｸM-PRO"/>
              </a:rPr>
              <a:t>が必</a:t>
            </a:r>
            <a:r>
              <a:rPr sz="1200" spc="-65" dirty="0">
                <a:latin typeface="HG丸ｺﾞｼｯｸM-PRO"/>
                <a:cs typeface="HG丸ｺﾞｼｯｸM-PRO"/>
              </a:rPr>
              <a:t>要</a:t>
            </a:r>
            <a:r>
              <a:rPr sz="1200" spc="-75" dirty="0">
                <a:latin typeface="HG丸ｺﾞｼｯｸM-PRO"/>
                <a:cs typeface="HG丸ｺﾞｼｯｸM-PRO"/>
              </a:rPr>
              <a:t>で</a:t>
            </a:r>
            <a:r>
              <a:rPr sz="1200" spc="-65" dirty="0">
                <a:latin typeface="HG丸ｺﾞｼｯｸM-PRO"/>
                <a:cs typeface="HG丸ｺﾞｼｯｸM-PRO"/>
              </a:rPr>
              <a:t>す</a:t>
            </a:r>
            <a:r>
              <a:rPr sz="1200" spc="-75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40"/>
              </a:spcBef>
            </a:pPr>
            <a:r>
              <a:rPr sz="1200" b="1" spc="5" dirty="0">
                <a:latin typeface="ＭＳ Ｐゴシック"/>
                <a:cs typeface="ＭＳ Ｐゴシック"/>
              </a:rPr>
              <a:t>①</a:t>
            </a:r>
            <a:r>
              <a:rPr sz="1200" dirty="0">
                <a:latin typeface="HG丸ｺﾞｼｯｸM-PRO"/>
                <a:cs typeface="HG丸ｺﾞｼｯｸM-PRO"/>
              </a:rPr>
              <a:t>給与明細書(直近3</a:t>
            </a:r>
            <a:r>
              <a:rPr sz="1200" spc="-105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ヵ月分以上)及び直近の賞与のコピー</a:t>
            </a:r>
            <a:endParaRPr sz="1200">
              <a:latin typeface="HG丸ｺﾞｼｯｸM-PRO"/>
              <a:cs typeface="HG丸ｺﾞｼｯｸM-PRO"/>
            </a:endParaRPr>
          </a:p>
          <a:p>
            <a:pPr marL="554990">
              <a:lnSpc>
                <a:spcPct val="100000"/>
              </a:lnSpc>
              <a:spcBef>
                <a:spcPts val="240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…</a:t>
            </a:r>
            <a:r>
              <a:rPr sz="1200" spc="325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提出できない者は</a:t>
            </a:r>
            <a:r>
              <a:rPr sz="1200" u="sng" dirty="0">
                <a:latin typeface="HG丸ｺﾞｼｯｸM-PRO"/>
                <a:cs typeface="HG丸ｺﾞｼｯｸM-PRO"/>
              </a:rPr>
              <a:t>今後1</a:t>
            </a:r>
            <a:r>
              <a:rPr sz="1200" u="sng" spc="-40" dirty="0">
                <a:latin typeface="HG丸ｺﾞｼｯｸM-PRO"/>
                <a:cs typeface="HG丸ｺﾞｼｯｸM-PRO"/>
              </a:rPr>
              <a:t> </a:t>
            </a:r>
            <a:r>
              <a:rPr sz="1200" u="sng" dirty="0">
                <a:latin typeface="HG丸ｺﾞｼｯｸM-PRO"/>
                <a:cs typeface="HG丸ｺﾞｼｯｸM-PRO"/>
              </a:rPr>
              <a:t>年間分の「給</a:t>
            </a:r>
            <a:r>
              <a:rPr sz="1200" u="sng" spc="10" dirty="0">
                <a:latin typeface="HG丸ｺﾞｼｯｸM-PRO"/>
                <a:cs typeface="HG丸ｺﾞｼｯｸM-PRO"/>
              </a:rPr>
              <a:t>与</a:t>
            </a:r>
            <a:r>
              <a:rPr sz="1200" u="sng" dirty="0">
                <a:latin typeface="HG丸ｺﾞｼｯｸM-PRO"/>
                <a:cs typeface="HG丸ｺﾞｼｯｸM-PRO"/>
              </a:rPr>
              <a:t>支払見込証明書」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50"/>
              </a:spcBef>
            </a:pPr>
            <a:r>
              <a:rPr sz="1200" b="1" spc="-90" dirty="0">
                <a:latin typeface="ＭＳ Ｐゴシック"/>
                <a:cs typeface="ＭＳ Ｐゴシック"/>
              </a:rPr>
              <a:t>②</a:t>
            </a:r>
            <a:r>
              <a:rPr sz="1200" spc="-100" dirty="0">
                <a:latin typeface="HG丸ｺﾞｼｯｸM-PRO"/>
                <a:cs typeface="HG丸ｺﾞｼｯｸM-PRO"/>
              </a:rPr>
              <a:t>雇用契約書又は採用</a:t>
            </a:r>
            <a:r>
              <a:rPr sz="1200" spc="-85" dirty="0">
                <a:latin typeface="HG丸ｺﾞｼｯｸM-PRO"/>
                <a:cs typeface="HG丸ｺﾞｼｯｸM-PRO"/>
              </a:rPr>
              <a:t>(</a:t>
            </a:r>
            <a:r>
              <a:rPr sz="1200" spc="-100" dirty="0">
                <a:latin typeface="HG丸ｺﾞｼｯｸM-PRO"/>
                <a:cs typeface="HG丸ｺﾞｼｯｸM-PRO"/>
              </a:rPr>
              <a:t>任用)辞令コピー</a:t>
            </a:r>
            <a:endParaRPr sz="1200">
              <a:latin typeface="HG丸ｺﾞｼｯｸM-PRO"/>
              <a:cs typeface="HG丸ｺﾞｼｯｸM-PRO"/>
            </a:endParaRPr>
          </a:p>
          <a:p>
            <a:pPr marL="887094" marR="234315" indent="-181610">
              <a:lnSpc>
                <a:spcPct val="116700"/>
              </a:lnSpc>
              <a:spcBef>
                <a:spcPts val="10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…</a:t>
            </a:r>
            <a:r>
              <a:rPr sz="1200" spc="-170" dirty="0">
                <a:latin typeface="HG丸ｺﾞｼｯｸM-PRO"/>
                <a:cs typeface="HG丸ｺﾞｼｯｸM-PRO"/>
              </a:rPr>
              <a:t> </a:t>
            </a:r>
            <a:r>
              <a:rPr sz="1200" spc="-85" dirty="0">
                <a:latin typeface="HG丸ｺﾞｼｯｸM-PRO"/>
                <a:cs typeface="HG丸ｺﾞｼｯｸM-PRO"/>
              </a:rPr>
              <a:t>提</a:t>
            </a:r>
            <a:r>
              <a:rPr sz="1200" spc="-75" dirty="0">
                <a:latin typeface="HG丸ｺﾞｼｯｸM-PRO"/>
                <a:cs typeface="HG丸ｺﾞｼｯｸM-PRO"/>
              </a:rPr>
              <a:t>出</a:t>
            </a:r>
            <a:r>
              <a:rPr sz="1200" spc="-85" dirty="0">
                <a:latin typeface="HG丸ｺﾞｼｯｸM-PRO"/>
                <a:cs typeface="HG丸ｺﾞｼｯｸM-PRO"/>
              </a:rPr>
              <a:t>でき</a:t>
            </a:r>
            <a:r>
              <a:rPr sz="1200" spc="-75" dirty="0">
                <a:latin typeface="HG丸ｺﾞｼｯｸM-PRO"/>
                <a:cs typeface="HG丸ｺﾞｼｯｸM-PRO"/>
              </a:rPr>
              <a:t>な</a:t>
            </a:r>
            <a:r>
              <a:rPr sz="1200" spc="-85" dirty="0">
                <a:latin typeface="HG丸ｺﾞｼｯｸM-PRO"/>
                <a:cs typeface="HG丸ｺﾞｼｯｸM-PRO"/>
              </a:rPr>
              <a:t>い者は</a:t>
            </a:r>
            <a:r>
              <a:rPr sz="1200" u="sng" spc="-100" dirty="0">
                <a:latin typeface="HG丸ｺﾞｼｯｸM-PRO"/>
                <a:cs typeface="HG丸ｺﾞｼｯｸM-PRO"/>
              </a:rPr>
              <a:t>「</a:t>
            </a:r>
            <a:r>
              <a:rPr sz="1200" u="sng" spc="-110" dirty="0">
                <a:latin typeface="HG丸ｺﾞｼｯｸM-PRO"/>
                <a:cs typeface="HG丸ｺﾞｼｯｸM-PRO"/>
              </a:rPr>
              <a:t>在職証明書」の原</a:t>
            </a:r>
            <a:r>
              <a:rPr sz="1200" u="sng" spc="-120" dirty="0">
                <a:latin typeface="HG丸ｺﾞｼｯｸM-PRO"/>
                <a:cs typeface="HG丸ｺﾞｼｯｸM-PRO"/>
              </a:rPr>
              <a:t>本</a:t>
            </a:r>
            <a:r>
              <a:rPr sz="1200" u="sng" spc="-110" dirty="0">
                <a:latin typeface="HG丸ｺﾞｼｯｸM-PRO"/>
                <a:cs typeface="HG丸ｺﾞｼｯｸM-PRO"/>
              </a:rPr>
              <a:t>(</a:t>
            </a:r>
            <a:r>
              <a:rPr sz="1200" u="sng" spc="-120" dirty="0">
                <a:latin typeface="HG丸ｺﾞｼｯｸM-PRO"/>
                <a:cs typeface="HG丸ｺﾞｼｯｸM-PRO"/>
              </a:rPr>
              <a:t>雇</a:t>
            </a:r>
            <a:r>
              <a:rPr sz="1200" u="sng" spc="-110" dirty="0">
                <a:latin typeface="HG丸ｺﾞｼｯｸM-PRO"/>
                <a:cs typeface="HG丸ｺﾞｼｯｸM-PRO"/>
              </a:rPr>
              <a:t>用開始日・職名</a:t>
            </a:r>
            <a:r>
              <a:rPr sz="1200" u="sng" spc="-120" dirty="0">
                <a:latin typeface="HG丸ｺﾞｼｯｸM-PRO"/>
                <a:cs typeface="HG丸ｺﾞｼｯｸM-PRO"/>
              </a:rPr>
              <a:t>(</a:t>
            </a:r>
            <a:r>
              <a:rPr sz="1200" u="sng" spc="-110" dirty="0">
                <a:latin typeface="HG丸ｺﾞｼｯｸM-PRO"/>
                <a:cs typeface="HG丸ｺﾞｼｯｸM-PRO"/>
              </a:rPr>
              <a:t>職務</a:t>
            </a:r>
            <a:r>
              <a:rPr sz="1200" u="sng" spc="-120" dirty="0">
                <a:latin typeface="HG丸ｺﾞｼｯｸM-PRO"/>
                <a:cs typeface="HG丸ｺﾞｼｯｸM-PRO"/>
              </a:rPr>
              <a:t>内</a:t>
            </a:r>
            <a:r>
              <a:rPr sz="1200" u="sng" spc="-110" dirty="0">
                <a:latin typeface="HG丸ｺﾞｼｯｸM-PRO"/>
                <a:cs typeface="HG丸ｺﾞｼｯｸM-PRO"/>
              </a:rPr>
              <a:t>容)・給与・賞</a:t>
            </a:r>
            <a:r>
              <a:rPr sz="1200" u="sng" spc="-120" dirty="0">
                <a:latin typeface="HG丸ｺﾞｼｯｸM-PRO"/>
                <a:cs typeface="HG丸ｺﾞｼｯｸM-PRO"/>
              </a:rPr>
              <a:t>与</a:t>
            </a:r>
            <a:r>
              <a:rPr sz="1200" u="sng" dirty="0">
                <a:latin typeface="HG丸ｺﾞｼｯｸM-PRO"/>
                <a:cs typeface="HG丸ｺﾞｼｯｸM-PRO"/>
              </a:rPr>
              <a:t>に </a:t>
            </a:r>
            <a:r>
              <a:rPr sz="1200" u="sng" spc="-110" dirty="0">
                <a:latin typeface="HG丸ｺﾞｼｯｸM-PRO"/>
                <a:cs typeface="HG丸ｺﾞｼｯｸM-PRO"/>
              </a:rPr>
              <a:t>ついて記</a:t>
            </a:r>
            <a:r>
              <a:rPr sz="1200" u="sng" spc="-120" dirty="0">
                <a:latin typeface="HG丸ｺﾞｼｯｸM-PRO"/>
                <a:cs typeface="HG丸ｺﾞｼｯｸM-PRO"/>
              </a:rPr>
              <a:t>載</a:t>
            </a:r>
            <a:r>
              <a:rPr sz="1200" spc="-100" dirty="0">
                <a:latin typeface="HG丸ｺﾞｼｯｸM-PRO"/>
                <a:cs typeface="HG丸ｺﾞｼｯｸM-PRO"/>
              </a:rPr>
              <a:t>のあるもの</a:t>
            </a:r>
            <a:r>
              <a:rPr sz="1200" dirty="0">
                <a:latin typeface="HG丸ｺﾞｼｯｸM-PRO"/>
                <a:cs typeface="HG丸ｺﾞｼｯｸM-PRO"/>
              </a:rPr>
              <a:t>）</a:t>
            </a:r>
            <a:endParaRPr sz="1200">
              <a:latin typeface="HG丸ｺﾞｼｯｸM-PRO"/>
              <a:cs typeface="HG丸ｺﾞｼｯｸM-PRO"/>
            </a:endParaRPr>
          </a:p>
          <a:p>
            <a:pPr marL="986155" marR="195580" indent="-417830">
              <a:lnSpc>
                <a:spcPct val="117500"/>
              </a:lnSpc>
              <a:spcBef>
                <a:spcPts val="25"/>
              </a:spcBef>
            </a:pPr>
            <a:r>
              <a:rPr sz="1200" spc="-135" dirty="0">
                <a:latin typeface="HG丸ｺﾞｼｯｸM-PRO"/>
                <a:cs typeface="HG丸ｺﾞｼｯｸM-PRO"/>
              </a:rPr>
              <a:t>注</a:t>
            </a:r>
            <a:r>
              <a:rPr sz="1200" spc="-150" dirty="0">
                <a:latin typeface="HG丸ｺﾞｼｯｸM-PRO"/>
                <a:cs typeface="HG丸ｺﾞｼｯｸM-PRO"/>
              </a:rPr>
              <a:t>１）</a:t>
            </a:r>
            <a:r>
              <a:rPr sz="1200" spc="-110" dirty="0">
                <a:latin typeface="HG丸ｺﾞｼｯｸM-PRO"/>
                <a:cs typeface="HG丸ｺﾞｼｯｸM-PRO"/>
              </a:rPr>
              <a:t>雇用契約書コピ</a:t>
            </a:r>
            <a:r>
              <a:rPr sz="1200" spc="-120" dirty="0">
                <a:latin typeface="HG丸ｺﾞｼｯｸM-PRO"/>
                <a:cs typeface="HG丸ｺﾞｼｯｸM-PRO"/>
              </a:rPr>
              <a:t>ー</a:t>
            </a:r>
            <a:r>
              <a:rPr sz="1200" spc="-110" dirty="0">
                <a:latin typeface="HG丸ｺﾞｼｯｸM-PRO"/>
                <a:cs typeface="HG丸ｺﾞｼｯｸM-PRO"/>
              </a:rPr>
              <a:t>は、授業料減免申</a:t>
            </a:r>
            <a:r>
              <a:rPr sz="1200" spc="-120" dirty="0">
                <a:latin typeface="HG丸ｺﾞｼｯｸM-PRO"/>
                <a:cs typeface="HG丸ｺﾞｼｯｸM-PRO"/>
              </a:rPr>
              <a:t>請</a:t>
            </a:r>
            <a:r>
              <a:rPr sz="1200" spc="-110" dirty="0">
                <a:latin typeface="HG丸ｺﾞｼｯｸM-PRO"/>
                <a:cs typeface="HG丸ｺﾞｼｯｸM-PRO"/>
              </a:rPr>
              <a:t>日</a:t>
            </a:r>
            <a:r>
              <a:rPr sz="1200" spc="-120" dirty="0">
                <a:latin typeface="HG丸ｺﾞｼｯｸM-PRO"/>
                <a:cs typeface="HG丸ｺﾞｼｯｸM-PRO"/>
              </a:rPr>
              <a:t>の</a:t>
            </a:r>
            <a:r>
              <a:rPr sz="1200" spc="-110" dirty="0">
                <a:latin typeface="HG丸ｺﾞｼｯｸM-PRO"/>
                <a:cs typeface="HG丸ｺﾞｼｯｸM-PRO"/>
              </a:rPr>
              <a:t>前年</a:t>
            </a:r>
            <a:r>
              <a:rPr sz="1200" dirty="0">
                <a:latin typeface="HG丸ｺﾞｼｯｸM-PRO"/>
                <a:cs typeface="HG丸ｺﾞｼｯｸM-PRO"/>
              </a:rPr>
              <a:t>1</a:t>
            </a:r>
            <a:r>
              <a:rPr sz="1200" spc="-210" dirty="0">
                <a:latin typeface="HG丸ｺﾞｼｯｸM-PRO"/>
                <a:cs typeface="HG丸ｺﾞｼｯｸM-PRO"/>
              </a:rPr>
              <a:t> </a:t>
            </a:r>
            <a:r>
              <a:rPr sz="1200" spc="-135" dirty="0">
                <a:latin typeface="HG丸ｺﾞｼｯｸM-PRO"/>
                <a:cs typeface="HG丸ｺﾞｼｯｸM-PRO"/>
              </a:rPr>
              <a:t>月以降に発行</a:t>
            </a:r>
            <a:r>
              <a:rPr sz="1200" spc="-120" dirty="0">
                <a:latin typeface="HG丸ｺﾞｼｯｸM-PRO"/>
                <a:cs typeface="HG丸ｺﾞｼｯｸM-PRO"/>
              </a:rPr>
              <a:t>され</a:t>
            </a:r>
            <a:r>
              <a:rPr sz="1200" spc="-135" dirty="0">
                <a:latin typeface="HG丸ｺﾞｼｯｸM-PRO"/>
                <a:cs typeface="HG丸ｺﾞｼｯｸM-PRO"/>
              </a:rPr>
              <a:t>た全ての</a:t>
            </a:r>
            <a:r>
              <a:rPr sz="1200" spc="-110" dirty="0">
                <a:latin typeface="HG丸ｺﾞｼｯｸM-PRO"/>
                <a:cs typeface="HG丸ｺﾞｼｯｸM-PRO"/>
              </a:rPr>
              <a:t>（</a:t>
            </a:r>
            <a:r>
              <a:rPr sz="1200" spc="-75" dirty="0">
                <a:latin typeface="HG丸ｺﾞｼｯｸM-PRO"/>
                <a:cs typeface="HG丸ｺﾞｼｯｸM-PRO"/>
              </a:rPr>
              <a:t>契約更 </a:t>
            </a:r>
            <a:r>
              <a:rPr sz="1200" spc="-110" dirty="0">
                <a:latin typeface="HG丸ｺﾞｼｯｸM-PRO"/>
                <a:cs typeface="HG丸ｺﾞｼｯｸM-PRO"/>
              </a:rPr>
              <a:t>新等の）</a:t>
            </a:r>
            <a:r>
              <a:rPr sz="1200" spc="-100" dirty="0">
                <a:latin typeface="HG丸ｺﾞｼｯｸM-PRO"/>
                <a:cs typeface="HG丸ｺﾞｼｯｸM-PRO"/>
              </a:rPr>
              <a:t>分が必要です</a:t>
            </a:r>
            <a:r>
              <a:rPr sz="1200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50"/>
              </a:spcBef>
            </a:pPr>
            <a:r>
              <a:rPr sz="1200" spc="180" dirty="0">
                <a:latin typeface="HG丸ｺﾞｼｯｸM-PRO"/>
                <a:cs typeface="HG丸ｺﾞｼｯｸM-PRO"/>
              </a:rPr>
              <a:t>注</a:t>
            </a:r>
            <a:r>
              <a:rPr sz="1200" spc="-100" dirty="0">
                <a:latin typeface="HG丸ｺﾞｼｯｸM-PRO"/>
                <a:cs typeface="HG丸ｺﾞｼｯｸM-PRO"/>
              </a:rPr>
              <a:t>2）在</a:t>
            </a:r>
            <a:r>
              <a:rPr sz="1200" spc="-85" dirty="0">
                <a:latin typeface="HG丸ｺﾞｼｯｸM-PRO"/>
                <a:cs typeface="HG丸ｺﾞｼｯｸM-PRO"/>
              </a:rPr>
              <a:t>職</a:t>
            </a:r>
            <a:r>
              <a:rPr sz="1200" spc="-100" dirty="0">
                <a:latin typeface="HG丸ｺﾞｼｯｸM-PRO"/>
                <a:cs typeface="HG丸ｺﾞｼｯｸM-PRO"/>
              </a:rPr>
              <a:t>証明書は、</a:t>
            </a:r>
            <a:r>
              <a:rPr sz="1200" spc="-85" dirty="0">
                <a:latin typeface="HG丸ｺﾞｼｯｸM-PRO"/>
                <a:cs typeface="HG丸ｺﾞｼｯｸM-PRO"/>
              </a:rPr>
              <a:t>授</a:t>
            </a:r>
            <a:r>
              <a:rPr sz="1200" spc="-100" dirty="0">
                <a:latin typeface="HG丸ｺﾞｼｯｸM-PRO"/>
                <a:cs typeface="HG丸ｺﾞｼｯｸM-PRO"/>
              </a:rPr>
              <a:t>業料減免申請日前</a:t>
            </a:r>
            <a:r>
              <a:rPr sz="1200" dirty="0">
                <a:latin typeface="HG丸ｺﾞｼｯｸM-PRO"/>
                <a:cs typeface="HG丸ｺﾞｼｯｸM-PRO"/>
              </a:rPr>
              <a:t>1</a:t>
            </a:r>
            <a:r>
              <a:rPr sz="1200" spc="-240" dirty="0">
                <a:latin typeface="HG丸ｺﾞｼｯｸM-PRO"/>
                <a:cs typeface="HG丸ｺﾞｼｯｸM-PRO"/>
              </a:rPr>
              <a:t> </a:t>
            </a:r>
            <a:r>
              <a:rPr sz="1200" spc="-120" dirty="0">
                <a:latin typeface="HG丸ｺﾞｼｯｸM-PRO"/>
                <a:cs typeface="HG丸ｺﾞｼｯｸM-PRO"/>
              </a:rPr>
              <a:t>カ月</a:t>
            </a:r>
            <a:r>
              <a:rPr sz="1200" spc="-135" dirty="0">
                <a:latin typeface="HG丸ｺﾞｼｯｸM-PRO"/>
                <a:cs typeface="HG丸ｺﾞｼｯｸM-PRO"/>
              </a:rPr>
              <a:t>以内に発行され</a:t>
            </a:r>
            <a:r>
              <a:rPr sz="1200" spc="-120" dirty="0">
                <a:latin typeface="HG丸ｺﾞｼｯｸM-PRO"/>
                <a:cs typeface="HG丸ｺﾞｼｯｸM-PRO"/>
              </a:rPr>
              <a:t>た</a:t>
            </a:r>
            <a:r>
              <a:rPr sz="1200" spc="-135" dirty="0">
                <a:latin typeface="HG丸ｺﾞｼｯｸM-PRO"/>
                <a:cs typeface="HG丸ｺﾞｼｯｸM-PRO"/>
              </a:rPr>
              <a:t>物</a:t>
            </a:r>
            <a:r>
              <a:rPr sz="1200" spc="-110" dirty="0">
                <a:latin typeface="HG丸ｺﾞｼｯｸM-PRO"/>
                <a:cs typeface="HG丸ｺﾞｼｯｸM-PRO"/>
              </a:rPr>
              <a:t>（コピー不可</a:t>
            </a:r>
            <a:r>
              <a:rPr sz="1200" dirty="0">
                <a:latin typeface="HG丸ｺﾞｼｯｸM-PRO"/>
                <a:cs typeface="HG丸ｺﾞｼｯｸM-PRO"/>
              </a:rPr>
              <a:t>）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130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※なお、</a:t>
            </a:r>
            <a:r>
              <a:rPr sz="1200" b="1" spc="0" dirty="0">
                <a:latin typeface="ＭＳ Ｐゴシック"/>
                <a:cs typeface="ＭＳ Ｐゴシック"/>
              </a:rPr>
              <a:t>転</a:t>
            </a:r>
            <a:r>
              <a:rPr sz="1200" b="1" spc="-5" dirty="0">
                <a:latin typeface="ＭＳ Ｐゴシック"/>
                <a:cs typeface="ＭＳ Ｐゴシック"/>
              </a:rPr>
              <a:t>職</a:t>
            </a:r>
            <a:r>
              <a:rPr sz="1200" b="1" spc="0" dirty="0">
                <a:latin typeface="ＭＳ Ｐゴシック"/>
                <a:cs typeface="ＭＳ Ｐゴシック"/>
              </a:rPr>
              <a:t>者</a:t>
            </a:r>
            <a:r>
              <a:rPr sz="1200" b="1" spc="-5" dirty="0">
                <a:latin typeface="ＭＳ Ｐゴシック"/>
                <a:cs typeface="ＭＳ Ｐゴシック"/>
              </a:rPr>
              <a:t>の場合</a:t>
            </a:r>
            <a:r>
              <a:rPr sz="1200" dirty="0">
                <a:latin typeface="HG丸ｺﾞｼｯｸM-PRO"/>
                <a:cs typeface="HG丸ｺﾞｼｯｸM-PRO"/>
              </a:rPr>
              <a:t>は、以下</a:t>
            </a:r>
            <a:r>
              <a:rPr sz="1200" b="1" spc="5" dirty="0">
                <a:latin typeface="ＭＳ Ｐゴシック"/>
                <a:cs typeface="ＭＳ Ｐゴシック"/>
              </a:rPr>
              <a:t>Q</a:t>
            </a:r>
            <a:r>
              <a:rPr sz="1200" b="1" dirty="0">
                <a:latin typeface="ＭＳ Ｐゴシック"/>
                <a:cs typeface="ＭＳ Ｐゴシック"/>
              </a:rPr>
              <a:t>１１</a:t>
            </a:r>
            <a:r>
              <a:rPr sz="1200" b="1" spc="-15" dirty="0">
                <a:latin typeface="ＭＳ Ｐゴシック"/>
                <a:cs typeface="ＭＳ Ｐゴシック"/>
              </a:rPr>
              <a:t>も</a:t>
            </a:r>
            <a:r>
              <a:rPr sz="1200" b="1" spc="-5" dirty="0">
                <a:latin typeface="ＭＳ Ｐゴシック"/>
                <a:cs typeface="ＭＳ Ｐゴシック"/>
              </a:rPr>
              <a:t>参</a:t>
            </a:r>
            <a:r>
              <a:rPr sz="1200" b="1" spc="0" dirty="0">
                <a:latin typeface="ＭＳ Ｐゴシック"/>
                <a:cs typeface="ＭＳ Ｐゴシック"/>
              </a:rPr>
              <a:t>照</a:t>
            </a:r>
            <a:r>
              <a:rPr sz="1200" spc="-15" dirty="0">
                <a:latin typeface="HG丸ｺﾞｼｯｸM-PRO"/>
                <a:cs typeface="HG丸ｺﾞｼｯｸM-PRO"/>
              </a:rPr>
              <a:t>し</a:t>
            </a:r>
            <a:r>
              <a:rPr sz="1200" dirty="0">
                <a:latin typeface="HG丸ｺﾞｼｯｸM-PRO"/>
                <a:cs typeface="HG丸ｺﾞｼｯｸM-PRO"/>
              </a:rPr>
              <a:t>てください。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9119" y="7412735"/>
            <a:ext cx="6477000" cy="23812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45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Q１１</a:t>
            </a:r>
            <a:r>
              <a:rPr sz="1200" spc="315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父が</a:t>
            </a:r>
            <a:r>
              <a:rPr sz="1200" b="1" spc="5" dirty="0">
                <a:latin typeface="ＭＳ Ｐゴシック"/>
                <a:cs typeface="ＭＳ Ｐゴシック"/>
              </a:rPr>
              <a:t>仕</a:t>
            </a:r>
            <a:r>
              <a:rPr sz="1200" b="1" spc="-10" dirty="0">
                <a:latin typeface="ＭＳ Ｐゴシック"/>
                <a:cs typeface="ＭＳ Ｐゴシック"/>
              </a:rPr>
              <a:t>事</a:t>
            </a:r>
            <a:r>
              <a:rPr sz="1200" b="1" dirty="0">
                <a:latin typeface="ＭＳ Ｐゴシック"/>
                <a:cs typeface="ＭＳ Ｐゴシック"/>
              </a:rPr>
              <a:t>を</a:t>
            </a:r>
            <a:r>
              <a:rPr sz="1200" b="1" spc="-5" dirty="0">
                <a:latin typeface="ＭＳ Ｐゴシック"/>
                <a:cs typeface="ＭＳ Ｐゴシック"/>
              </a:rPr>
              <a:t>辞</a:t>
            </a:r>
            <a:r>
              <a:rPr sz="1200" b="1" spc="5" dirty="0">
                <a:latin typeface="ＭＳ Ｐゴシック"/>
                <a:cs typeface="ＭＳ Ｐゴシック"/>
              </a:rPr>
              <a:t>め</a:t>
            </a:r>
            <a:r>
              <a:rPr sz="1200" b="1" dirty="0">
                <a:latin typeface="ＭＳ Ｐゴシック"/>
                <a:cs typeface="ＭＳ Ｐゴシック"/>
              </a:rPr>
              <a:t>た</a:t>
            </a:r>
            <a:r>
              <a:rPr sz="1200" spc="-15" dirty="0">
                <a:latin typeface="HG丸ｺﾞｼｯｸM-PRO"/>
                <a:cs typeface="HG丸ｺﾞｼｯｸM-PRO"/>
              </a:rPr>
              <a:t>（</a:t>
            </a:r>
            <a:r>
              <a:rPr sz="1200" b="1" spc="5" dirty="0">
                <a:latin typeface="ＭＳ Ｐゴシック"/>
                <a:cs typeface="ＭＳ Ｐゴシック"/>
              </a:rPr>
              <a:t>勤</a:t>
            </a:r>
            <a:r>
              <a:rPr sz="1200" b="1" spc="-5" dirty="0">
                <a:latin typeface="ＭＳ Ｐゴシック"/>
                <a:cs typeface="ＭＳ Ｐゴシック"/>
              </a:rPr>
              <a:t>務</a:t>
            </a:r>
            <a:r>
              <a:rPr sz="1200" b="1" spc="5" dirty="0">
                <a:latin typeface="ＭＳ Ｐゴシック"/>
                <a:cs typeface="ＭＳ Ｐゴシック"/>
              </a:rPr>
              <a:t>先</a:t>
            </a:r>
            <a:r>
              <a:rPr sz="1200" b="1" spc="-5" dirty="0">
                <a:latin typeface="ＭＳ Ｐゴシック"/>
                <a:cs typeface="ＭＳ Ｐゴシック"/>
              </a:rPr>
              <a:t>が倒産し</a:t>
            </a:r>
            <a:r>
              <a:rPr sz="1200" b="1" dirty="0">
                <a:latin typeface="ＭＳ Ｐゴシック"/>
                <a:cs typeface="ＭＳ Ｐゴシック"/>
              </a:rPr>
              <a:t>た</a:t>
            </a:r>
            <a:r>
              <a:rPr sz="1200" dirty="0">
                <a:latin typeface="HG丸ｺﾞｼｯｸM-PRO"/>
                <a:cs typeface="HG丸ｺﾞｼｯｸM-PRO"/>
              </a:rPr>
              <a:t>・</a:t>
            </a:r>
            <a:r>
              <a:rPr sz="1200" b="1" spc="-10" dirty="0">
                <a:latin typeface="ＭＳ Ｐゴシック"/>
                <a:cs typeface="ＭＳ Ｐゴシック"/>
              </a:rPr>
              <a:t>自営</a:t>
            </a:r>
            <a:r>
              <a:rPr sz="1200" b="1" spc="10" dirty="0">
                <a:latin typeface="ＭＳ Ｐゴシック"/>
                <a:cs typeface="ＭＳ Ｐゴシック"/>
              </a:rPr>
              <a:t>を</a:t>
            </a:r>
            <a:r>
              <a:rPr sz="1200" b="1" spc="-5" dirty="0">
                <a:latin typeface="ＭＳ Ｐゴシック"/>
                <a:cs typeface="ＭＳ Ｐゴシック"/>
              </a:rPr>
              <a:t>廃業</a:t>
            </a:r>
            <a:r>
              <a:rPr sz="1200" b="1" spc="10" dirty="0">
                <a:latin typeface="ＭＳ Ｐゴシック"/>
                <a:cs typeface="ＭＳ Ｐゴシック"/>
              </a:rPr>
              <a:t>し</a:t>
            </a:r>
            <a:r>
              <a:rPr sz="1200" b="1" dirty="0">
                <a:latin typeface="ＭＳ Ｐゴシック"/>
                <a:cs typeface="ＭＳ Ｐゴシック"/>
              </a:rPr>
              <a:t>た</a:t>
            </a:r>
            <a:r>
              <a:rPr sz="1200" spc="-15" dirty="0">
                <a:latin typeface="HG丸ｺﾞｼｯｸM-PRO"/>
                <a:cs typeface="HG丸ｺﾞｼｯｸM-PRO"/>
              </a:rPr>
              <a:t>等</a:t>
            </a:r>
            <a:r>
              <a:rPr sz="1200" dirty="0">
                <a:latin typeface="HG丸ｺﾞｼｯｸM-PRO"/>
                <a:cs typeface="HG丸ｺﾞｼｯｸM-PRO"/>
              </a:rPr>
              <a:t>を含む）のですが…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9572" y="7671815"/>
            <a:ext cx="6376035" cy="2541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HG丸ｺﾞｼｯｸM-PRO"/>
                <a:cs typeface="HG丸ｺﾞｼｯｸM-PRO"/>
              </a:rPr>
              <a:t>A１１ </a:t>
            </a:r>
            <a:r>
              <a:rPr sz="1200" spc="85" dirty="0">
                <a:latin typeface="HG丸ｺﾞｼｯｸM-PRO"/>
                <a:cs typeface="HG丸ｺﾞｼｯｸM-PRO"/>
              </a:rPr>
              <a:t> </a:t>
            </a:r>
            <a:r>
              <a:rPr sz="1200" b="1" spc="5" dirty="0">
                <a:latin typeface="ＭＳ Ｐゴシック"/>
                <a:cs typeface="ＭＳ Ｐゴシック"/>
              </a:rPr>
              <a:t>父・母</a:t>
            </a:r>
            <a:r>
              <a:rPr sz="1200" dirty="0">
                <a:latin typeface="HG丸ｺﾞｼｯｸM-PRO"/>
                <a:cs typeface="HG丸ｺﾞｼｯｸM-PRO"/>
              </a:rPr>
              <a:t>及び</a:t>
            </a:r>
            <a:r>
              <a:rPr sz="1200" b="1" u="sng" spc="-85" dirty="0">
                <a:latin typeface="ＭＳ Ｐゴシック"/>
                <a:cs typeface="ＭＳ Ｐゴシック"/>
              </a:rPr>
              <a:t>あな</a:t>
            </a:r>
            <a:r>
              <a:rPr sz="1200" b="1" u="sng" spc="-80" dirty="0">
                <a:latin typeface="ＭＳ Ｐゴシック"/>
                <a:cs typeface="ＭＳ Ｐゴシック"/>
              </a:rPr>
              <a:t>た</a:t>
            </a:r>
            <a:r>
              <a:rPr sz="1200" b="1" u="sng" spc="-85" dirty="0">
                <a:latin typeface="ＭＳ Ｐゴシック"/>
                <a:cs typeface="ＭＳ Ｐゴシック"/>
              </a:rPr>
              <a:t>や親</a:t>
            </a:r>
            <a:r>
              <a:rPr sz="1200" b="1" u="sng" spc="-80" dirty="0">
                <a:latin typeface="ＭＳ Ｐゴシック"/>
                <a:cs typeface="ＭＳ Ｐゴシック"/>
              </a:rPr>
              <a:t>・</a:t>
            </a:r>
            <a:r>
              <a:rPr sz="1200" b="1" u="sng" spc="-85" dirty="0">
                <a:latin typeface="ＭＳ Ｐゴシック"/>
                <a:cs typeface="ＭＳ Ｐゴシック"/>
              </a:rPr>
              <a:t>他</a:t>
            </a:r>
            <a:r>
              <a:rPr sz="1200" b="1" u="sng" spc="-95" dirty="0">
                <a:latin typeface="ＭＳ Ｐゴシック"/>
                <a:cs typeface="ＭＳ Ｐゴシック"/>
              </a:rPr>
              <a:t>の</a:t>
            </a:r>
            <a:r>
              <a:rPr sz="1200" b="1" u="sng" spc="-80" dirty="0">
                <a:latin typeface="ＭＳ Ｐゴシック"/>
                <a:cs typeface="ＭＳ Ｐゴシック"/>
              </a:rPr>
              <a:t>兄弟</a:t>
            </a:r>
            <a:r>
              <a:rPr sz="1200" b="1" u="sng" spc="-90" dirty="0">
                <a:latin typeface="ＭＳ Ｐゴシック"/>
                <a:cs typeface="ＭＳ Ｐゴシック"/>
              </a:rPr>
              <a:t>姉</a:t>
            </a:r>
            <a:r>
              <a:rPr sz="1200" b="1" u="sng" spc="-85" dirty="0">
                <a:latin typeface="ＭＳ Ｐゴシック"/>
                <a:cs typeface="ＭＳ Ｐゴシック"/>
              </a:rPr>
              <a:t>妹を</a:t>
            </a:r>
            <a:r>
              <a:rPr sz="1200" b="1" u="sng" spc="-80" dirty="0">
                <a:latin typeface="ＭＳ Ｐゴシック"/>
                <a:cs typeface="ＭＳ Ｐゴシック"/>
              </a:rPr>
              <a:t>扶養</a:t>
            </a:r>
            <a:r>
              <a:rPr sz="1200" b="1" u="sng" spc="-75" dirty="0">
                <a:latin typeface="ＭＳ Ｐゴシック"/>
                <a:cs typeface="ＭＳ Ｐゴシック"/>
              </a:rPr>
              <a:t>し</a:t>
            </a:r>
            <a:r>
              <a:rPr sz="1200" b="1" u="sng" spc="-100" dirty="0">
                <a:latin typeface="ＭＳ Ｐゴシック"/>
                <a:cs typeface="ＭＳ Ｐゴシック"/>
              </a:rPr>
              <a:t>て</a:t>
            </a:r>
            <a:r>
              <a:rPr sz="1200" b="1" u="sng" spc="-75" dirty="0">
                <a:latin typeface="ＭＳ Ｐゴシック"/>
                <a:cs typeface="ＭＳ Ｐゴシック"/>
              </a:rPr>
              <a:t>い</a:t>
            </a:r>
            <a:r>
              <a:rPr sz="1200" b="1" u="sng" spc="-85" dirty="0">
                <a:latin typeface="ＭＳ Ｐゴシック"/>
                <a:cs typeface="ＭＳ Ｐゴシック"/>
              </a:rPr>
              <a:t>る</a:t>
            </a:r>
            <a:r>
              <a:rPr sz="1200" b="1" u="sng" spc="-90" dirty="0">
                <a:latin typeface="ＭＳ Ｐゴシック"/>
                <a:cs typeface="ＭＳ Ｐゴシック"/>
              </a:rPr>
              <a:t>者</a:t>
            </a:r>
            <a:r>
              <a:rPr sz="1200" b="1" u="sng" spc="-80" dirty="0">
                <a:latin typeface="ＭＳ Ｐゴシック"/>
                <a:cs typeface="ＭＳ Ｐゴシック"/>
              </a:rPr>
              <a:t>が</a:t>
            </a:r>
            <a:r>
              <a:rPr sz="1200" b="1" u="sng" spc="-85" dirty="0">
                <a:latin typeface="ＭＳ Ｐゴシック"/>
                <a:cs typeface="ＭＳ Ｐゴシック"/>
              </a:rPr>
              <a:t>、</a:t>
            </a:r>
            <a:r>
              <a:rPr sz="1200" spc="-100" dirty="0">
                <a:latin typeface="HG丸ｺﾞｼｯｸM-PRO"/>
                <a:cs typeface="HG丸ｺﾞｼｯｸM-PRO"/>
              </a:rPr>
              <a:t>前</a:t>
            </a:r>
            <a:r>
              <a:rPr sz="1200" spc="190" dirty="0">
                <a:latin typeface="HG丸ｺﾞｼｯｸM-PRO"/>
                <a:cs typeface="HG丸ｺﾞｼｯｸM-PRO"/>
              </a:rPr>
              <a:t>年</a:t>
            </a:r>
            <a:r>
              <a:rPr sz="1200" dirty="0">
                <a:latin typeface="HG丸ｺﾞｼｯｸM-PRO"/>
                <a:cs typeface="HG丸ｺﾞｼｯｸM-PRO"/>
              </a:rPr>
              <a:t>1</a:t>
            </a:r>
            <a:r>
              <a:rPr sz="1200" spc="-95" dirty="0">
                <a:latin typeface="HG丸ｺﾞｼｯｸM-PRO"/>
                <a:cs typeface="HG丸ｺﾞｼｯｸM-PRO"/>
              </a:rPr>
              <a:t> </a:t>
            </a:r>
            <a:r>
              <a:rPr sz="1200" spc="-85" dirty="0">
                <a:latin typeface="HG丸ｺﾞｼｯｸM-PRO"/>
                <a:cs typeface="HG丸ｺﾞｼｯｸM-PRO"/>
              </a:rPr>
              <a:t>月以降に</a:t>
            </a:r>
            <a:r>
              <a:rPr sz="1200" b="1" spc="-110" dirty="0">
                <a:latin typeface="ＭＳ Ｐゴシック"/>
                <a:cs typeface="ＭＳ Ｐゴシック"/>
              </a:rPr>
              <a:t>失業</a:t>
            </a:r>
            <a:r>
              <a:rPr sz="1200" b="1" spc="-105" dirty="0">
                <a:latin typeface="ＭＳ Ｐゴシック"/>
                <a:cs typeface="ＭＳ Ｐゴシック"/>
              </a:rPr>
              <a:t>・</a:t>
            </a:r>
            <a:r>
              <a:rPr sz="1200" b="1" spc="-110" dirty="0">
                <a:latin typeface="ＭＳ Ｐゴシック"/>
                <a:cs typeface="ＭＳ Ｐゴシック"/>
              </a:rPr>
              <a:t>退職</a:t>
            </a:r>
            <a:r>
              <a:rPr sz="1200" b="1" spc="-105" dirty="0">
                <a:latin typeface="ＭＳ Ｐゴシック"/>
                <a:cs typeface="ＭＳ Ｐゴシック"/>
              </a:rPr>
              <a:t>・</a:t>
            </a:r>
            <a:r>
              <a:rPr sz="1200" b="1" spc="-110" dirty="0">
                <a:latin typeface="ＭＳ Ｐゴシック"/>
                <a:cs typeface="ＭＳ Ｐゴシック"/>
              </a:rPr>
              <a:t>転職</a:t>
            </a:r>
            <a:endParaRPr sz="1200">
              <a:latin typeface="ＭＳ Ｐゴシック"/>
              <a:cs typeface="ＭＳ Ｐゴシック"/>
            </a:endParaRPr>
          </a:p>
          <a:p>
            <a:pPr marL="514984">
              <a:lnSpc>
                <a:spcPct val="100000"/>
              </a:lnSpc>
              <a:spcBef>
                <a:spcPts val="384"/>
              </a:spcBef>
            </a:pPr>
            <a:r>
              <a:rPr sz="1200" spc="-60" dirty="0">
                <a:latin typeface="HG丸ｺﾞｼｯｸM-PRO"/>
                <a:cs typeface="HG丸ｺﾞｼｯｸM-PRO"/>
              </a:rPr>
              <a:t>した</a:t>
            </a:r>
            <a:r>
              <a:rPr sz="1200" spc="-100" dirty="0">
                <a:latin typeface="HG丸ｺﾞｼｯｸM-PRO"/>
                <a:cs typeface="HG丸ｺﾞｼｯｸM-PRO"/>
              </a:rPr>
              <a:t>場合、職を失</a:t>
            </a:r>
            <a:r>
              <a:rPr sz="1200" spc="-85" dirty="0">
                <a:latin typeface="HG丸ｺﾞｼｯｸM-PRO"/>
                <a:cs typeface="HG丸ｺﾞｼｯｸM-PRO"/>
              </a:rPr>
              <a:t>っ</a:t>
            </a:r>
            <a:r>
              <a:rPr sz="1200" spc="-100" dirty="0">
                <a:latin typeface="HG丸ｺﾞｼｯｸM-PRO"/>
                <a:cs typeface="HG丸ｺﾞｼｯｸM-PRO"/>
              </a:rPr>
              <a:t>た</a:t>
            </a:r>
            <a:r>
              <a:rPr sz="1200" spc="-85" dirty="0">
                <a:latin typeface="HG丸ｺﾞｼｯｸM-PRO"/>
                <a:cs typeface="HG丸ｺﾞｼｯｸM-PRO"/>
              </a:rPr>
              <a:t>こ</a:t>
            </a:r>
            <a:r>
              <a:rPr sz="1200" spc="-100" dirty="0">
                <a:latin typeface="HG丸ｺﾞｼｯｸM-PRO"/>
                <a:cs typeface="HG丸ｺﾞｼｯｸM-PRO"/>
              </a:rPr>
              <a:t>とがわかる以下</a:t>
            </a:r>
            <a:r>
              <a:rPr sz="1200" b="1" spc="-90" dirty="0">
                <a:latin typeface="ＭＳ Ｐゴシック"/>
                <a:cs typeface="ＭＳ Ｐゴシック"/>
              </a:rPr>
              <a:t>①～⑤</a:t>
            </a:r>
            <a:r>
              <a:rPr sz="1200" b="1" spc="-105" dirty="0">
                <a:latin typeface="ＭＳ Ｐゴシック"/>
                <a:cs typeface="ＭＳ Ｐゴシック"/>
              </a:rPr>
              <a:t>の</a:t>
            </a:r>
            <a:r>
              <a:rPr sz="1200" b="1" spc="-85" dirty="0">
                <a:latin typeface="ＭＳ Ｐゴシック"/>
                <a:cs typeface="ＭＳ Ｐゴシック"/>
              </a:rPr>
              <a:t>い</a:t>
            </a:r>
            <a:r>
              <a:rPr sz="1200" b="1" spc="-110" dirty="0">
                <a:latin typeface="ＭＳ Ｐゴシック"/>
                <a:cs typeface="ＭＳ Ｐゴシック"/>
              </a:rPr>
              <a:t>ず</a:t>
            </a:r>
            <a:r>
              <a:rPr sz="1200" b="1" spc="-90" dirty="0">
                <a:latin typeface="ＭＳ Ｐゴシック"/>
                <a:cs typeface="ＭＳ Ｐゴシック"/>
              </a:rPr>
              <a:t>れ</a:t>
            </a:r>
            <a:r>
              <a:rPr sz="1200" b="1" spc="-105" dirty="0">
                <a:latin typeface="ＭＳ Ｐゴシック"/>
                <a:cs typeface="ＭＳ Ｐゴシック"/>
              </a:rPr>
              <a:t>かの</a:t>
            </a:r>
            <a:r>
              <a:rPr sz="1200" b="1" spc="-90" dirty="0">
                <a:latin typeface="ＭＳ Ｐゴシック"/>
                <a:cs typeface="ＭＳ Ｐゴシック"/>
              </a:rPr>
              <a:t>書類</a:t>
            </a:r>
            <a:r>
              <a:rPr sz="1200" spc="-100" dirty="0">
                <a:latin typeface="HG丸ｺﾞｼｯｸM-PRO"/>
                <a:cs typeface="HG丸ｺﾞｼｯｸM-PRO"/>
              </a:rPr>
              <a:t>が必要</a:t>
            </a:r>
            <a:r>
              <a:rPr sz="1200" spc="-110" dirty="0">
                <a:latin typeface="HG丸ｺﾞｼｯｸM-PRO"/>
                <a:cs typeface="HG丸ｺﾞｼｯｸM-PRO"/>
              </a:rPr>
              <a:t>で</a:t>
            </a:r>
            <a:r>
              <a:rPr sz="1200" spc="-100" dirty="0">
                <a:latin typeface="HG丸ｺﾞｼｯｸM-PRO"/>
                <a:cs typeface="HG丸ｺﾞｼｯｸM-PRO"/>
              </a:rPr>
              <a:t>す。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50"/>
              </a:spcBef>
            </a:pPr>
            <a:r>
              <a:rPr sz="1200" b="1" spc="-90" dirty="0">
                <a:latin typeface="ＭＳ Ｐゴシック"/>
                <a:cs typeface="ＭＳ Ｐゴシック"/>
              </a:rPr>
              <a:t>①</a:t>
            </a:r>
            <a:r>
              <a:rPr sz="1200" spc="-100" dirty="0">
                <a:latin typeface="HG丸ｺﾞｼｯｸM-PRO"/>
                <a:cs typeface="HG丸ｺﾞｼｯｸM-PRO"/>
              </a:rPr>
              <a:t>雇用保険受給資格者</a:t>
            </a:r>
            <a:r>
              <a:rPr sz="1200" spc="-85" dirty="0">
                <a:latin typeface="HG丸ｺﾞｼｯｸM-PRO"/>
                <a:cs typeface="HG丸ｺﾞｼｯｸM-PRO"/>
              </a:rPr>
              <a:t>証</a:t>
            </a:r>
            <a:r>
              <a:rPr sz="1200" spc="-100" dirty="0">
                <a:latin typeface="HG丸ｺﾞｼｯｸM-PRO"/>
                <a:cs typeface="HG丸ｺﾞｼｯｸM-PRO"/>
              </a:rPr>
              <a:t>コピー（１・２面を含</a:t>
            </a:r>
            <a:r>
              <a:rPr sz="1200" spc="-85" dirty="0">
                <a:latin typeface="HG丸ｺﾞｼｯｸM-PRO"/>
                <a:cs typeface="HG丸ｺﾞｼｯｸM-PRO"/>
              </a:rPr>
              <a:t>む</a:t>
            </a:r>
            <a:r>
              <a:rPr sz="1200" spc="-100" dirty="0">
                <a:latin typeface="HG丸ｺﾞｼｯｸM-PRO"/>
                <a:cs typeface="HG丸ｺﾞｼｯｸM-PRO"/>
              </a:rPr>
              <a:t>全ページ）</a:t>
            </a:r>
            <a:endParaRPr sz="1200">
              <a:latin typeface="HG丸ｺﾞｼｯｸM-PRO"/>
              <a:cs typeface="HG丸ｺﾞｼｯｸM-PRO"/>
            </a:endParaRPr>
          </a:p>
          <a:p>
            <a:pPr marL="671830" algn="ctr">
              <a:lnSpc>
                <a:spcPct val="100000"/>
              </a:lnSpc>
              <a:spcBef>
                <a:spcPts val="250"/>
              </a:spcBef>
            </a:pPr>
            <a:r>
              <a:rPr sz="1200" spc="-110" dirty="0">
                <a:latin typeface="HG丸ｺﾞｼｯｸM-PRO"/>
                <a:cs typeface="HG丸ｺﾞｼｯｸM-PRO"/>
              </a:rPr>
              <a:t>…</a:t>
            </a:r>
            <a:r>
              <a:rPr sz="1200" spc="-145" dirty="0">
                <a:latin typeface="HG丸ｺﾞｼｯｸM-PRO"/>
                <a:cs typeface="HG丸ｺﾞｼｯｸM-PRO"/>
              </a:rPr>
              <a:t>基本手当等の金額の</a:t>
            </a:r>
            <a:r>
              <a:rPr sz="1200" spc="-160" dirty="0">
                <a:latin typeface="HG丸ｺﾞｼｯｸM-PRO"/>
                <a:cs typeface="HG丸ｺﾞｼｯｸM-PRO"/>
              </a:rPr>
              <a:t>わ</a:t>
            </a:r>
            <a:r>
              <a:rPr sz="1200" spc="-145" dirty="0">
                <a:latin typeface="HG丸ｺﾞｼｯｸM-PRO"/>
                <a:cs typeface="HG丸ｺﾞｼｯｸM-PRO"/>
              </a:rPr>
              <a:t>かるもの</a:t>
            </a:r>
            <a:r>
              <a:rPr sz="1200" spc="-110" dirty="0">
                <a:latin typeface="HG丸ｺﾞｼｯｸM-PRO"/>
                <a:cs typeface="HG丸ｺﾞｼｯｸM-PRO"/>
              </a:rPr>
              <a:t>（受給中もし</a:t>
            </a:r>
            <a:r>
              <a:rPr sz="1200" spc="-120" dirty="0">
                <a:latin typeface="HG丸ｺﾞｼｯｸM-PRO"/>
                <a:cs typeface="HG丸ｺﾞｼｯｸM-PRO"/>
              </a:rPr>
              <a:t>く</a:t>
            </a:r>
            <a:r>
              <a:rPr sz="1200" spc="-110" dirty="0">
                <a:latin typeface="HG丸ｺﾞｼｯｸM-PRO"/>
                <a:cs typeface="HG丸ｺﾞｼｯｸM-PRO"/>
              </a:rPr>
              <a:t>は受給期間が終了</a:t>
            </a:r>
            <a:r>
              <a:rPr sz="1200" spc="-120" dirty="0">
                <a:latin typeface="HG丸ｺﾞｼｯｸM-PRO"/>
                <a:cs typeface="HG丸ｺﾞｼｯｸM-PRO"/>
              </a:rPr>
              <a:t>し</a:t>
            </a:r>
            <a:r>
              <a:rPr sz="1200" spc="-110" dirty="0">
                <a:latin typeface="HG丸ｺﾞｼｯｸM-PRO"/>
                <a:cs typeface="HG丸ｺﾞｼｯｸM-PRO"/>
              </a:rPr>
              <a:t>た</a:t>
            </a:r>
            <a:r>
              <a:rPr sz="1200" spc="-120" dirty="0">
                <a:latin typeface="HG丸ｺﾞｼｯｸM-PRO"/>
                <a:cs typeface="HG丸ｺﾞｼｯｸM-PRO"/>
              </a:rPr>
              <a:t>こ</a:t>
            </a:r>
            <a:r>
              <a:rPr sz="1200" spc="-110" dirty="0">
                <a:latin typeface="HG丸ｺﾞｼｯｸM-PRO"/>
                <a:cs typeface="HG丸ｺﾞｼｯｸM-PRO"/>
              </a:rPr>
              <a:t>とがわかるもの</a:t>
            </a:r>
            <a:r>
              <a:rPr sz="1200" dirty="0">
                <a:latin typeface="HG丸ｺﾞｼｯｸM-PRO"/>
                <a:cs typeface="HG丸ｺﾞｼｯｸM-PRO"/>
              </a:rPr>
              <a:t>）</a:t>
            </a:r>
            <a:endParaRPr sz="1200">
              <a:latin typeface="HG丸ｺﾞｼｯｸM-PRO"/>
              <a:cs typeface="HG丸ｺﾞｼｯｸM-PRO"/>
            </a:endParaRPr>
          </a:p>
          <a:p>
            <a:pPr marL="573405">
              <a:lnSpc>
                <a:spcPct val="100000"/>
              </a:lnSpc>
              <a:spcBef>
                <a:spcPts val="240"/>
              </a:spcBef>
            </a:pPr>
            <a:r>
              <a:rPr sz="1200" spc="-75" dirty="0">
                <a:latin typeface="HG丸ｺﾞｼｯｸM-PRO"/>
                <a:cs typeface="HG丸ｺﾞｼｯｸM-PRO"/>
              </a:rPr>
              <a:t>※</a:t>
            </a:r>
            <a:r>
              <a:rPr sz="1200" b="1" u="sng" spc="-105" dirty="0">
                <a:latin typeface="ＭＳ Ｐゴシック"/>
                <a:cs typeface="ＭＳ Ｐゴシック"/>
              </a:rPr>
              <a:t>職業訓練校</a:t>
            </a:r>
            <a:r>
              <a:rPr sz="1200" b="1" u="sng" spc="-114" dirty="0">
                <a:latin typeface="ＭＳ Ｐゴシック"/>
                <a:cs typeface="ＭＳ Ｐゴシック"/>
              </a:rPr>
              <a:t>に</a:t>
            </a:r>
            <a:r>
              <a:rPr sz="1200" b="1" u="sng" spc="-105" dirty="0">
                <a:latin typeface="ＭＳ Ｐゴシック"/>
                <a:cs typeface="ＭＳ Ｐゴシック"/>
              </a:rPr>
              <a:t>通</a:t>
            </a:r>
            <a:r>
              <a:rPr sz="1200" b="1" u="sng" spc="-110" dirty="0">
                <a:latin typeface="ＭＳ Ｐゴシック"/>
                <a:cs typeface="ＭＳ Ｐゴシック"/>
              </a:rPr>
              <a:t>っ</a:t>
            </a:r>
            <a:r>
              <a:rPr sz="1200" b="1" u="sng" spc="-125" dirty="0">
                <a:latin typeface="ＭＳ Ｐゴシック"/>
                <a:cs typeface="ＭＳ Ｐゴシック"/>
              </a:rPr>
              <a:t>て</a:t>
            </a:r>
            <a:r>
              <a:rPr sz="1200" b="1" u="sng" spc="-110" dirty="0">
                <a:latin typeface="ＭＳ Ｐゴシック"/>
                <a:cs typeface="ＭＳ Ｐゴシック"/>
              </a:rPr>
              <a:t>い</a:t>
            </a:r>
            <a:r>
              <a:rPr sz="1200" b="1" u="sng" spc="-105" dirty="0">
                <a:latin typeface="ＭＳ Ｐゴシック"/>
                <a:cs typeface="ＭＳ Ｐゴシック"/>
              </a:rPr>
              <a:t>る場合</a:t>
            </a:r>
            <a:r>
              <a:rPr sz="1200" u="sng" spc="-110" dirty="0">
                <a:latin typeface="HG丸ｺﾞｼｯｸM-PRO"/>
                <a:cs typeface="HG丸ｺﾞｼｯｸM-PRO"/>
              </a:rPr>
              <a:t>は、ハローワー</a:t>
            </a:r>
            <a:r>
              <a:rPr sz="1200" u="sng" spc="-100" dirty="0">
                <a:latin typeface="HG丸ｺﾞｼｯｸM-PRO"/>
                <a:cs typeface="HG丸ｺﾞｼｯｸM-PRO"/>
              </a:rPr>
              <a:t>ク</a:t>
            </a:r>
            <a:r>
              <a:rPr sz="1200" u="sng" spc="-110" dirty="0">
                <a:latin typeface="HG丸ｺﾞｼｯｸM-PRO"/>
                <a:cs typeface="HG丸ｺﾞｼｯｸM-PRO"/>
              </a:rPr>
              <a:t>に依頼の</a:t>
            </a:r>
            <a:r>
              <a:rPr sz="1200" u="sng" spc="-100" dirty="0">
                <a:latin typeface="HG丸ｺﾞｼｯｸM-PRO"/>
                <a:cs typeface="HG丸ｺﾞｼｯｸM-PRO"/>
              </a:rPr>
              <a:t>う</a:t>
            </a:r>
            <a:r>
              <a:rPr sz="1200" u="sng" spc="-110" dirty="0">
                <a:latin typeface="HG丸ｺﾞｼｯｸM-PRO"/>
                <a:cs typeface="HG丸ｺﾞｼｯｸM-PRO"/>
              </a:rPr>
              <a:t>えコピ</a:t>
            </a:r>
            <a:r>
              <a:rPr sz="1200" u="sng" spc="-100" dirty="0">
                <a:latin typeface="HG丸ｺﾞｼｯｸM-PRO"/>
                <a:cs typeface="HG丸ｺﾞｼｯｸM-PRO"/>
              </a:rPr>
              <a:t>ー</a:t>
            </a:r>
            <a:r>
              <a:rPr sz="1200" u="sng" spc="-110" dirty="0">
                <a:latin typeface="HG丸ｺﾞｼｯｸM-PRO"/>
                <a:cs typeface="HG丸ｺﾞｼｯｸM-PRO"/>
              </a:rPr>
              <a:t>を</a:t>
            </a:r>
            <a:r>
              <a:rPr sz="1200" u="sng" spc="-100" dirty="0">
                <a:latin typeface="HG丸ｺﾞｼｯｸM-PRO"/>
                <a:cs typeface="HG丸ｺﾞｼｯｸM-PRO"/>
              </a:rPr>
              <a:t>取</a:t>
            </a:r>
            <a:r>
              <a:rPr sz="1200" u="sng" spc="-110" dirty="0">
                <a:latin typeface="HG丸ｺﾞｼｯｸM-PRO"/>
                <a:cs typeface="HG丸ｺﾞｼｯｸM-PRO"/>
              </a:rPr>
              <a:t>得してく</a:t>
            </a:r>
            <a:r>
              <a:rPr sz="1200" u="sng" spc="-100" dirty="0">
                <a:latin typeface="HG丸ｺﾞｼｯｸM-PRO"/>
                <a:cs typeface="HG丸ｺﾞｼｯｸM-PRO"/>
              </a:rPr>
              <a:t>だ</a:t>
            </a:r>
            <a:r>
              <a:rPr sz="1200" u="sng" spc="-110" dirty="0">
                <a:latin typeface="HG丸ｺﾞｼｯｸM-PRO"/>
                <a:cs typeface="HG丸ｺﾞｼｯｸM-PRO"/>
              </a:rPr>
              <a:t>さい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40"/>
              </a:spcBef>
            </a:pPr>
            <a:r>
              <a:rPr sz="1200" b="1" spc="-90" dirty="0">
                <a:latin typeface="ＭＳ Ｐゴシック"/>
                <a:cs typeface="ＭＳ Ｐゴシック"/>
              </a:rPr>
              <a:t>②</a:t>
            </a:r>
            <a:r>
              <a:rPr sz="1200" spc="-100" dirty="0">
                <a:latin typeface="HG丸ｺﾞｼｯｸM-PRO"/>
                <a:cs typeface="HG丸ｺﾞｼｯｸM-PRO"/>
              </a:rPr>
              <a:t>雇用</a:t>
            </a:r>
            <a:r>
              <a:rPr sz="1200" spc="-85" dirty="0">
                <a:latin typeface="HG丸ｺﾞｼｯｸM-PRO"/>
                <a:cs typeface="HG丸ｺﾞｼｯｸM-PRO"/>
              </a:rPr>
              <a:t>保</a:t>
            </a:r>
            <a:r>
              <a:rPr sz="1200" spc="-100" dirty="0">
                <a:latin typeface="HG丸ｺﾞｼｯｸM-PRO"/>
                <a:cs typeface="HG丸ｺﾞｼｯｸM-PRO"/>
              </a:rPr>
              <a:t>険</a:t>
            </a:r>
            <a:r>
              <a:rPr sz="1200" spc="-85" dirty="0">
                <a:latin typeface="HG丸ｺﾞｼｯｸM-PRO"/>
                <a:cs typeface="HG丸ｺﾞｼｯｸM-PRO"/>
              </a:rPr>
              <a:t>被</a:t>
            </a:r>
            <a:r>
              <a:rPr sz="1200" spc="-100" dirty="0">
                <a:latin typeface="HG丸ｺﾞｼｯｸM-PRO"/>
                <a:cs typeface="HG丸ｺﾞｼｯｸM-PRO"/>
              </a:rPr>
              <a:t>保</a:t>
            </a:r>
            <a:r>
              <a:rPr sz="1200" spc="-85" dirty="0">
                <a:latin typeface="HG丸ｺﾞｼｯｸM-PRO"/>
                <a:cs typeface="HG丸ｺﾞｼｯｸM-PRO"/>
              </a:rPr>
              <a:t>険</a:t>
            </a:r>
            <a:r>
              <a:rPr sz="1200" spc="-100" dirty="0">
                <a:latin typeface="HG丸ｺﾞｼｯｸM-PRO"/>
                <a:cs typeface="HG丸ｺﾞｼｯｸM-PRO"/>
              </a:rPr>
              <a:t>者</a:t>
            </a:r>
            <a:r>
              <a:rPr sz="1200" spc="-85" dirty="0">
                <a:latin typeface="HG丸ｺﾞｼｯｸM-PRO"/>
                <a:cs typeface="HG丸ｺﾞｼｯｸM-PRO"/>
              </a:rPr>
              <a:t>離職</a:t>
            </a:r>
            <a:r>
              <a:rPr sz="1200" spc="-100" dirty="0">
                <a:latin typeface="HG丸ｺﾞｼｯｸM-PRO"/>
                <a:cs typeface="HG丸ｺﾞｼｯｸM-PRO"/>
              </a:rPr>
              <a:t>票</a:t>
            </a:r>
            <a:r>
              <a:rPr sz="1200" spc="-85" dirty="0">
                <a:latin typeface="HG丸ｺﾞｼｯｸM-PRO"/>
                <a:cs typeface="HG丸ｺﾞｼｯｸM-PRO"/>
              </a:rPr>
              <a:t>１</a:t>
            </a:r>
            <a:r>
              <a:rPr sz="1200" spc="-100" dirty="0">
                <a:latin typeface="HG丸ｺﾞｼｯｸM-PRO"/>
                <a:cs typeface="HG丸ｺﾞｼｯｸM-PRO"/>
              </a:rPr>
              <a:t>・</a:t>
            </a:r>
            <a:r>
              <a:rPr sz="1200" spc="-85" dirty="0">
                <a:latin typeface="HG丸ｺﾞｼｯｸM-PRO"/>
                <a:cs typeface="HG丸ｺﾞｼｯｸM-PRO"/>
              </a:rPr>
              <a:t>２</a:t>
            </a:r>
            <a:r>
              <a:rPr sz="1200" spc="-100" dirty="0">
                <a:latin typeface="HG丸ｺﾞｼｯｸM-PRO"/>
                <a:cs typeface="HG丸ｺﾞｼｯｸM-PRO"/>
              </a:rPr>
              <a:t>の</a:t>
            </a:r>
            <a:r>
              <a:rPr sz="1200" spc="-85" dirty="0">
                <a:latin typeface="HG丸ｺﾞｼｯｸM-PRO"/>
                <a:cs typeface="HG丸ｺﾞｼｯｸM-PRO"/>
              </a:rPr>
              <a:t>コ</a:t>
            </a:r>
            <a:r>
              <a:rPr sz="1200" spc="-100" dirty="0">
                <a:latin typeface="HG丸ｺﾞｼｯｸM-PRO"/>
                <a:cs typeface="HG丸ｺﾞｼｯｸM-PRO"/>
              </a:rPr>
              <a:t>ピー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40"/>
              </a:spcBef>
            </a:pPr>
            <a:r>
              <a:rPr sz="1200" b="1" spc="-90" dirty="0">
                <a:latin typeface="ＭＳ Ｐゴシック"/>
                <a:cs typeface="ＭＳ Ｐゴシック"/>
              </a:rPr>
              <a:t>③</a:t>
            </a:r>
            <a:r>
              <a:rPr sz="1200" spc="-100" dirty="0">
                <a:latin typeface="HG丸ｺﾞｼｯｸM-PRO"/>
                <a:cs typeface="HG丸ｺﾞｼｯｸM-PRO"/>
              </a:rPr>
              <a:t>退職</a:t>
            </a:r>
            <a:r>
              <a:rPr sz="1200" spc="-85" dirty="0">
                <a:latin typeface="HG丸ｺﾞｼｯｸM-PRO"/>
                <a:cs typeface="HG丸ｺﾞｼｯｸM-PRO"/>
              </a:rPr>
              <a:t>証</a:t>
            </a:r>
            <a:r>
              <a:rPr sz="1200" spc="-100" dirty="0">
                <a:latin typeface="HG丸ｺﾞｼｯｸM-PRO"/>
                <a:cs typeface="HG丸ｺﾞｼｯｸM-PRO"/>
              </a:rPr>
              <a:t>明</a:t>
            </a:r>
            <a:r>
              <a:rPr sz="1200" spc="-85" dirty="0">
                <a:latin typeface="HG丸ｺﾞｼｯｸM-PRO"/>
                <a:cs typeface="HG丸ｺﾞｼｯｸM-PRO"/>
              </a:rPr>
              <a:t>書</a:t>
            </a:r>
            <a:r>
              <a:rPr sz="1200" spc="-100" dirty="0">
                <a:latin typeface="HG丸ｺﾞｼｯｸM-PRO"/>
                <a:cs typeface="HG丸ｺﾞｼｯｸM-PRO"/>
              </a:rPr>
              <a:t>（</a:t>
            </a:r>
            <a:r>
              <a:rPr sz="1200" spc="-85" dirty="0">
                <a:latin typeface="HG丸ｺﾞｼｯｸM-PRO"/>
                <a:cs typeface="HG丸ｺﾞｼｯｸM-PRO"/>
              </a:rPr>
              <a:t>原</a:t>
            </a:r>
            <a:r>
              <a:rPr sz="1200" spc="-100" dirty="0">
                <a:latin typeface="HG丸ｺﾞｼｯｸM-PRO"/>
                <a:cs typeface="HG丸ｺﾞｼｯｸM-PRO"/>
              </a:rPr>
              <a:t>本</a:t>
            </a:r>
            <a:r>
              <a:rPr sz="1200" spc="-85" dirty="0">
                <a:latin typeface="HG丸ｺﾞｼｯｸM-PRO"/>
                <a:cs typeface="HG丸ｺﾞｼｯｸM-PRO"/>
              </a:rPr>
              <a:t>）…</a:t>
            </a:r>
            <a:r>
              <a:rPr sz="1200" spc="-100" dirty="0">
                <a:latin typeface="HG丸ｺﾞｼｯｸM-PRO"/>
                <a:cs typeface="HG丸ｺﾞｼｯｸM-PRO"/>
              </a:rPr>
              <a:t>減</a:t>
            </a:r>
            <a:r>
              <a:rPr sz="1200" spc="-85" dirty="0">
                <a:latin typeface="HG丸ｺﾞｼｯｸM-PRO"/>
                <a:cs typeface="HG丸ｺﾞｼｯｸM-PRO"/>
              </a:rPr>
              <a:t>免</a:t>
            </a:r>
            <a:r>
              <a:rPr sz="1200" spc="-100" dirty="0">
                <a:latin typeface="HG丸ｺﾞｼｯｸM-PRO"/>
                <a:cs typeface="HG丸ｺﾞｼｯｸM-PRO"/>
              </a:rPr>
              <a:t>申</a:t>
            </a:r>
            <a:r>
              <a:rPr sz="1200" spc="-85" dirty="0">
                <a:latin typeface="HG丸ｺﾞｼｯｸM-PRO"/>
                <a:cs typeface="HG丸ｺﾞｼｯｸM-PRO"/>
              </a:rPr>
              <a:t>請</a:t>
            </a:r>
            <a:r>
              <a:rPr sz="1200" spc="-100" dirty="0">
                <a:latin typeface="HG丸ｺﾞｼｯｸM-PRO"/>
                <a:cs typeface="HG丸ｺﾞｼｯｸM-PRO"/>
              </a:rPr>
              <a:t>日</a:t>
            </a:r>
            <a:r>
              <a:rPr sz="1200" spc="-85" dirty="0">
                <a:latin typeface="HG丸ｺﾞｼｯｸM-PRO"/>
                <a:cs typeface="HG丸ｺﾞｼｯｸM-PRO"/>
              </a:rPr>
              <a:t>前</a:t>
            </a:r>
            <a:r>
              <a:rPr sz="1200" spc="-100" dirty="0">
                <a:latin typeface="HG丸ｺﾞｼｯｸM-PRO"/>
                <a:cs typeface="HG丸ｺﾞｼｯｸM-PRO"/>
              </a:rPr>
              <a:t>１</a:t>
            </a:r>
            <a:r>
              <a:rPr sz="1200" spc="-85" dirty="0">
                <a:latin typeface="HG丸ｺﾞｼｯｸM-PRO"/>
                <a:cs typeface="HG丸ｺﾞｼｯｸM-PRO"/>
              </a:rPr>
              <a:t>カ</a:t>
            </a:r>
            <a:r>
              <a:rPr sz="1200" spc="-100" dirty="0">
                <a:latin typeface="HG丸ｺﾞｼｯｸM-PRO"/>
                <a:cs typeface="HG丸ｺﾞｼｯｸM-PRO"/>
              </a:rPr>
              <a:t>月</a:t>
            </a:r>
            <a:r>
              <a:rPr sz="1200" spc="-85" dirty="0">
                <a:latin typeface="HG丸ｺﾞｼｯｸM-PRO"/>
                <a:cs typeface="HG丸ｺﾞｼｯｸM-PRO"/>
              </a:rPr>
              <a:t>以内</a:t>
            </a:r>
            <a:r>
              <a:rPr sz="1200" spc="-100" dirty="0">
                <a:latin typeface="HG丸ｺﾞｼｯｸM-PRO"/>
                <a:cs typeface="HG丸ｺﾞｼｯｸM-PRO"/>
              </a:rPr>
              <a:t>に</a:t>
            </a:r>
            <a:r>
              <a:rPr sz="1200" spc="-85" dirty="0">
                <a:latin typeface="HG丸ｺﾞｼｯｸM-PRO"/>
                <a:cs typeface="HG丸ｺﾞｼｯｸM-PRO"/>
              </a:rPr>
              <a:t>発</a:t>
            </a:r>
            <a:r>
              <a:rPr sz="1200" spc="-100" dirty="0">
                <a:latin typeface="HG丸ｺﾞｼｯｸM-PRO"/>
                <a:cs typeface="HG丸ｺﾞｼｯｸM-PRO"/>
              </a:rPr>
              <a:t>行</a:t>
            </a:r>
            <a:r>
              <a:rPr sz="1200" spc="-85" dirty="0">
                <a:latin typeface="HG丸ｺﾞｼｯｸM-PRO"/>
                <a:cs typeface="HG丸ｺﾞｼｯｸM-PRO"/>
              </a:rPr>
              <a:t>さ</a:t>
            </a:r>
            <a:r>
              <a:rPr sz="1200" spc="-100" dirty="0">
                <a:latin typeface="HG丸ｺﾞｼｯｸM-PRO"/>
                <a:cs typeface="HG丸ｺﾞｼｯｸM-PRO"/>
              </a:rPr>
              <a:t>れ</a:t>
            </a:r>
            <a:r>
              <a:rPr sz="1200" spc="-85" dirty="0">
                <a:latin typeface="HG丸ｺﾞｼｯｸM-PRO"/>
                <a:cs typeface="HG丸ｺﾞｼｯｸM-PRO"/>
              </a:rPr>
              <a:t>た</a:t>
            </a:r>
            <a:r>
              <a:rPr sz="1200" spc="-100" dirty="0">
                <a:latin typeface="HG丸ｺﾞｼｯｸM-PRO"/>
                <a:cs typeface="HG丸ｺﾞｼｯｸM-PRO"/>
              </a:rPr>
              <a:t>もの</a:t>
            </a:r>
            <a:endParaRPr sz="1200">
              <a:latin typeface="HG丸ｺﾞｼｯｸM-PRO"/>
              <a:cs typeface="HG丸ｺﾞｼｯｸM-PRO"/>
            </a:endParaRPr>
          </a:p>
          <a:p>
            <a:pPr marL="568325">
              <a:lnSpc>
                <a:spcPct val="100000"/>
              </a:lnSpc>
              <a:spcBef>
                <a:spcPts val="250"/>
              </a:spcBef>
            </a:pPr>
            <a:r>
              <a:rPr sz="1200" spc="-100" dirty="0">
                <a:latin typeface="HG丸ｺﾞｼｯｸM-PRO"/>
                <a:cs typeface="HG丸ｺﾞｼｯｸM-PRO"/>
              </a:rPr>
              <a:t>※</a:t>
            </a:r>
            <a:r>
              <a:rPr sz="1200" spc="-85" dirty="0">
                <a:latin typeface="HG丸ｺﾞｼｯｸM-PRO"/>
                <a:cs typeface="HG丸ｺﾞｼｯｸM-PRO"/>
              </a:rPr>
              <a:t>雇</a:t>
            </a:r>
            <a:r>
              <a:rPr sz="1200" spc="-100" dirty="0">
                <a:latin typeface="HG丸ｺﾞｼｯｸM-PRO"/>
                <a:cs typeface="HG丸ｺﾞｼｯｸM-PRO"/>
              </a:rPr>
              <a:t>用</a:t>
            </a:r>
            <a:r>
              <a:rPr sz="1200" spc="-85" dirty="0">
                <a:latin typeface="HG丸ｺﾞｼｯｸM-PRO"/>
                <a:cs typeface="HG丸ｺﾞｼｯｸM-PRO"/>
              </a:rPr>
              <a:t>契</a:t>
            </a:r>
            <a:r>
              <a:rPr sz="1200" spc="-100" dirty="0">
                <a:latin typeface="HG丸ｺﾞｼｯｸM-PRO"/>
                <a:cs typeface="HG丸ｺﾞｼｯｸM-PRO"/>
              </a:rPr>
              <a:t>約書</a:t>
            </a:r>
            <a:r>
              <a:rPr sz="1200" dirty="0">
                <a:latin typeface="HG丸ｺﾞｼｯｸM-PRO"/>
                <a:cs typeface="HG丸ｺﾞｼｯｸM-PRO"/>
              </a:rPr>
              <a:t>に「契</a:t>
            </a:r>
            <a:r>
              <a:rPr sz="1200" spc="10" dirty="0">
                <a:latin typeface="HG丸ｺﾞｼｯｸM-PRO"/>
                <a:cs typeface="HG丸ｺﾞｼｯｸM-PRO"/>
              </a:rPr>
              <a:t>約</a:t>
            </a:r>
            <a:r>
              <a:rPr sz="1200" dirty="0">
                <a:latin typeface="HG丸ｺﾞｼｯｸM-PRO"/>
                <a:cs typeface="HG丸ｺﾞｼｯｸM-PRO"/>
              </a:rPr>
              <a:t>更新しない」旨の記載がある場合は雇用契約書コピーで可</a:t>
            </a:r>
            <a:endParaRPr sz="1200">
              <a:latin typeface="HG丸ｺﾞｼｯｸM-PRO"/>
              <a:cs typeface="HG丸ｺﾞｼｯｸM-PRO"/>
            </a:endParaRPr>
          </a:p>
          <a:p>
            <a:pPr marL="570230">
              <a:lnSpc>
                <a:spcPct val="100000"/>
              </a:lnSpc>
              <a:spcBef>
                <a:spcPts val="235"/>
              </a:spcBef>
            </a:pPr>
            <a:r>
              <a:rPr sz="1200" b="1" spc="5" dirty="0">
                <a:latin typeface="ＭＳ Ｐゴシック"/>
                <a:cs typeface="ＭＳ Ｐゴシック"/>
              </a:rPr>
              <a:t>④</a:t>
            </a:r>
            <a:r>
              <a:rPr sz="1200" dirty="0">
                <a:latin typeface="HG丸ｺﾞｼｯｸM-PRO"/>
                <a:cs typeface="HG丸ｺﾞｼｯｸM-PRO"/>
              </a:rPr>
              <a:t>源泉徴収票コピー</a:t>
            </a:r>
            <a:r>
              <a:rPr sz="1200" spc="290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…退職日が記入されているもの</a:t>
            </a:r>
            <a:endParaRPr sz="1200">
              <a:latin typeface="HG丸ｺﾞｼｯｸM-PRO"/>
              <a:cs typeface="HG丸ｺﾞｼｯｸM-PRO"/>
            </a:endParaRPr>
          </a:p>
          <a:p>
            <a:pPr marL="705485" marR="21590" indent="-140335">
              <a:lnSpc>
                <a:spcPct val="108300"/>
              </a:lnSpc>
              <a:spcBef>
                <a:spcPts val="114"/>
              </a:spcBef>
            </a:pPr>
            <a:r>
              <a:rPr sz="1200" b="1" spc="-90" dirty="0">
                <a:latin typeface="ＭＳ Ｐゴシック"/>
                <a:cs typeface="ＭＳ Ｐゴシック"/>
              </a:rPr>
              <a:t>⑤</a:t>
            </a:r>
            <a:r>
              <a:rPr sz="1200" dirty="0">
                <a:latin typeface="HG丸ｺﾞｼｯｸM-PRO"/>
                <a:cs typeface="HG丸ｺﾞｼｯｸM-PRO"/>
              </a:rPr>
              <a:t>廃業届のコピー（ただし、手続き中等により提出が困難な場合は、事情申立書を提 出する）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35"/>
              </a:spcBef>
            </a:pPr>
            <a:r>
              <a:rPr sz="1200" spc="-100" dirty="0">
                <a:latin typeface="HG丸ｺﾞｼｯｸM-PRO"/>
                <a:cs typeface="HG丸ｺﾞｼｯｸM-PRO"/>
              </a:rPr>
              <a:t>※</a:t>
            </a:r>
            <a:r>
              <a:rPr sz="1200" u="sng" spc="-60" dirty="0">
                <a:latin typeface="HG丸ｺﾞｼｯｸM-PRO"/>
                <a:cs typeface="HG丸ｺﾞｼｯｸM-PRO"/>
              </a:rPr>
              <a:t>申請期</a:t>
            </a:r>
            <a:r>
              <a:rPr sz="1200" u="sng" spc="-50" dirty="0">
                <a:latin typeface="HG丸ｺﾞｼｯｸM-PRO"/>
                <a:cs typeface="HG丸ｺﾞｼｯｸM-PRO"/>
              </a:rPr>
              <a:t>限</a:t>
            </a:r>
            <a:r>
              <a:rPr sz="1200" u="sng" spc="-60" dirty="0">
                <a:latin typeface="HG丸ｺﾞｼｯｸM-PRO"/>
                <a:cs typeface="HG丸ｺﾞｼｯｸM-PRO"/>
              </a:rPr>
              <a:t>前</a:t>
            </a:r>
            <a:r>
              <a:rPr sz="1200" u="sng" dirty="0">
                <a:latin typeface="HG丸ｺﾞｼｯｸM-PRO"/>
                <a:cs typeface="HG丸ｺﾞｼｯｸM-PRO"/>
              </a:rPr>
              <a:t>6</a:t>
            </a:r>
            <a:r>
              <a:rPr sz="1200" u="sng" spc="-229" dirty="0">
                <a:latin typeface="HG丸ｺﾞｼｯｸM-PRO"/>
                <a:cs typeface="HG丸ｺﾞｼｯｸM-PRO"/>
              </a:rPr>
              <a:t> </a:t>
            </a:r>
            <a:r>
              <a:rPr sz="1200" u="sng" spc="-145" dirty="0">
                <a:latin typeface="HG丸ｺﾞｼｯｸM-PRO"/>
                <a:cs typeface="HG丸ｺﾞｼｯｸM-PRO"/>
              </a:rPr>
              <a:t>か</a:t>
            </a:r>
            <a:r>
              <a:rPr sz="1200" u="sng" spc="-135" dirty="0">
                <a:latin typeface="HG丸ｺﾞｼｯｸM-PRO"/>
                <a:cs typeface="HG丸ｺﾞｼｯｸM-PRO"/>
              </a:rPr>
              <a:t>月</a:t>
            </a:r>
            <a:r>
              <a:rPr sz="1200" u="sng" spc="-145" dirty="0">
                <a:latin typeface="HG丸ｺﾞｼｯｸM-PRO"/>
                <a:cs typeface="HG丸ｺﾞｼｯｸM-PRO"/>
              </a:rPr>
              <a:t>以</a:t>
            </a:r>
            <a:r>
              <a:rPr sz="1200" u="sng" spc="-135" dirty="0">
                <a:latin typeface="HG丸ｺﾞｼｯｸM-PRO"/>
                <a:cs typeface="HG丸ｺﾞｼｯｸM-PRO"/>
              </a:rPr>
              <a:t>内</a:t>
            </a:r>
            <a:r>
              <a:rPr sz="1200" u="sng" spc="-145" dirty="0">
                <a:latin typeface="HG丸ｺﾞｼｯｸM-PRO"/>
                <a:cs typeface="HG丸ｺﾞｼｯｸM-PRO"/>
              </a:rPr>
              <a:t>に</a:t>
            </a:r>
            <a:r>
              <a:rPr sz="1200" b="1" u="sng" spc="-105" dirty="0">
                <a:latin typeface="ＭＳ Ｐゴシック"/>
                <a:cs typeface="ＭＳ Ｐゴシック"/>
              </a:rPr>
              <a:t>学資負担</a:t>
            </a:r>
            <a:r>
              <a:rPr sz="1200" b="1" u="sng" spc="-114" dirty="0">
                <a:latin typeface="ＭＳ Ｐゴシック"/>
                <a:cs typeface="ＭＳ Ｐゴシック"/>
              </a:rPr>
              <a:t>者</a:t>
            </a:r>
            <a:r>
              <a:rPr sz="1200" b="1" u="sng" spc="-105" dirty="0">
                <a:latin typeface="ＭＳ Ｐゴシック"/>
                <a:cs typeface="ＭＳ Ｐゴシック"/>
              </a:rPr>
              <a:t>が解</a:t>
            </a:r>
            <a:r>
              <a:rPr sz="1200" b="1" u="sng" spc="-114" dirty="0">
                <a:latin typeface="ＭＳ Ｐゴシック"/>
                <a:cs typeface="ＭＳ Ｐゴシック"/>
              </a:rPr>
              <a:t>雇</a:t>
            </a:r>
            <a:r>
              <a:rPr sz="1200" b="1" u="sng" spc="-105" dirty="0">
                <a:latin typeface="ＭＳ Ｐゴシック"/>
                <a:cs typeface="ＭＳ Ｐゴシック"/>
              </a:rPr>
              <a:t>・</a:t>
            </a:r>
            <a:r>
              <a:rPr sz="1200" b="1" u="sng" spc="-120" dirty="0">
                <a:latin typeface="ＭＳ Ｐゴシック"/>
                <a:cs typeface="ＭＳ Ｐゴシック"/>
              </a:rPr>
              <a:t>会</a:t>
            </a:r>
            <a:r>
              <a:rPr sz="1200" b="1" u="sng" spc="-105" dirty="0">
                <a:latin typeface="ＭＳ Ｐゴシック"/>
                <a:cs typeface="ＭＳ Ｐゴシック"/>
              </a:rPr>
              <a:t>社倒産</a:t>
            </a:r>
            <a:r>
              <a:rPr sz="1200" u="sng" spc="-110" dirty="0">
                <a:latin typeface="HG丸ｺﾞｼｯｸM-PRO"/>
                <a:cs typeface="HG丸ｺﾞｼｯｸM-PRO"/>
              </a:rPr>
              <a:t>と</a:t>
            </a:r>
            <a:r>
              <a:rPr sz="1200" u="sng" spc="-120" dirty="0">
                <a:latin typeface="HG丸ｺﾞｼｯｸM-PRO"/>
                <a:cs typeface="HG丸ｺﾞｼｯｸM-PRO"/>
              </a:rPr>
              <a:t>な</a:t>
            </a:r>
            <a:r>
              <a:rPr sz="1200" u="sng" spc="-110" dirty="0">
                <a:latin typeface="HG丸ｺﾞｼｯｸM-PRO"/>
                <a:cs typeface="HG丸ｺﾞｼｯｸM-PRO"/>
              </a:rPr>
              <a:t>った場合は</a:t>
            </a:r>
            <a:r>
              <a:rPr sz="1200" u="sng" spc="-120" dirty="0">
                <a:latin typeface="HG丸ｺﾞｼｯｸM-PRO"/>
                <a:cs typeface="HG丸ｺﾞｼｯｸM-PRO"/>
              </a:rPr>
              <a:t>成</a:t>
            </a:r>
            <a:r>
              <a:rPr sz="1200" u="sng" spc="-110" dirty="0">
                <a:latin typeface="HG丸ｺﾞｼｯｸM-PRO"/>
                <a:cs typeface="HG丸ｺﾞｼｯｸM-PRO"/>
              </a:rPr>
              <a:t>績要件を</a:t>
            </a:r>
            <a:r>
              <a:rPr sz="1200" u="sng" spc="-120" dirty="0">
                <a:latin typeface="HG丸ｺﾞｼｯｸM-PRO"/>
                <a:cs typeface="HG丸ｺﾞｼｯｸM-PRO"/>
              </a:rPr>
              <a:t>緩</a:t>
            </a:r>
            <a:r>
              <a:rPr sz="1200" u="sng" spc="-110" dirty="0">
                <a:latin typeface="HG丸ｺﾞｼｯｸM-PRO"/>
                <a:cs typeface="HG丸ｺﾞｼｯｸM-PRO"/>
              </a:rPr>
              <a:t>和</a:t>
            </a:r>
            <a:r>
              <a:rPr sz="1200" spc="-75" dirty="0">
                <a:latin typeface="HG丸ｺﾞｼｯｸM-PRO"/>
                <a:cs typeface="HG丸ｺﾞｼｯｸM-PRO"/>
              </a:rPr>
              <a:t>します</a:t>
            </a:r>
            <a:endParaRPr sz="1200">
              <a:latin typeface="HG丸ｺﾞｼｯｸM-PRO"/>
              <a:cs typeface="HG丸ｺﾞｼｯｸM-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 </a:t>
            </a:r>
            <a:fld id="{81D60167-4931-47E6-BA6A-407CBD079E47}" type="slidenum">
              <a:rPr dirty="0"/>
              <a:t>6</a:t>
            </a:fld>
            <a:r>
              <a:rPr spc="-110" dirty="0"/>
              <a:t> </a:t>
            </a:r>
            <a:r>
              <a:rPr dirty="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79119" y="544061"/>
            <a:ext cx="6477000" cy="21971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3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Q１２</a:t>
            </a:r>
            <a:r>
              <a:rPr sz="1200" spc="310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母が怪我をして</a:t>
            </a:r>
            <a:r>
              <a:rPr sz="1200" b="1" spc="5" dirty="0">
                <a:latin typeface="ＭＳ Ｐゴシック"/>
                <a:cs typeface="ＭＳ Ｐゴシック"/>
              </a:rPr>
              <a:t>仕</a:t>
            </a:r>
            <a:r>
              <a:rPr sz="1200" b="1" spc="-5" dirty="0">
                <a:latin typeface="ＭＳ Ｐゴシック"/>
                <a:cs typeface="ＭＳ Ｐゴシック"/>
              </a:rPr>
              <a:t>事を</a:t>
            </a:r>
            <a:r>
              <a:rPr sz="1200" b="1" spc="5" dirty="0">
                <a:latin typeface="ＭＳ Ｐゴシック"/>
                <a:cs typeface="ＭＳ Ｐゴシック"/>
              </a:rPr>
              <a:t>休</a:t>
            </a:r>
            <a:r>
              <a:rPr sz="1200" b="1" spc="-10" dirty="0">
                <a:latin typeface="ＭＳ Ｐゴシック"/>
                <a:cs typeface="ＭＳ Ｐゴシック"/>
              </a:rPr>
              <a:t>ん</a:t>
            </a:r>
            <a:r>
              <a:rPr sz="1200" b="1" spc="-5" dirty="0">
                <a:latin typeface="ＭＳ Ｐゴシック"/>
                <a:cs typeface="ＭＳ Ｐゴシック"/>
              </a:rPr>
              <a:t>で</a:t>
            </a:r>
            <a:r>
              <a:rPr sz="1200" dirty="0">
                <a:latin typeface="HG丸ｺﾞｼｯｸM-PRO"/>
                <a:cs typeface="HG丸ｺﾞｼｯｸM-PRO"/>
              </a:rPr>
              <a:t>いま</a:t>
            </a:r>
            <a:r>
              <a:rPr sz="1200" spc="-15" dirty="0">
                <a:latin typeface="HG丸ｺﾞｼｯｸM-PRO"/>
                <a:cs typeface="HG丸ｺﾞｼｯｸM-PRO"/>
              </a:rPr>
              <a:t>す</a:t>
            </a:r>
            <a:r>
              <a:rPr sz="1200" dirty="0">
                <a:latin typeface="HG丸ｺﾞｼｯｸM-PRO"/>
                <a:cs typeface="HG丸ｺﾞｼｯｸM-PRO"/>
              </a:rPr>
              <a:t>（</a:t>
            </a:r>
            <a:r>
              <a:rPr sz="1200" b="1" spc="5" dirty="0">
                <a:latin typeface="ＭＳ Ｐゴシック"/>
                <a:cs typeface="ＭＳ Ｐゴシック"/>
              </a:rPr>
              <a:t>休</a:t>
            </a:r>
            <a:r>
              <a:rPr sz="1200" b="1" spc="-5" dirty="0">
                <a:latin typeface="ＭＳ Ｐゴシック"/>
                <a:cs typeface="ＭＳ Ｐゴシック"/>
              </a:rPr>
              <a:t>職</a:t>
            </a:r>
            <a:r>
              <a:rPr sz="1200" b="1" spc="5" dirty="0">
                <a:latin typeface="ＭＳ Ｐゴシック"/>
                <a:cs typeface="ＭＳ Ｐゴシック"/>
              </a:rPr>
              <a:t>中</a:t>
            </a:r>
            <a:r>
              <a:rPr sz="1200" dirty="0">
                <a:latin typeface="HG丸ｺﾞｼｯｸM-PRO"/>
                <a:cs typeface="HG丸ｺﾞｼｯｸM-PRO"/>
              </a:rPr>
              <a:t>です）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9572" y="784859"/>
            <a:ext cx="6398895" cy="1861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HG丸ｺﾞｼｯｸM-PRO"/>
                <a:cs typeface="HG丸ｺﾞｼｯｸM-PRO"/>
              </a:rPr>
              <a:t>Ａ１２</a:t>
            </a:r>
            <a:r>
              <a:rPr sz="1200" spc="300" dirty="0">
                <a:latin typeface="HG丸ｺﾞｼｯｸM-PRO"/>
                <a:cs typeface="HG丸ｺﾞｼｯｸM-PRO"/>
              </a:rPr>
              <a:t> </a:t>
            </a:r>
            <a:r>
              <a:rPr sz="1200" spc="-110" dirty="0">
                <a:latin typeface="HG丸ｺﾞｼｯｸM-PRO"/>
                <a:cs typeface="HG丸ｺﾞｼｯｸM-PRO"/>
              </a:rPr>
              <a:t>給与が支払われている場合は、提</a:t>
            </a:r>
            <a:r>
              <a:rPr sz="1200" spc="-120" dirty="0">
                <a:latin typeface="HG丸ｺﾞｼｯｸM-PRO"/>
                <a:cs typeface="HG丸ｺﾞｼｯｸM-PRO"/>
              </a:rPr>
              <a:t>出</a:t>
            </a:r>
            <a:r>
              <a:rPr sz="1200" spc="-110" dirty="0">
                <a:latin typeface="HG丸ｺﾞｼｯｸM-PRO"/>
                <a:cs typeface="HG丸ｺﾞｼｯｸM-PRO"/>
              </a:rPr>
              <a:t>す</a:t>
            </a:r>
            <a:r>
              <a:rPr sz="1200" spc="-120" dirty="0">
                <a:latin typeface="HG丸ｺﾞｼｯｸM-PRO"/>
                <a:cs typeface="HG丸ｺﾞｼｯｸM-PRO"/>
              </a:rPr>
              <a:t>る</a:t>
            </a:r>
            <a:r>
              <a:rPr sz="1200" spc="-110" dirty="0">
                <a:latin typeface="HG丸ｺﾞｼｯｸM-PRO"/>
                <a:cs typeface="HG丸ｺﾞｼｯｸM-PRO"/>
              </a:rPr>
              <a:t>書類はありません</a:t>
            </a:r>
            <a:r>
              <a:rPr sz="1200" spc="-120" dirty="0">
                <a:latin typeface="HG丸ｺﾞｼｯｸM-PRO"/>
                <a:cs typeface="HG丸ｺﾞｼｯｸM-PRO"/>
              </a:rPr>
              <a:t>。</a:t>
            </a:r>
            <a:r>
              <a:rPr sz="1200" b="1" u="sng" spc="-90" dirty="0">
                <a:latin typeface="ＭＳ Ｐゴシック"/>
                <a:cs typeface="ＭＳ Ｐゴシック"/>
              </a:rPr>
              <a:t>給与</a:t>
            </a:r>
            <a:r>
              <a:rPr sz="1200" b="1" u="sng" spc="-80" dirty="0">
                <a:latin typeface="ＭＳ Ｐゴシック"/>
                <a:cs typeface="ＭＳ Ｐゴシック"/>
              </a:rPr>
              <a:t>の</a:t>
            </a:r>
            <a:r>
              <a:rPr sz="1200" b="1" u="sng" spc="-90" dirty="0">
                <a:latin typeface="ＭＳ Ｐゴシック"/>
                <a:cs typeface="ＭＳ Ｐゴシック"/>
              </a:rPr>
              <a:t>支払</a:t>
            </a:r>
            <a:r>
              <a:rPr sz="1200" b="1" u="sng" spc="-85" dirty="0">
                <a:latin typeface="ＭＳ Ｐゴシック"/>
                <a:cs typeface="ＭＳ Ｐゴシック"/>
              </a:rPr>
              <a:t>い</a:t>
            </a:r>
            <a:r>
              <a:rPr sz="1200" b="1" u="sng" spc="-80" dirty="0">
                <a:latin typeface="ＭＳ Ｐゴシック"/>
                <a:cs typeface="ＭＳ Ｐゴシック"/>
              </a:rPr>
              <a:t>が</a:t>
            </a:r>
            <a:r>
              <a:rPr sz="1200" b="1" u="sng" spc="-100" dirty="0">
                <a:latin typeface="ＭＳ Ｐゴシック"/>
                <a:cs typeface="ＭＳ Ｐゴシック"/>
              </a:rPr>
              <a:t>な</a:t>
            </a:r>
            <a:r>
              <a:rPr sz="1200" b="1" u="sng" spc="-85" dirty="0">
                <a:latin typeface="ＭＳ Ｐゴシック"/>
                <a:cs typeface="ＭＳ Ｐゴシック"/>
              </a:rPr>
              <a:t>い</a:t>
            </a:r>
            <a:r>
              <a:rPr sz="1200" u="sng" spc="-110" dirty="0">
                <a:latin typeface="HG丸ｺﾞｼｯｸM-PRO"/>
                <a:cs typeface="HG丸ｺﾞｼｯｸM-PRO"/>
              </a:rPr>
              <a:t>場合</a:t>
            </a:r>
            <a:r>
              <a:rPr sz="1200" u="sng" spc="-120" dirty="0">
                <a:latin typeface="HG丸ｺﾞｼｯｸM-PRO"/>
                <a:cs typeface="HG丸ｺﾞｼｯｸM-PRO"/>
              </a:rPr>
              <a:t>、</a:t>
            </a:r>
            <a:r>
              <a:rPr sz="1200" b="1" u="sng" spc="-5" dirty="0">
                <a:latin typeface="ＭＳ Ｐゴシック"/>
                <a:cs typeface="ＭＳ Ｐゴシック"/>
              </a:rPr>
              <a:t>①</a:t>
            </a:r>
            <a:endParaRPr sz="1200">
              <a:latin typeface="ＭＳ Ｐゴシック"/>
              <a:cs typeface="ＭＳ Ｐゴシック"/>
            </a:endParaRPr>
          </a:p>
          <a:p>
            <a:pPr marL="568960">
              <a:lnSpc>
                <a:spcPct val="100000"/>
              </a:lnSpc>
              <a:spcBef>
                <a:spcPts val="250"/>
              </a:spcBef>
            </a:pPr>
            <a:r>
              <a:rPr sz="1200" b="1" u="sng" spc="-55" dirty="0">
                <a:latin typeface="ＭＳ Ｐゴシック"/>
                <a:cs typeface="ＭＳ Ｐゴシック"/>
              </a:rPr>
              <a:t>②</a:t>
            </a:r>
            <a:r>
              <a:rPr sz="1200" b="1" u="sng" spc="-45" dirty="0">
                <a:latin typeface="ＭＳ Ｐゴシック"/>
                <a:cs typeface="ＭＳ Ｐゴシック"/>
              </a:rPr>
              <a:t>の</a:t>
            </a:r>
            <a:r>
              <a:rPr sz="1200" b="1" u="sng" spc="-55" dirty="0">
                <a:latin typeface="ＭＳ Ｐゴシック"/>
                <a:cs typeface="ＭＳ Ｐゴシック"/>
              </a:rPr>
              <a:t>書</a:t>
            </a:r>
            <a:r>
              <a:rPr sz="1200" b="1" u="sng" spc="-45" dirty="0">
                <a:latin typeface="ＭＳ Ｐゴシック"/>
                <a:cs typeface="ＭＳ Ｐゴシック"/>
              </a:rPr>
              <a:t>類</a:t>
            </a:r>
            <a:r>
              <a:rPr sz="1200" u="sng" spc="-185" dirty="0">
                <a:latin typeface="HG丸ｺﾞｼｯｸM-PRO"/>
                <a:cs typeface="HG丸ｺﾞｼｯｸM-PRO"/>
              </a:rPr>
              <a:t>が必要</a:t>
            </a:r>
            <a:r>
              <a:rPr sz="1200" spc="-185" dirty="0">
                <a:latin typeface="HG丸ｺﾞｼｯｸM-PRO"/>
                <a:cs typeface="HG丸ｺﾞｼｯｸM-PRO"/>
              </a:rPr>
              <a:t>です。</a:t>
            </a:r>
            <a:r>
              <a:rPr sz="1200" b="1" spc="-125" dirty="0">
                <a:latin typeface="ＭＳ Ｐゴシック"/>
                <a:cs typeface="ＭＳ Ｐゴシック"/>
              </a:rPr>
              <a:t>（</a:t>
            </a:r>
            <a:r>
              <a:rPr sz="1200" b="1" spc="0" dirty="0">
                <a:latin typeface="ＭＳ Ｐゴシック"/>
                <a:cs typeface="ＭＳ Ｐゴシック"/>
              </a:rPr>
              <a:t>父・母</a:t>
            </a:r>
            <a:r>
              <a:rPr sz="1200" dirty="0">
                <a:latin typeface="HG丸ｺﾞｼｯｸM-PRO"/>
                <a:cs typeface="HG丸ｺﾞｼｯｸM-PRO"/>
              </a:rPr>
              <a:t>及び</a:t>
            </a:r>
            <a:r>
              <a:rPr sz="1200" b="1" spc="-85" dirty="0">
                <a:latin typeface="ＭＳ Ｐゴシック"/>
                <a:cs typeface="ＭＳ Ｐゴシック"/>
              </a:rPr>
              <a:t>あな</a:t>
            </a:r>
            <a:r>
              <a:rPr sz="1200" b="1" spc="-80" dirty="0">
                <a:latin typeface="ＭＳ Ｐゴシック"/>
                <a:cs typeface="ＭＳ Ｐゴシック"/>
              </a:rPr>
              <a:t>た</a:t>
            </a:r>
            <a:r>
              <a:rPr sz="1200" b="1" spc="-85" dirty="0">
                <a:latin typeface="ＭＳ Ｐゴシック"/>
                <a:cs typeface="ＭＳ Ｐゴシック"/>
              </a:rPr>
              <a:t>や親</a:t>
            </a:r>
            <a:r>
              <a:rPr sz="1200" b="1" spc="-90" dirty="0">
                <a:latin typeface="ＭＳ Ｐゴシック"/>
                <a:cs typeface="ＭＳ Ｐゴシック"/>
              </a:rPr>
              <a:t>・</a:t>
            </a:r>
            <a:r>
              <a:rPr sz="1200" b="1" spc="-80" dirty="0">
                <a:latin typeface="ＭＳ Ｐゴシック"/>
                <a:cs typeface="ＭＳ Ｐゴシック"/>
              </a:rPr>
              <a:t>他の兄弟</a:t>
            </a:r>
            <a:r>
              <a:rPr sz="1200" b="1" spc="-90" dirty="0">
                <a:latin typeface="ＭＳ Ｐゴシック"/>
                <a:cs typeface="ＭＳ Ｐゴシック"/>
              </a:rPr>
              <a:t>姉</a:t>
            </a:r>
            <a:r>
              <a:rPr sz="1200" b="1" spc="-85" dirty="0">
                <a:latin typeface="ＭＳ Ｐゴシック"/>
                <a:cs typeface="ＭＳ Ｐゴシック"/>
              </a:rPr>
              <a:t>妹を</a:t>
            </a:r>
            <a:r>
              <a:rPr sz="1200" b="1" u="sng" spc="-80" dirty="0">
                <a:latin typeface="ＭＳ Ｐゴシック"/>
                <a:cs typeface="ＭＳ Ｐゴシック"/>
              </a:rPr>
              <a:t>扶</a:t>
            </a:r>
            <a:r>
              <a:rPr sz="1200" b="1" u="sng" spc="-90" dirty="0">
                <a:latin typeface="ＭＳ Ｐゴシック"/>
                <a:cs typeface="ＭＳ Ｐゴシック"/>
              </a:rPr>
              <a:t>養</a:t>
            </a:r>
            <a:r>
              <a:rPr sz="1200" b="1" u="sng" spc="-75" dirty="0">
                <a:latin typeface="ＭＳ Ｐゴシック"/>
                <a:cs typeface="ＭＳ Ｐゴシック"/>
              </a:rPr>
              <a:t>し</a:t>
            </a:r>
            <a:r>
              <a:rPr sz="1200" b="1" u="sng" spc="-95" dirty="0">
                <a:latin typeface="ＭＳ Ｐゴシック"/>
                <a:cs typeface="ＭＳ Ｐゴシック"/>
              </a:rPr>
              <a:t>て</a:t>
            </a:r>
            <a:r>
              <a:rPr sz="1200" b="1" u="sng" spc="-80" dirty="0">
                <a:latin typeface="ＭＳ Ｐゴシック"/>
                <a:cs typeface="ＭＳ Ｐゴシック"/>
              </a:rPr>
              <a:t>い</a:t>
            </a:r>
            <a:r>
              <a:rPr sz="1200" b="1" u="sng" spc="-85" dirty="0">
                <a:latin typeface="ＭＳ Ｐゴシック"/>
                <a:cs typeface="ＭＳ Ｐゴシック"/>
              </a:rPr>
              <a:t>る</a:t>
            </a:r>
            <a:r>
              <a:rPr sz="1200" b="1" u="sng" spc="-80" dirty="0">
                <a:latin typeface="ＭＳ Ｐゴシック"/>
                <a:cs typeface="ＭＳ Ｐゴシック"/>
              </a:rPr>
              <a:t>者の</a:t>
            </a:r>
            <a:r>
              <a:rPr sz="1200" b="1" u="sng" spc="-90" dirty="0">
                <a:latin typeface="ＭＳ Ｐゴシック"/>
                <a:cs typeface="ＭＳ Ｐゴシック"/>
              </a:rPr>
              <a:t>み</a:t>
            </a:r>
            <a:r>
              <a:rPr sz="1200" b="1" u="sng" spc="-80" dirty="0">
                <a:latin typeface="ＭＳ Ｐゴシック"/>
                <a:cs typeface="ＭＳ Ｐゴシック"/>
              </a:rPr>
              <a:t>提出）</a:t>
            </a:r>
            <a:endParaRPr sz="1200">
              <a:latin typeface="ＭＳ Ｐゴシック"/>
              <a:cs typeface="ＭＳ Ｐゴシック"/>
            </a:endParaRPr>
          </a:p>
          <a:p>
            <a:pPr marL="568960">
              <a:lnSpc>
                <a:spcPct val="100000"/>
              </a:lnSpc>
              <a:spcBef>
                <a:spcPts val="260"/>
              </a:spcBef>
            </a:pPr>
            <a:r>
              <a:rPr sz="1200" b="1" spc="-45" dirty="0">
                <a:latin typeface="ＭＳ Ｐゴシック"/>
                <a:cs typeface="ＭＳ Ｐゴシック"/>
              </a:rPr>
              <a:t>①</a:t>
            </a:r>
            <a:r>
              <a:rPr sz="1200" dirty="0">
                <a:latin typeface="HG丸ｺﾞｼｯｸM-PRO"/>
                <a:cs typeface="HG丸ｺﾞｼｯｸM-PRO"/>
              </a:rPr>
              <a:t>休職証明書</a:t>
            </a:r>
            <a:r>
              <a:rPr sz="1200" spc="-75" dirty="0">
                <a:latin typeface="HG丸ｺﾞｼｯｸM-PRO"/>
                <a:cs typeface="HG丸ｺﾞｼｯｸM-PRO"/>
              </a:rPr>
              <a:t>…</a:t>
            </a:r>
            <a:r>
              <a:rPr sz="1200" dirty="0">
                <a:latin typeface="HG丸ｺﾞｼｯｸM-PRO"/>
                <a:cs typeface="HG丸ｺﾞｼｯｸM-PRO"/>
              </a:rPr>
              <a:t>休職開始日・休職予定期間・給与支払額等（見込額・支給なし等）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114"/>
              </a:spcBef>
            </a:pPr>
            <a:r>
              <a:rPr sz="1200" b="1" spc="-45" dirty="0">
                <a:latin typeface="ＭＳ Ｐゴシック"/>
                <a:cs typeface="ＭＳ Ｐゴシック"/>
              </a:rPr>
              <a:t>②</a:t>
            </a:r>
            <a:r>
              <a:rPr sz="1200" dirty="0">
                <a:latin typeface="HG丸ｺﾞｼｯｸM-PRO"/>
                <a:cs typeface="HG丸ｺﾞｼｯｸM-PRO"/>
              </a:rPr>
              <a:t>傷病手当金・休業</a:t>
            </a:r>
            <a:r>
              <a:rPr sz="1200" spc="-15" dirty="0">
                <a:latin typeface="HG丸ｺﾞｼｯｸM-PRO"/>
                <a:cs typeface="HG丸ｺﾞｼｯｸM-PRO"/>
              </a:rPr>
              <a:t>補</a:t>
            </a:r>
            <a:r>
              <a:rPr sz="1200" dirty="0">
                <a:latin typeface="HG丸ｺﾞｼｯｸM-PRO"/>
                <a:cs typeface="HG丸ｺﾞｼｯｸM-PRO"/>
              </a:rPr>
              <a:t>償給付金・休業手当金支給通知書コピー</a:t>
            </a:r>
            <a:endParaRPr sz="1200">
              <a:latin typeface="HG丸ｺﾞｼｯｸM-PRO"/>
              <a:cs typeface="HG丸ｺﾞｼｯｸM-PRO"/>
            </a:endParaRPr>
          </a:p>
          <a:p>
            <a:pPr marL="568960" marR="5080">
              <a:lnSpc>
                <a:spcPct val="108300"/>
              </a:lnSpc>
              <a:spcBef>
                <a:spcPts val="130"/>
              </a:spcBef>
            </a:pPr>
            <a:r>
              <a:rPr sz="1200" spc="-100" dirty="0">
                <a:latin typeface="HG丸ｺﾞｼｯｸM-PRO"/>
                <a:cs typeface="HG丸ｺﾞｼｯｸM-PRO"/>
              </a:rPr>
              <a:t>…</a:t>
            </a:r>
            <a:r>
              <a:rPr sz="1200" spc="-110" dirty="0">
                <a:latin typeface="HG丸ｺﾞｼｯｸM-PRO"/>
                <a:cs typeface="HG丸ｺﾞｼｯｸM-PRO"/>
              </a:rPr>
              <a:t>支給期間・金</a:t>
            </a:r>
            <a:r>
              <a:rPr sz="1200" spc="-120" dirty="0">
                <a:latin typeface="HG丸ｺﾞｼｯｸM-PRO"/>
                <a:cs typeface="HG丸ｺﾞｼｯｸM-PRO"/>
              </a:rPr>
              <a:t>額</a:t>
            </a:r>
            <a:r>
              <a:rPr sz="1200" spc="-110" dirty="0">
                <a:latin typeface="HG丸ｺﾞｼｯｸM-PRO"/>
                <a:cs typeface="HG丸ｺﾞｼｯｸM-PRO"/>
              </a:rPr>
              <a:t>のわ</a:t>
            </a:r>
            <a:r>
              <a:rPr sz="1200" spc="-120" dirty="0">
                <a:latin typeface="HG丸ｺﾞｼｯｸM-PRO"/>
                <a:cs typeface="HG丸ｺﾞｼｯｸM-PRO"/>
              </a:rPr>
              <a:t>か</a:t>
            </a:r>
            <a:r>
              <a:rPr sz="1200" spc="-110" dirty="0">
                <a:latin typeface="HG丸ｺﾞｼｯｸM-PRO"/>
                <a:cs typeface="HG丸ｺﾞｼｯｸM-PRO"/>
              </a:rPr>
              <a:t>るもの（申請予定</a:t>
            </a:r>
            <a:r>
              <a:rPr sz="1200" spc="-120" dirty="0">
                <a:latin typeface="HG丸ｺﾞｼｯｸM-PRO"/>
                <a:cs typeface="HG丸ｺﾞｼｯｸM-PRO"/>
              </a:rPr>
              <a:t>の</a:t>
            </a:r>
            <a:r>
              <a:rPr sz="1200" spc="-110" dirty="0">
                <a:latin typeface="HG丸ｺﾞｼｯｸM-PRO"/>
                <a:cs typeface="HG丸ｺﾞｼｯｸM-PRO"/>
              </a:rPr>
              <a:t>場</a:t>
            </a:r>
            <a:r>
              <a:rPr sz="1200" spc="-120" dirty="0">
                <a:latin typeface="HG丸ｺﾞｼｯｸM-PRO"/>
                <a:cs typeface="HG丸ｺﾞｼｯｸM-PRO"/>
              </a:rPr>
              <a:t>合</a:t>
            </a:r>
            <a:r>
              <a:rPr sz="1200" spc="-110" dirty="0">
                <a:latin typeface="HG丸ｺﾞｼｯｸM-PRO"/>
                <a:cs typeface="HG丸ｺﾞｼｯｸM-PRO"/>
              </a:rPr>
              <a:t>は健康保険標準報</a:t>
            </a:r>
            <a:r>
              <a:rPr sz="1200" spc="-120" dirty="0">
                <a:latin typeface="HG丸ｺﾞｼｯｸM-PRO"/>
                <a:cs typeface="HG丸ｺﾞｼｯｸM-PRO"/>
              </a:rPr>
              <a:t>酬</a:t>
            </a:r>
            <a:r>
              <a:rPr sz="1200" spc="-110" dirty="0">
                <a:latin typeface="HG丸ｺﾞｼｯｸM-PRO"/>
                <a:cs typeface="HG丸ｺﾞｼｯｸM-PRO"/>
              </a:rPr>
              <a:t>月</a:t>
            </a:r>
            <a:r>
              <a:rPr sz="1200" spc="-120" dirty="0">
                <a:latin typeface="HG丸ｺﾞｼｯｸM-PRO"/>
                <a:cs typeface="HG丸ｺﾞｼｯｸM-PRO"/>
              </a:rPr>
              <a:t>額</a:t>
            </a:r>
            <a:r>
              <a:rPr sz="1200" spc="-110" dirty="0">
                <a:latin typeface="HG丸ｺﾞｼｯｸM-PRO"/>
                <a:cs typeface="HG丸ｺﾞｼｯｸM-PRO"/>
              </a:rPr>
              <a:t>表及び手当額のわか る資料</a:t>
            </a:r>
            <a:r>
              <a:rPr sz="1200" dirty="0">
                <a:latin typeface="HG丸ｺﾞｼｯｸM-PRO"/>
                <a:cs typeface="HG丸ｺﾞｼｯｸM-PRO"/>
              </a:rPr>
              <a:t>）</a:t>
            </a:r>
            <a:endParaRPr sz="1200">
              <a:latin typeface="HG丸ｺﾞｼｯｸM-PRO"/>
              <a:cs typeface="HG丸ｺﾞｼｯｸM-PRO"/>
            </a:endParaRPr>
          </a:p>
          <a:p>
            <a:pPr marL="690245" marR="97790" indent="-139065">
              <a:lnSpc>
                <a:spcPts val="1689"/>
              </a:lnSpc>
              <a:spcBef>
                <a:spcPts val="5"/>
              </a:spcBef>
            </a:pPr>
            <a:r>
              <a:rPr sz="1200" spc="-170" dirty="0">
                <a:latin typeface="HG丸ｺﾞｼｯｸM-PRO"/>
                <a:cs typeface="HG丸ｺﾞｼｯｸM-PRO"/>
              </a:rPr>
              <a:t>※①が証</a:t>
            </a:r>
            <a:r>
              <a:rPr sz="1200" spc="-160" dirty="0">
                <a:latin typeface="HG丸ｺﾞｼｯｸM-PRO"/>
                <a:cs typeface="HG丸ｺﾞｼｯｸM-PRO"/>
              </a:rPr>
              <a:t>明</a:t>
            </a:r>
            <a:r>
              <a:rPr sz="1200" spc="-170" dirty="0">
                <a:latin typeface="HG丸ｺﾞｼｯｸM-PRO"/>
                <a:cs typeface="HG丸ｺﾞｼｯｸM-PRO"/>
              </a:rPr>
              <a:t>しても</a:t>
            </a:r>
            <a:r>
              <a:rPr sz="1200" spc="-160" dirty="0">
                <a:latin typeface="HG丸ｺﾞｼｯｸM-PRO"/>
                <a:cs typeface="HG丸ｺﾞｼｯｸM-PRO"/>
              </a:rPr>
              <a:t>ら</a:t>
            </a:r>
            <a:r>
              <a:rPr sz="1200" spc="-170" dirty="0">
                <a:latin typeface="HG丸ｺﾞｼｯｸM-PRO"/>
                <a:cs typeface="HG丸ｺﾞｼｯｸM-PRO"/>
              </a:rPr>
              <a:t>え</a:t>
            </a:r>
            <a:r>
              <a:rPr sz="1200" spc="-160" dirty="0">
                <a:latin typeface="HG丸ｺﾞｼｯｸM-PRO"/>
                <a:cs typeface="HG丸ｺﾞｼｯｸM-PRO"/>
              </a:rPr>
              <a:t>な</a:t>
            </a:r>
            <a:r>
              <a:rPr sz="1200" spc="-170" dirty="0">
                <a:latin typeface="HG丸ｺﾞｼｯｸM-PRO"/>
                <a:cs typeface="HG丸ｺﾞｼｯｸM-PRO"/>
              </a:rPr>
              <a:t>い、ある</a:t>
            </a:r>
            <a:r>
              <a:rPr sz="1200" spc="-160" dirty="0">
                <a:latin typeface="HG丸ｺﾞｼｯｸM-PRO"/>
                <a:cs typeface="HG丸ｺﾞｼｯｸM-PRO"/>
              </a:rPr>
              <a:t>い</a:t>
            </a:r>
            <a:r>
              <a:rPr sz="1200" spc="-170" dirty="0">
                <a:latin typeface="HG丸ｺﾞｼｯｸM-PRO"/>
                <a:cs typeface="HG丸ｺﾞｼｯｸM-PRO"/>
              </a:rPr>
              <a:t>は②が</a:t>
            </a:r>
            <a:r>
              <a:rPr sz="1200" spc="-160" dirty="0">
                <a:latin typeface="HG丸ｺﾞｼｯｸM-PRO"/>
                <a:cs typeface="HG丸ｺﾞｼｯｸM-PRO"/>
              </a:rPr>
              <a:t>支</a:t>
            </a:r>
            <a:r>
              <a:rPr sz="1200" spc="-170" dirty="0">
                <a:latin typeface="HG丸ｺﾞｼｯｸM-PRO"/>
                <a:cs typeface="HG丸ｺﾞｼｯｸM-PRO"/>
              </a:rPr>
              <a:t>払</a:t>
            </a:r>
            <a:r>
              <a:rPr sz="1200" spc="-160" dirty="0">
                <a:latin typeface="HG丸ｺﾞｼｯｸM-PRO"/>
                <a:cs typeface="HG丸ｺﾞｼｯｸM-PRO"/>
              </a:rPr>
              <a:t>わ</a:t>
            </a:r>
            <a:r>
              <a:rPr sz="1200" spc="-170" dirty="0">
                <a:latin typeface="HG丸ｺﾞｼｯｸM-PRO"/>
                <a:cs typeface="HG丸ｺﾞｼｯｸM-PRO"/>
              </a:rPr>
              <a:t>れない者</a:t>
            </a:r>
            <a:r>
              <a:rPr sz="1200" spc="-160" dirty="0">
                <a:latin typeface="HG丸ｺﾞｼｯｸM-PRO"/>
                <a:cs typeface="HG丸ｺﾞｼｯｸM-PRO"/>
              </a:rPr>
              <a:t>は</a:t>
            </a:r>
            <a:r>
              <a:rPr sz="1200" spc="-170" dirty="0">
                <a:latin typeface="HG丸ｺﾞｼｯｸM-PRO"/>
                <a:cs typeface="HG丸ｺﾞｼｯｸM-PRO"/>
              </a:rPr>
              <a:t>「事情</a:t>
            </a:r>
            <a:r>
              <a:rPr sz="1200" spc="-160" dirty="0">
                <a:latin typeface="HG丸ｺﾞｼｯｸM-PRO"/>
                <a:cs typeface="HG丸ｺﾞｼｯｸM-PRO"/>
              </a:rPr>
              <a:t>申</a:t>
            </a:r>
            <a:r>
              <a:rPr sz="1200" spc="-170" dirty="0">
                <a:latin typeface="HG丸ｺﾞｼｯｸM-PRO"/>
                <a:cs typeface="HG丸ｺﾞｼｯｸM-PRO"/>
              </a:rPr>
              <a:t>立書</a:t>
            </a:r>
            <a:r>
              <a:rPr sz="1200" spc="-160" dirty="0">
                <a:latin typeface="HG丸ｺﾞｼｯｸM-PRO"/>
                <a:cs typeface="HG丸ｺﾞｼｯｸM-PRO"/>
              </a:rPr>
              <a:t>(</a:t>
            </a:r>
            <a:r>
              <a:rPr sz="1200" spc="-170" dirty="0">
                <a:latin typeface="HG丸ｺﾞｼｯｸM-PRO"/>
                <a:cs typeface="HG丸ｺﾞｼｯｸM-PRO"/>
              </a:rPr>
              <a:t>本学様式)</a:t>
            </a:r>
            <a:r>
              <a:rPr sz="1200" spc="-160" dirty="0">
                <a:latin typeface="HG丸ｺﾞｼｯｸM-PRO"/>
                <a:cs typeface="HG丸ｺﾞｼｯｸM-PRO"/>
              </a:rPr>
              <a:t>」</a:t>
            </a:r>
            <a:r>
              <a:rPr sz="1200" spc="-170" dirty="0">
                <a:latin typeface="HG丸ｺﾞｼｯｸM-PRO"/>
                <a:cs typeface="HG丸ｺﾞｼｯｸM-PRO"/>
              </a:rPr>
              <a:t>によ</a:t>
            </a:r>
            <a:r>
              <a:rPr sz="1200" spc="-160" dirty="0">
                <a:latin typeface="HG丸ｺﾞｼｯｸM-PRO"/>
                <a:cs typeface="HG丸ｺﾞｼｯｸM-PRO"/>
              </a:rPr>
              <a:t>り</a:t>
            </a:r>
            <a:r>
              <a:rPr sz="1200" spc="-170" dirty="0">
                <a:latin typeface="HG丸ｺﾞｼｯｸM-PRO"/>
                <a:cs typeface="HG丸ｺﾞｼｯｸM-PRO"/>
              </a:rPr>
              <a:t>、</a:t>
            </a:r>
            <a:r>
              <a:rPr sz="1200" dirty="0">
                <a:latin typeface="HG丸ｺﾞｼｯｸM-PRO"/>
                <a:cs typeface="HG丸ｺﾞｼｯｸM-PRO"/>
              </a:rPr>
              <a:t>そ </a:t>
            </a:r>
            <a:r>
              <a:rPr sz="1200" spc="-110" dirty="0">
                <a:latin typeface="HG丸ｺﾞｼｯｸM-PRO"/>
                <a:cs typeface="HG丸ｺﾞｼｯｸM-PRO"/>
              </a:rPr>
              <a:t>の旨の事情説明を</a:t>
            </a:r>
            <a:r>
              <a:rPr sz="1200" spc="-120" dirty="0">
                <a:latin typeface="HG丸ｺﾞｼｯｸM-PRO"/>
                <a:cs typeface="HG丸ｺﾞｼｯｸM-PRO"/>
              </a:rPr>
              <a:t>し</a:t>
            </a:r>
            <a:r>
              <a:rPr sz="1200" spc="-110" dirty="0">
                <a:latin typeface="HG丸ｺﾞｼｯｸM-PRO"/>
                <a:cs typeface="HG丸ｺﾞｼｯｸM-PRO"/>
              </a:rPr>
              <a:t>て</a:t>
            </a:r>
            <a:r>
              <a:rPr sz="1200" spc="-120" dirty="0">
                <a:latin typeface="HG丸ｺﾞｼｯｸM-PRO"/>
                <a:cs typeface="HG丸ｺﾞｼｯｸM-PRO"/>
              </a:rPr>
              <a:t>提</a:t>
            </a:r>
            <a:r>
              <a:rPr sz="1200" spc="-110" dirty="0">
                <a:latin typeface="HG丸ｺﾞｼｯｸM-PRO"/>
                <a:cs typeface="HG丸ｺﾞｼｯｸM-PRO"/>
              </a:rPr>
              <a:t>出してください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155"/>
              </a:spcBef>
            </a:pPr>
            <a:r>
              <a:rPr sz="1200" spc="-75" dirty="0">
                <a:latin typeface="HG丸ｺﾞｼｯｸM-PRO"/>
                <a:cs typeface="HG丸ｺﾞｼｯｸM-PRO"/>
              </a:rPr>
              <a:t>※</a:t>
            </a:r>
            <a:r>
              <a:rPr sz="1200" b="1" spc="-95" dirty="0">
                <a:latin typeface="ＭＳ Ｐゴシック"/>
                <a:cs typeface="ＭＳ Ｐゴシック"/>
              </a:rPr>
              <a:t>６</a:t>
            </a:r>
            <a:r>
              <a:rPr sz="1200" b="1" spc="-90" dirty="0">
                <a:latin typeface="ＭＳ Ｐゴシック"/>
                <a:cs typeface="ＭＳ Ｐゴシック"/>
              </a:rPr>
              <a:t>か月以上の長期療養</a:t>
            </a:r>
            <a:r>
              <a:rPr sz="1200" spc="-100" dirty="0">
                <a:latin typeface="HG丸ｺﾞｼｯｸM-PRO"/>
                <a:cs typeface="HG丸ｺﾞｼｯｸM-PRO"/>
              </a:rPr>
              <a:t>に</a:t>
            </a:r>
            <a:r>
              <a:rPr sz="1200" spc="-85" dirty="0">
                <a:latin typeface="HG丸ｺﾞｼｯｸM-PRO"/>
                <a:cs typeface="HG丸ｺﾞｼｯｸM-PRO"/>
              </a:rPr>
              <a:t>該</a:t>
            </a:r>
            <a:r>
              <a:rPr sz="1200" spc="-100" dirty="0">
                <a:latin typeface="HG丸ｺﾞｼｯｸM-PRO"/>
                <a:cs typeface="HG丸ｺﾞｼｯｸM-PRO"/>
              </a:rPr>
              <a:t>当</a:t>
            </a:r>
            <a:r>
              <a:rPr sz="1200" spc="-85" dirty="0">
                <a:latin typeface="HG丸ｺﾞｼｯｸM-PRO"/>
                <a:cs typeface="HG丸ｺﾞｼｯｸM-PRO"/>
              </a:rPr>
              <a:t>す</a:t>
            </a:r>
            <a:r>
              <a:rPr sz="1200" spc="-100" dirty="0">
                <a:latin typeface="HG丸ｺﾞｼｯｸM-PRO"/>
                <a:cs typeface="HG丸ｺﾞｼｯｸM-PRO"/>
              </a:rPr>
              <a:t>る</a:t>
            </a:r>
            <a:r>
              <a:rPr sz="1200" spc="-85" dirty="0">
                <a:latin typeface="HG丸ｺﾞｼｯｸM-PRO"/>
                <a:cs typeface="HG丸ｺﾞｼｯｸM-PRO"/>
              </a:rPr>
              <a:t>場</a:t>
            </a:r>
            <a:r>
              <a:rPr sz="1200" spc="-100" dirty="0">
                <a:latin typeface="HG丸ｺﾞｼｯｸM-PRO"/>
                <a:cs typeface="HG丸ｺﾞｼｯｸM-PRO"/>
              </a:rPr>
              <a:t>合</a:t>
            </a:r>
            <a:r>
              <a:rPr sz="1200" spc="-85" dirty="0">
                <a:latin typeface="HG丸ｺﾞｼｯｸM-PRO"/>
                <a:cs typeface="HG丸ｺﾞｼｯｸM-PRO"/>
              </a:rPr>
              <a:t>は</a:t>
            </a:r>
            <a:r>
              <a:rPr sz="1200" spc="-100" dirty="0">
                <a:latin typeface="HG丸ｺﾞｼｯｸM-PRO"/>
                <a:cs typeface="HG丸ｺﾞｼｯｸM-PRO"/>
              </a:rPr>
              <a:t>、</a:t>
            </a:r>
            <a:r>
              <a:rPr sz="1200" b="1" spc="-90" dirty="0">
                <a:latin typeface="ＭＳ Ｐゴシック"/>
                <a:cs typeface="ＭＳ Ｐゴシック"/>
              </a:rPr>
              <a:t>Q</a:t>
            </a:r>
            <a:r>
              <a:rPr sz="1200" b="1" spc="-95" dirty="0">
                <a:latin typeface="ＭＳ Ｐゴシック"/>
                <a:cs typeface="ＭＳ Ｐゴシック"/>
              </a:rPr>
              <a:t>１</a:t>
            </a:r>
            <a:r>
              <a:rPr sz="1200" b="1" spc="-85" dirty="0">
                <a:latin typeface="ＭＳ Ｐゴシック"/>
                <a:cs typeface="ＭＳ Ｐゴシック"/>
              </a:rPr>
              <a:t>６</a:t>
            </a:r>
            <a:r>
              <a:rPr sz="1200" b="1" spc="-95" dirty="0">
                <a:latin typeface="ＭＳ Ｐゴシック"/>
                <a:cs typeface="ＭＳ Ｐゴシック"/>
              </a:rPr>
              <a:t>、</a:t>
            </a:r>
            <a:r>
              <a:rPr sz="1200" b="1" spc="-90" dirty="0">
                <a:latin typeface="ＭＳ Ｐゴシック"/>
                <a:cs typeface="ＭＳ Ｐゴシック"/>
              </a:rPr>
              <a:t>Q</a:t>
            </a:r>
            <a:r>
              <a:rPr sz="1200" b="1" spc="-95" dirty="0">
                <a:latin typeface="ＭＳ Ｐゴシック"/>
                <a:cs typeface="ＭＳ Ｐゴシック"/>
              </a:rPr>
              <a:t>１７</a:t>
            </a:r>
            <a:r>
              <a:rPr sz="1200" b="1" spc="-90" dirty="0">
                <a:latin typeface="ＭＳ Ｐゴシック"/>
                <a:cs typeface="ＭＳ Ｐゴシック"/>
              </a:rPr>
              <a:t>を参照</a:t>
            </a:r>
            <a:r>
              <a:rPr sz="1200" spc="-75" dirty="0">
                <a:latin typeface="HG丸ｺﾞｼｯｸM-PRO"/>
                <a:cs typeface="HG丸ｺﾞｼｯｸM-PRO"/>
              </a:rPr>
              <a:t>して</a:t>
            </a:r>
            <a:r>
              <a:rPr sz="1200" spc="-65" dirty="0">
                <a:latin typeface="HG丸ｺﾞｼｯｸM-PRO"/>
                <a:cs typeface="HG丸ｺﾞｼｯｸM-PRO"/>
              </a:rPr>
              <a:t>く</a:t>
            </a:r>
            <a:r>
              <a:rPr sz="1200" spc="-75" dirty="0">
                <a:latin typeface="HG丸ｺﾞｼｯｸM-PRO"/>
                <a:cs typeface="HG丸ｺﾞｼｯｸM-PRO"/>
              </a:rPr>
              <a:t>だ</a:t>
            </a:r>
            <a:r>
              <a:rPr sz="1200" spc="-65" dirty="0">
                <a:latin typeface="HG丸ｺﾞｼｯｸM-PRO"/>
                <a:cs typeface="HG丸ｺﾞｼｯｸM-PRO"/>
              </a:rPr>
              <a:t>さ</a:t>
            </a:r>
            <a:r>
              <a:rPr sz="1200" spc="-75" dirty="0">
                <a:latin typeface="HG丸ｺﾞｼｯｸM-PRO"/>
                <a:cs typeface="HG丸ｺﾞｼｯｸM-PRO"/>
              </a:rPr>
              <a:t>い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119" y="2857493"/>
            <a:ext cx="6477000" cy="22097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3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Q１３</a:t>
            </a:r>
            <a:r>
              <a:rPr sz="1200" spc="305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母が</a:t>
            </a:r>
            <a:r>
              <a:rPr sz="1200" b="1" spc="5" dirty="0">
                <a:latin typeface="ＭＳ Ｐゴシック"/>
                <a:cs typeface="ＭＳ Ｐゴシック"/>
              </a:rPr>
              <a:t>年</a:t>
            </a:r>
            <a:r>
              <a:rPr sz="1200" b="1" spc="-10" dirty="0">
                <a:latin typeface="ＭＳ Ｐゴシック"/>
                <a:cs typeface="ＭＳ Ｐゴシック"/>
              </a:rPr>
              <a:t>金</a:t>
            </a:r>
            <a:r>
              <a:rPr sz="1200" b="1" dirty="0">
                <a:latin typeface="ＭＳ Ｐゴシック"/>
                <a:cs typeface="ＭＳ Ｐゴシック"/>
              </a:rPr>
              <a:t>を</a:t>
            </a:r>
            <a:r>
              <a:rPr sz="1200" b="1" spc="-5" dirty="0">
                <a:latin typeface="ＭＳ Ｐゴシック"/>
                <a:cs typeface="ＭＳ Ｐゴシック"/>
              </a:rPr>
              <a:t>受</a:t>
            </a:r>
            <a:r>
              <a:rPr sz="1200" b="1" spc="5" dirty="0">
                <a:latin typeface="ＭＳ Ｐゴシック"/>
                <a:cs typeface="ＭＳ Ｐゴシック"/>
              </a:rPr>
              <a:t>給中</a:t>
            </a:r>
            <a:r>
              <a:rPr sz="1200" spc="-15" dirty="0">
                <a:latin typeface="HG丸ｺﾞｼｯｸM-PRO"/>
                <a:cs typeface="HG丸ｺﾞｼｯｸM-PRO"/>
              </a:rPr>
              <a:t>（</a:t>
            </a:r>
            <a:r>
              <a:rPr sz="1200" b="1" spc="5" dirty="0">
                <a:latin typeface="ＭＳ Ｐゴシック"/>
                <a:cs typeface="ＭＳ Ｐゴシック"/>
              </a:rPr>
              <a:t>受</a:t>
            </a:r>
            <a:r>
              <a:rPr sz="1200" b="1" spc="-5" dirty="0">
                <a:latin typeface="ＭＳ Ｐゴシック"/>
                <a:cs typeface="ＭＳ Ｐゴシック"/>
              </a:rPr>
              <a:t>給申</a:t>
            </a:r>
            <a:r>
              <a:rPr sz="1200" b="1" spc="5" dirty="0">
                <a:latin typeface="ＭＳ Ｐゴシック"/>
                <a:cs typeface="ＭＳ Ｐゴシック"/>
              </a:rPr>
              <a:t>請中</a:t>
            </a:r>
            <a:r>
              <a:rPr sz="1200" dirty="0">
                <a:latin typeface="HG丸ｺﾞｼｯｸM-PRO"/>
                <a:cs typeface="HG丸ｺﾞｼｯｸM-PRO"/>
              </a:rPr>
              <a:t>）</a:t>
            </a:r>
            <a:r>
              <a:rPr sz="1200" spc="-15" dirty="0">
                <a:latin typeface="HG丸ｺﾞｼｯｸM-PRO"/>
                <a:cs typeface="HG丸ｺﾞｼｯｸM-PRO"/>
              </a:rPr>
              <a:t>です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9572" y="3069823"/>
            <a:ext cx="6449060" cy="2380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4984" marR="5080" indent="-502920">
              <a:lnSpc>
                <a:spcPct val="116399"/>
              </a:lnSpc>
            </a:pPr>
            <a:r>
              <a:rPr sz="1200" spc="-10" dirty="0">
                <a:latin typeface="HG丸ｺﾞｼｯｸM-PRO"/>
                <a:cs typeface="HG丸ｺﾞｼｯｸM-PRO"/>
              </a:rPr>
              <a:t>A１３</a:t>
            </a:r>
            <a:r>
              <a:rPr sz="1200" spc="220" dirty="0">
                <a:latin typeface="HG丸ｺﾞｼｯｸM-PRO"/>
                <a:cs typeface="HG丸ｺﾞｼｯｸM-PRO"/>
              </a:rPr>
              <a:t> </a:t>
            </a:r>
            <a:r>
              <a:rPr sz="1200" b="1" spc="5" dirty="0">
                <a:latin typeface="ＭＳ Ｐゴシック"/>
                <a:cs typeface="ＭＳ Ｐゴシック"/>
              </a:rPr>
              <a:t>父・</a:t>
            </a:r>
            <a:r>
              <a:rPr sz="1200" b="1" spc="15" dirty="0">
                <a:latin typeface="ＭＳ Ｐゴシック"/>
                <a:cs typeface="ＭＳ Ｐゴシック"/>
              </a:rPr>
              <a:t>母</a:t>
            </a:r>
            <a:r>
              <a:rPr sz="1200" spc="10" dirty="0">
                <a:latin typeface="HG丸ｺﾞｼｯｸM-PRO"/>
                <a:cs typeface="HG丸ｺﾞｼｯｸM-PRO"/>
              </a:rPr>
              <a:t>及</a:t>
            </a:r>
            <a:r>
              <a:rPr sz="1200" dirty="0">
                <a:latin typeface="HG丸ｺﾞｼｯｸM-PRO"/>
                <a:cs typeface="HG丸ｺﾞｼｯｸM-PRO"/>
              </a:rPr>
              <a:t>び</a:t>
            </a:r>
            <a:r>
              <a:rPr sz="1200" b="1" u="sng" spc="-85" dirty="0">
                <a:latin typeface="ＭＳ Ｐゴシック"/>
                <a:cs typeface="ＭＳ Ｐゴシック"/>
              </a:rPr>
              <a:t>あ</a:t>
            </a:r>
            <a:r>
              <a:rPr sz="1200" b="1" u="sng" spc="-75" dirty="0">
                <a:latin typeface="ＭＳ Ｐゴシック"/>
                <a:cs typeface="ＭＳ Ｐゴシック"/>
              </a:rPr>
              <a:t>な</a:t>
            </a:r>
            <a:r>
              <a:rPr sz="1200" b="1" u="sng" spc="-80" dirty="0">
                <a:latin typeface="ＭＳ Ｐゴシック"/>
                <a:cs typeface="ＭＳ Ｐゴシック"/>
              </a:rPr>
              <a:t>た</a:t>
            </a:r>
            <a:r>
              <a:rPr sz="1200" b="1" u="sng" spc="-85" dirty="0">
                <a:latin typeface="ＭＳ Ｐゴシック"/>
                <a:cs typeface="ＭＳ Ｐゴシック"/>
              </a:rPr>
              <a:t>や親</a:t>
            </a:r>
            <a:r>
              <a:rPr sz="1200" b="1" u="sng" spc="-80" dirty="0">
                <a:latin typeface="ＭＳ Ｐゴシック"/>
                <a:cs typeface="ＭＳ Ｐゴシック"/>
              </a:rPr>
              <a:t>・</a:t>
            </a:r>
            <a:r>
              <a:rPr sz="1200" b="1" u="sng" spc="-70" dirty="0">
                <a:latin typeface="ＭＳ Ｐゴシック"/>
                <a:cs typeface="ＭＳ Ｐゴシック"/>
              </a:rPr>
              <a:t>他</a:t>
            </a:r>
            <a:r>
              <a:rPr sz="1200" b="1" u="sng" spc="-80" dirty="0">
                <a:latin typeface="ＭＳ Ｐゴシック"/>
                <a:cs typeface="ＭＳ Ｐゴシック"/>
              </a:rPr>
              <a:t>の兄弟姉妹</a:t>
            </a:r>
            <a:r>
              <a:rPr sz="1200" b="1" u="sng" spc="-60" dirty="0">
                <a:latin typeface="ＭＳ Ｐゴシック"/>
                <a:cs typeface="ＭＳ Ｐゴシック"/>
              </a:rPr>
              <a:t>を</a:t>
            </a:r>
            <a:r>
              <a:rPr sz="1200" b="1" u="sng" spc="-80" dirty="0">
                <a:latin typeface="ＭＳ Ｐゴシック"/>
                <a:cs typeface="ＭＳ Ｐゴシック"/>
              </a:rPr>
              <a:t>扶養</a:t>
            </a:r>
            <a:r>
              <a:rPr sz="1200" b="1" u="sng" spc="-75" dirty="0">
                <a:latin typeface="ＭＳ Ｐゴシック"/>
                <a:cs typeface="ＭＳ Ｐゴシック"/>
              </a:rPr>
              <a:t>し</a:t>
            </a:r>
            <a:r>
              <a:rPr sz="1200" b="1" u="sng" spc="-85" dirty="0">
                <a:latin typeface="ＭＳ Ｐゴシック"/>
                <a:cs typeface="ＭＳ Ｐゴシック"/>
              </a:rPr>
              <a:t>て</a:t>
            </a:r>
            <a:r>
              <a:rPr sz="1200" b="1" u="sng" spc="-75" dirty="0">
                <a:latin typeface="ＭＳ Ｐゴシック"/>
                <a:cs typeface="ＭＳ Ｐゴシック"/>
              </a:rPr>
              <a:t>い</a:t>
            </a:r>
            <a:r>
              <a:rPr sz="1200" b="1" u="sng" spc="-85" dirty="0">
                <a:latin typeface="ＭＳ Ｐゴシック"/>
                <a:cs typeface="ＭＳ Ｐゴシック"/>
              </a:rPr>
              <a:t>る</a:t>
            </a:r>
            <a:r>
              <a:rPr sz="1200" b="1" u="sng" spc="-80" dirty="0">
                <a:latin typeface="ＭＳ Ｐゴシック"/>
                <a:cs typeface="ＭＳ Ｐゴシック"/>
              </a:rPr>
              <a:t>者</a:t>
            </a:r>
            <a:r>
              <a:rPr sz="1200" b="1" u="sng" spc="-65" dirty="0">
                <a:latin typeface="ＭＳ Ｐゴシック"/>
                <a:cs typeface="ＭＳ Ｐゴシック"/>
              </a:rPr>
              <a:t>が</a:t>
            </a:r>
            <a:r>
              <a:rPr sz="1200" b="1" u="sng" spc="-85" dirty="0">
                <a:latin typeface="ＭＳ Ｐゴシック"/>
                <a:cs typeface="ＭＳ Ｐゴシック"/>
              </a:rPr>
              <a:t>、</a:t>
            </a:r>
            <a:r>
              <a:rPr sz="1200" u="sng" spc="-100" dirty="0">
                <a:latin typeface="HG丸ｺﾞｼｯｸM-PRO"/>
                <a:cs typeface="HG丸ｺﾞｼｯｸM-PRO"/>
              </a:rPr>
              <a:t>何ら</a:t>
            </a:r>
            <a:r>
              <a:rPr sz="1200" u="sng" spc="-110" dirty="0">
                <a:latin typeface="HG丸ｺﾞｼｯｸM-PRO"/>
                <a:cs typeface="HG丸ｺﾞｼｯｸM-PRO"/>
              </a:rPr>
              <a:t>かの</a:t>
            </a:r>
            <a:r>
              <a:rPr sz="1200" b="1" u="sng" spc="-155" dirty="0">
                <a:latin typeface="ＭＳ Ｐゴシック"/>
                <a:cs typeface="ＭＳ Ｐゴシック"/>
              </a:rPr>
              <a:t>年金を</a:t>
            </a:r>
            <a:r>
              <a:rPr sz="1200" b="1" u="sng" spc="-150" dirty="0">
                <a:latin typeface="ＭＳ Ｐゴシック"/>
                <a:cs typeface="ＭＳ Ｐゴシック"/>
              </a:rPr>
              <a:t>受</a:t>
            </a:r>
            <a:r>
              <a:rPr sz="1200" b="1" u="sng" spc="-165" dirty="0">
                <a:latin typeface="ＭＳ Ｐゴシック"/>
                <a:cs typeface="ＭＳ Ｐゴシック"/>
              </a:rPr>
              <a:t>給</a:t>
            </a:r>
            <a:r>
              <a:rPr sz="1200" b="1" u="sng" spc="-150" dirty="0">
                <a:latin typeface="ＭＳ Ｐゴシック"/>
                <a:cs typeface="ＭＳ Ｐゴシック"/>
              </a:rPr>
              <a:t>中</a:t>
            </a:r>
            <a:r>
              <a:rPr sz="1200" u="sng" spc="-120" dirty="0">
                <a:latin typeface="HG丸ｺﾞｼｯｸM-PRO"/>
                <a:cs typeface="HG丸ｺﾞｼｯｸM-PRO"/>
              </a:rPr>
              <a:t>（</a:t>
            </a:r>
            <a:r>
              <a:rPr sz="1200" b="1" u="sng" spc="-105" dirty="0">
                <a:latin typeface="ＭＳ Ｐゴシック"/>
                <a:cs typeface="ＭＳ Ｐゴシック"/>
              </a:rPr>
              <a:t>受</a:t>
            </a:r>
            <a:r>
              <a:rPr sz="1200" b="1" u="sng" spc="-114" dirty="0">
                <a:latin typeface="ＭＳ Ｐゴシック"/>
                <a:cs typeface="ＭＳ Ｐゴシック"/>
              </a:rPr>
              <a:t>給</a:t>
            </a:r>
            <a:r>
              <a:rPr sz="1200" b="1" u="sng" spc="-105" dirty="0">
                <a:latin typeface="ＭＳ Ｐゴシック"/>
                <a:cs typeface="ＭＳ Ｐゴシック"/>
              </a:rPr>
              <a:t>申請中</a:t>
            </a:r>
            <a:r>
              <a:rPr sz="1200" u="sng" dirty="0">
                <a:latin typeface="HG丸ｺﾞｼｯｸM-PRO"/>
                <a:cs typeface="HG丸ｺﾞｼｯｸM-PRO"/>
              </a:rPr>
              <a:t>）  </a:t>
            </a:r>
            <a:r>
              <a:rPr sz="1200" b="1" spc="-35" dirty="0">
                <a:latin typeface="ＭＳ Ｐゴシック"/>
                <a:cs typeface="ＭＳ Ｐゴシック"/>
              </a:rPr>
              <a:t>で</a:t>
            </a:r>
            <a:r>
              <a:rPr sz="1200" b="1" spc="-40" dirty="0">
                <a:latin typeface="ＭＳ Ｐゴシック"/>
                <a:cs typeface="ＭＳ Ｐゴシック"/>
              </a:rPr>
              <a:t>あ</a:t>
            </a:r>
            <a:r>
              <a:rPr sz="1200" b="1" spc="-30" dirty="0">
                <a:latin typeface="ＭＳ Ｐゴシック"/>
                <a:cs typeface="ＭＳ Ｐゴシック"/>
              </a:rPr>
              <a:t>れば</a:t>
            </a:r>
            <a:r>
              <a:rPr sz="1200" spc="-100" dirty="0">
                <a:latin typeface="HG丸ｺﾞｼｯｸM-PRO"/>
                <a:cs typeface="HG丸ｺﾞｼｯｸM-PRO"/>
              </a:rPr>
              <a:t>、年金の種類（国民・厚生・老齢</a:t>
            </a:r>
            <a:r>
              <a:rPr sz="1200" spc="-85" dirty="0">
                <a:latin typeface="HG丸ｺﾞｼｯｸM-PRO"/>
                <a:cs typeface="HG丸ｺﾞｼｯｸM-PRO"/>
              </a:rPr>
              <a:t>・</a:t>
            </a:r>
            <a:r>
              <a:rPr sz="1200" spc="-100" dirty="0">
                <a:latin typeface="HG丸ｺﾞｼｯｸM-PRO"/>
                <a:cs typeface="HG丸ｺﾞｼｯｸM-PRO"/>
              </a:rPr>
              <a:t>共</a:t>
            </a:r>
            <a:r>
              <a:rPr sz="1200" spc="-85" dirty="0">
                <a:latin typeface="HG丸ｺﾞｼｯｸM-PRO"/>
                <a:cs typeface="HG丸ｺﾞｼｯｸM-PRO"/>
              </a:rPr>
              <a:t>済</a:t>
            </a:r>
            <a:r>
              <a:rPr sz="1200" spc="-100" dirty="0">
                <a:latin typeface="HG丸ｺﾞｼｯｸM-PRO"/>
                <a:cs typeface="HG丸ｺﾞｼｯｸM-PRO"/>
              </a:rPr>
              <a:t>・障害・遺族・恩</a:t>
            </a:r>
            <a:r>
              <a:rPr sz="1200" spc="-85" dirty="0">
                <a:latin typeface="HG丸ｺﾞｼｯｸM-PRO"/>
                <a:cs typeface="HG丸ｺﾞｼｯｸM-PRO"/>
              </a:rPr>
              <a:t>給</a:t>
            </a:r>
            <a:r>
              <a:rPr sz="1200" spc="-100" dirty="0">
                <a:latin typeface="HG丸ｺﾞｼｯｸM-PRO"/>
                <a:cs typeface="HG丸ｺﾞｼｯｸM-PRO"/>
              </a:rPr>
              <a:t>・</a:t>
            </a:r>
            <a:r>
              <a:rPr sz="1200" spc="-85" dirty="0">
                <a:latin typeface="HG丸ｺﾞｼｯｸM-PRO"/>
                <a:cs typeface="HG丸ｺﾞｼｯｸM-PRO"/>
              </a:rPr>
              <a:t>労</a:t>
            </a:r>
            <a:r>
              <a:rPr sz="1200" spc="-100" dirty="0">
                <a:latin typeface="HG丸ｺﾞｼｯｸM-PRO"/>
                <a:cs typeface="HG丸ｺﾞｼｯｸM-PRO"/>
              </a:rPr>
              <a:t>災遺族などの公的 機関か</a:t>
            </a:r>
            <a:r>
              <a:rPr sz="1200" spc="-85" dirty="0">
                <a:latin typeface="HG丸ｺﾞｼｯｸM-PRO"/>
                <a:cs typeface="HG丸ｺﾞｼｯｸM-PRO"/>
              </a:rPr>
              <a:t>ら</a:t>
            </a:r>
            <a:r>
              <a:rPr sz="1200" spc="-100" dirty="0">
                <a:latin typeface="HG丸ｺﾞｼｯｸM-PRO"/>
                <a:cs typeface="HG丸ｺﾞｼｯｸM-PRO"/>
              </a:rPr>
              <a:t>のも</a:t>
            </a:r>
            <a:r>
              <a:rPr sz="1200" spc="-85" dirty="0">
                <a:latin typeface="HG丸ｺﾞｼｯｸM-PRO"/>
                <a:cs typeface="HG丸ｺﾞｼｯｸM-PRO"/>
              </a:rPr>
              <a:t>の</a:t>
            </a:r>
            <a:r>
              <a:rPr sz="1200" spc="-100" dirty="0">
                <a:latin typeface="HG丸ｺﾞｼｯｸM-PRO"/>
                <a:cs typeface="HG丸ｺﾞｼｯｸM-PRO"/>
              </a:rPr>
              <a:t>、企</a:t>
            </a:r>
            <a:r>
              <a:rPr sz="1200" spc="-85" dirty="0">
                <a:latin typeface="HG丸ｺﾞｼｯｸM-PRO"/>
                <a:cs typeface="HG丸ｺﾞｼｯｸM-PRO"/>
              </a:rPr>
              <a:t>業・</a:t>
            </a:r>
            <a:r>
              <a:rPr sz="1200" spc="-100" dirty="0">
                <a:latin typeface="HG丸ｺﾞｼｯｸM-PRO"/>
                <a:cs typeface="HG丸ｺﾞｼｯｸM-PRO"/>
              </a:rPr>
              <a:t>生命保</a:t>
            </a:r>
            <a:r>
              <a:rPr sz="1200" spc="-85" dirty="0">
                <a:latin typeface="HG丸ｺﾞｼｯｸM-PRO"/>
                <a:cs typeface="HG丸ｺﾞｼｯｸM-PRO"/>
              </a:rPr>
              <a:t>険</a:t>
            </a:r>
            <a:r>
              <a:rPr sz="1200" spc="-100" dirty="0">
                <a:latin typeface="HG丸ｺﾞｼｯｸM-PRO"/>
                <a:cs typeface="HG丸ｺﾞｼｯｸM-PRO"/>
              </a:rPr>
              <a:t>・厚</a:t>
            </a:r>
            <a:r>
              <a:rPr sz="1200" spc="-85" dirty="0">
                <a:latin typeface="HG丸ｺﾞｼｯｸM-PRO"/>
                <a:cs typeface="HG丸ｺﾞｼｯｸM-PRO"/>
              </a:rPr>
              <a:t>生</a:t>
            </a:r>
            <a:r>
              <a:rPr sz="1200" spc="-100" dirty="0">
                <a:latin typeface="HG丸ｺﾞｼｯｸM-PRO"/>
                <a:cs typeface="HG丸ｺﾞｼｯｸM-PRO"/>
              </a:rPr>
              <a:t>年金</a:t>
            </a:r>
            <a:r>
              <a:rPr sz="1200" spc="-85" dirty="0">
                <a:latin typeface="HG丸ｺﾞｼｯｸM-PRO"/>
                <a:cs typeface="HG丸ｺﾞｼｯｸM-PRO"/>
              </a:rPr>
              <a:t>基金</a:t>
            </a:r>
            <a:r>
              <a:rPr sz="1200" spc="-100" dirty="0">
                <a:latin typeface="HG丸ｺﾞｼｯｸM-PRO"/>
                <a:cs typeface="HG丸ｺﾞｼｯｸM-PRO"/>
              </a:rPr>
              <a:t>・国民</a:t>
            </a:r>
            <a:r>
              <a:rPr sz="1200" spc="-85" dirty="0">
                <a:latin typeface="HG丸ｺﾞｼｯｸM-PRO"/>
                <a:cs typeface="HG丸ｺﾞｼｯｸM-PRO"/>
              </a:rPr>
              <a:t>年</a:t>
            </a:r>
            <a:r>
              <a:rPr sz="1200" spc="-100" dirty="0">
                <a:latin typeface="HG丸ｺﾞｼｯｸM-PRO"/>
                <a:cs typeface="HG丸ｺﾞｼｯｸM-PRO"/>
              </a:rPr>
              <a:t>金基</a:t>
            </a:r>
            <a:r>
              <a:rPr sz="1200" spc="-85" dirty="0">
                <a:latin typeface="HG丸ｺﾞｼｯｸM-PRO"/>
                <a:cs typeface="HG丸ｺﾞｼｯｸM-PRO"/>
              </a:rPr>
              <a:t>金</a:t>
            </a:r>
            <a:r>
              <a:rPr sz="1200" spc="-100" dirty="0">
                <a:latin typeface="HG丸ｺﾞｼｯｸM-PRO"/>
                <a:cs typeface="HG丸ｺﾞｼｯｸM-PRO"/>
              </a:rPr>
              <a:t>など</a:t>
            </a:r>
            <a:r>
              <a:rPr sz="1200" spc="-85" dirty="0">
                <a:latin typeface="HG丸ｺﾞｼｯｸM-PRO"/>
                <a:cs typeface="HG丸ｺﾞｼｯｸM-PRO"/>
              </a:rPr>
              <a:t>個人</a:t>
            </a:r>
            <a:r>
              <a:rPr sz="1200" spc="-100" dirty="0">
                <a:latin typeface="HG丸ｺﾞｼｯｸM-PRO"/>
                <a:cs typeface="HG丸ｺﾞｼｯｸM-PRO"/>
              </a:rPr>
              <a:t>で上乗</a:t>
            </a:r>
            <a:r>
              <a:rPr sz="1200" spc="-85" dirty="0">
                <a:latin typeface="HG丸ｺﾞｼｯｸM-PRO"/>
                <a:cs typeface="HG丸ｺﾞｼｯｸM-PRO"/>
              </a:rPr>
              <a:t>せ</a:t>
            </a:r>
            <a:r>
              <a:rPr sz="1200" spc="-100" dirty="0">
                <a:latin typeface="HG丸ｺﾞｼｯｸM-PRO"/>
                <a:cs typeface="HG丸ｺﾞｼｯｸM-PRO"/>
              </a:rPr>
              <a:t>して加入 </a:t>
            </a:r>
            <a:r>
              <a:rPr sz="1200" spc="-185" dirty="0">
                <a:latin typeface="HG丸ｺﾞｼｯｸM-PRO"/>
                <a:cs typeface="HG丸ｺﾞｼｯｸM-PRO"/>
              </a:rPr>
              <a:t>したも</a:t>
            </a:r>
            <a:r>
              <a:rPr sz="1200" spc="-170" dirty="0">
                <a:latin typeface="HG丸ｺﾞｼｯｸM-PRO"/>
                <a:cs typeface="HG丸ｺﾞｼｯｸM-PRO"/>
              </a:rPr>
              <a:t>の</a:t>
            </a:r>
            <a:r>
              <a:rPr sz="1200" spc="-175" dirty="0">
                <a:latin typeface="HG丸ｺﾞｼｯｸM-PRO"/>
                <a:cs typeface="HG丸ｺﾞｼｯｸM-PRO"/>
              </a:rPr>
              <a:t>）</a:t>
            </a:r>
            <a:r>
              <a:rPr sz="1200" spc="-185" dirty="0">
                <a:latin typeface="HG丸ｺﾞｼｯｸM-PRO"/>
                <a:cs typeface="HG丸ｺﾞｼｯｸM-PRO"/>
              </a:rPr>
              <a:t>に</a:t>
            </a:r>
            <a:r>
              <a:rPr sz="1200" spc="-175" dirty="0">
                <a:latin typeface="HG丸ｺﾞｼｯｸM-PRO"/>
                <a:cs typeface="HG丸ｺﾞｼｯｸM-PRO"/>
              </a:rPr>
              <a:t>関</a:t>
            </a:r>
            <a:r>
              <a:rPr sz="1200" spc="-185" dirty="0">
                <a:latin typeface="HG丸ｺﾞｼｯｸM-PRO"/>
                <a:cs typeface="HG丸ｺﾞｼｯｸM-PRO"/>
              </a:rPr>
              <a:t>わ</a:t>
            </a:r>
            <a:r>
              <a:rPr sz="1200" spc="-175" dirty="0">
                <a:latin typeface="HG丸ｺﾞｼｯｸM-PRO"/>
                <a:cs typeface="HG丸ｺﾞｼｯｸM-PRO"/>
              </a:rPr>
              <a:t>ら</a:t>
            </a:r>
            <a:r>
              <a:rPr sz="1200" spc="-185" dirty="0">
                <a:latin typeface="HG丸ｺﾞｼｯｸM-PRO"/>
                <a:cs typeface="HG丸ｺﾞｼｯｸM-PRO"/>
              </a:rPr>
              <a:t>ず</a:t>
            </a:r>
            <a:r>
              <a:rPr sz="1200" spc="-175" dirty="0">
                <a:latin typeface="HG丸ｺﾞｼｯｸM-PRO"/>
                <a:cs typeface="HG丸ｺﾞｼｯｸM-PRO"/>
              </a:rPr>
              <a:t>、</a:t>
            </a:r>
            <a:r>
              <a:rPr sz="1200" spc="-185" dirty="0">
                <a:latin typeface="HG丸ｺﾞｼｯｸM-PRO"/>
                <a:cs typeface="HG丸ｺﾞｼｯｸM-PRO"/>
              </a:rPr>
              <a:t>以下</a:t>
            </a:r>
            <a:r>
              <a:rPr sz="1200" b="1" spc="-45" dirty="0">
                <a:latin typeface="ＭＳ Ｐゴシック"/>
                <a:cs typeface="ＭＳ Ｐゴシック"/>
              </a:rPr>
              <a:t>①</a:t>
            </a:r>
            <a:r>
              <a:rPr sz="1200" b="1" spc="-55" dirty="0">
                <a:latin typeface="ＭＳ Ｐゴシック"/>
                <a:cs typeface="ＭＳ Ｐゴシック"/>
              </a:rPr>
              <a:t>②</a:t>
            </a:r>
            <a:r>
              <a:rPr sz="1200" b="1" spc="-45" dirty="0">
                <a:latin typeface="ＭＳ Ｐゴシック"/>
                <a:cs typeface="ＭＳ Ｐゴシック"/>
              </a:rPr>
              <a:t>又</a:t>
            </a:r>
            <a:r>
              <a:rPr sz="1200" b="1" spc="-55" dirty="0">
                <a:latin typeface="ＭＳ Ｐゴシック"/>
                <a:cs typeface="ＭＳ Ｐゴシック"/>
              </a:rPr>
              <a:t>は</a:t>
            </a:r>
            <a:r>
              <a:rPr sz="1200" b="1" spc="-45" dirty="0">
                <a:latin typeface="ＭＳ Ｐゴシック"/>
                <a:cs typeface="ＭＳ Ｐゴシック"/>
              </a:rPr>
              <a:t>③</a:t>
            </a:r>
            <a:r>
              <a:rPr sz="1200" spc="-155" dirty="0">
                <a:latin typeface="HG丸ｺﾞｼｯｸM-PRO"/>
                <a:cs typeface="HG丸ｺﾞｼｯｸM-PRO"/>
              </a:rPr>
              <a:t>（</a:t>
            </a:r>
            <a:r>
              <a:rPr sz="1200" spc="-110" dirty="0">
                <a:latin typeface="HG丸ｺﾞｼｯｸM-PRO"/>
                <a:cs typeface="HG丸ｺﾞｼｯｸM-PRO"/>
              </a:rPr>
              <a:t>年金</a:t>
            </a:r>
            <a:r>
              <a:rPr sz="1200" spc="-120" dirty="0">
                <a:latin typeface="HG丸ｺﾞｼｯｸM-PRO"/>
                <a:cs typeface="HG丸ｺﾞｼｯｸM-PRO"/>
              </a:rPr>
              <a:t>試</a:t>
            </a:r>
            <a:r>
              <a:rPr sz="1200" spc="-110" dirty="0">
                <a:latin typeface="HG丸ｺﾞｼｯｸM-PRO"/>
                <a:cs typeface="HG丸ｺﾞｼｯｸM-PRO"/>
              </a:rPr>
              <a:t>算額のわかる内容</a:t>
            </a:r>
            <a:r>
              <a:rPr sz="1200" spc="-185" dirty="0">
                <a:latin typeface="HG丸ｺﾞｼｯｸM-PRO"/>
                <a:cs typeface="HG丸ｺﾞｼｯｸM-PRO"/>
              </a:rPr>
              <a:t>）の</a:t>
            </a:r>
            <a:r>
              <a:rPr sz="1200" b="1" spc="-55" dirty="0">
                <a:latin typeface="ＭＳ Ｐゴシック"/>
                <a:cs typeface="ＭＳ Ｐゴシック"/>
              </a:rPr>
              <a:t>書</a:t>
            </a:r>
            <a:r>
              <a:rPr sz="1200" b="1" spc="-45" dirty="0">
                <a:latin typeface="ＭＳ Ｐゴシック"/>
                <a:cs typeface="ＭＳ Ｐゴシック"/>
              </a:rPr>
              <a:t>類</a:t>
            </a:r>
            <a:r>
              <a:rPr sz="1200" spc="-185" dirty="0">
                <a:latin typeface="HG丸ｺﾞｼｯｸM-PRO"/>
                <a:cs typeface="HG丸ｺﾞｼｯｸM-PRO"/>
              </a:rPr>
              <a:t>が必要です。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60"/>
              </a:spcBef>
            </a:pPr>
            <a:r>
              <a:rPr sz="1200" b="1" spc="-45" dirty="0">
                <a:latin typeface="ＭＳ Ｐゴシック"/>
                <a:cs typeface="ＭＳ Ｐゴシック"/>
              </a:rPr>
              <a:t>①</a:t>
            </a:r>
            <a:r>
              <a:rPr sz="1200" spc="-204" dirty="0">
                <a:latin typeface="HG丸ｺﾞｼｯｸM-PRO"/>
                <a:cs typeface="HG丸ｺﾞｼｯｸM-PRO"/>
              </a:rPr>
              <a:t>年金証書</a:t>
            </a:r>
            <a:r>
              <a:rPr sz="1200" spc="-110" dirty="0">
                <a:latin typeface="HG丸ｺﾞｼｯｸM-PRO"/>
                <a:cs typeface="HG丸ｺﾞｼｯｸM-PRO"/>
              </a:rPr>
              <a:t>（最新版</a:t>
            </a:r>
            <a:r>
              <a:rPr sz="1200" spc="-480" dirty="0">
                <a:latin typeface="HG丸ｺﾞｼｯｸM-PRO"/>
                <a:cs typeface="HG丸ｺﾞｼｯｸM-PRO"/>
              </a:rPr>
              <a:t>）</a:t>
            </a:r>
            <a:r>
              <a:rPr sz="1200" spc="-40" dirty="0">
                <a:latin typeface="HG丸ｺﾞｼｯｸM-PRO"/>
                <a:cs typeface="HG丸ｺﾞｼｯｸM-PRO"/>
              </a:rPr>
              <a:t>のコ</a:t>
            </a:r>
            <a:r>
              <a:rPr sz="1200" spc="-25" dirty="0">
                <a:latin typeface="HG丸ｺﾞｼｯｸM-PRO"/>
                <a:cs typeface="HG丸ｺﾞｼｯｸM-PRO"/>
              </a:rPr>
              <a:t>ピ</a:t>
            </a:r>
            <a:r>
              <a:rPr sz="1200" dirty="0">
                <a:latin typeface="HG丸ｺﾞｼｯｸM-PRO"/>
                <a:cs typeface="HG丸ｺﾞｼｯｸM-PRO"/>
              </a:rPr>
              <a:t>ー</a:t>
            </a:r>
            <a:r>
              <a:rPr sz="1200" spc="240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…</a:t>
            </a:r>
            <a:r>
              <a:rPr sz="1200" spc="130" dirty="0">
                <a:latin typeface="HG丸ｺﾞｼｯｸM-PRO"/>
                <a:cs typeface="HG丸ｺﾞｼｯｸM-PRO"/>
              </a:rPr>
              <a:t> </a:t>
            </a:r>
            <a:r>
              <a:rPr sz="1200" spc="-120" dirty="0">
                <a:latin typeface="HG丸ｺﾞｼｯｸM-PRO"/>
                <a:cs typeface="HG丸ｺﾞｼｯｸM-PRO"/>
              </a:rPr>
              <a:t>紛失</a:t>
            </a:r>
            <a:r>
              <a:rPr sz="1200" spc="-110" dirty="0">
                <a:latin typeface="HG丸ｺﾞｼｯｸM-PRO"/>
                <a:cs typeface="HG丸ｺﾞｼｯｸM-PRO"/>
              </a:rPr>
              <a:t>し</a:t>
            </a:r>
            <a:r>
              <a:rPr sz="1200" spc="-120" dirty="0">
                <a:latin typeface="HG丸ｺﾞｼｯｸM-PRO"/>
                <a:cs typeface="HG丸ｺﾞｼｯｸM-PRO"/>
              </a:rPr>
              <a:t>て</a:t>
            </a:r>
            <a:r>
              <a:rPr sz="1200" spc="-110" dirty="0">
                <a:latin typeface="HG丸ｺﾞｼｯｸM-PRO"/>
                <a:cs typeface="HG丸ｺﾞｼｯｸM-PRO"/>
              </a:rPr>
              <a:t>い</a:t>
            </a:r>
            <a:r>
              <a:rPr sz="1200" spc="-120" dirty="0">
                <a:latin typeface="HG丸ｺﾞｼｯｸM-PRO"/>
                <a:cs typeface="HG丸ｺﾞｼｯｸM-PRO"/>
              </a:rPr>
              <a:t>た場</a:t>
            </a:r>
            <a:r>
              <a:rPr sz="1200" spc="-110" dirty="0">
                <a:latin typeface="HG丸ｺﾞｼｯｸM-PRO"/>
                <a:cs typeface="HG丸ｺﾞｼｯｸM-PRO"/>
              </a:rPr>
              <a:t>合</a:t>
            </a:r>
            <a:r>
              <a:rPr sz="1200" spc="-120" dirty="0">
                <a:latin typeface="HG丸ｺﾞｼｯｸM-PRO"/>
                <a:cs typeface="HG丸ｺﾞｼｯｸM-PRO"/>
              </a:rPr>
              <a:t>は</a:t>
            </a:r>
            <a:r>
              <a:rPr sz="1200" spc="-110" dirty="0">
                <a:latin typeface="HG丸ｺﾞｼｯｸM-PRO"/>
                <a:cs typeface="HG丸ｺﾞｼｯｸM-PRO"/>
              </a:rPr>
              <a:t>、</a:t>
            </a:r>
            <a:r>
              <a:rPr sz="1200" spc="-120" dirty="0">
                <a:latin typeface="HG丸ｺﾞｼｯｸM-PRO"/>
                <a:cs typeface="HG丸ｺﾞｼｯｸM-PRO"/>
              </a:rPr>
              <a:t>社会</a:t>
            </a:r>
            <a:r>
              <a:rPr sz="1200" spc="-110" dirty="0">
                <a:latin typeface="HG丸ｺﾞｼｯｸM-PRO"/>
                <a:cs typeface="HG丸ｺﾞｼｯｸM-PRO"/>
              </a:rPr>
              <a:t>保</a:t>
            </a:r>
            <a:r>
              <a:rPr sz="1200" spc="-120" dirty="0">
                <a:latin typeface="HG丸ｺﾞｼｯｸM-PRO"/>
                <a:cs typeface="HG丸ｺﾞｼｯｸM-PRO"/>
              </a:rPr>
              <a:t>険</a:t>
            </a:r>
            <a:r>
              <a:rPr sz="1200" spc="-110" dirty="0">
                <a:latin typeface="HG丸ｺﾞｼｯｸM-PRO"/>
                <a:cs typeface="HG丸ｺﾞｼｯｸM-PRO"/>
              </a:rPr>
              <a:t>庁に</a:t>
            </a:r>
            <a:r>
              <a:rPr sz="1200" spc="-120" dirty="0">
                <a:latin typeface="HG丸ｺﾞｼｯｸM-PRO"/>
                <a:cs typeface="HG丸ｺﾞｼｯｸM-PRO"/>
              </a:rPr>
              <a:t>相談</a:t>
            </a:r>
            <a:r>
              <a:rPr sz="1200" spc="-110" dirty="0">
                <a:latin typeface="HG丸ｺﾞｼｯｸM-PRO"/>
                <a:cs typeface="HG丸ｺﾞｼｯｸM-PRO"/>
              </a:rPr>
              <a:t>し</a:t>
            </a:r>
            <a:r>
              <a:rPr sz="1200" spc="-120" dirty="0">
                <a:latin typeface="HG丸ｺﾞｼｯｸM-PRO"/>
                <a:cs typeface="HG丸ｺﾞｼｯｸM-PRO"/>
              </a:rPr>
              <a:t>て</a:t>
            </a:r>
            <a:r>
              <a:rPr sz="1200" spc="-110" dirty="0">
                <a:latin typeface="HG丸ｺﾞｼｯｸM-PRO"/>
                <a:cs typeface="HG丸ｺﾞｼｯｸM-PRO"/>
              </a:rPr>
              <a:t>く</a:t>
            </a:r>
            <a:r>
              <a:rPr sz="1200" spc="-120" dirty="0">
                <a:latin typeface="HG丸ｺﾞｼｯｸM-PRO"/>
                <a:cs typeface="HG丸ｺﾞｼｯｸM-PRO"/>
              </a:rPr>
              <a:t>ださ</a:t>
            </a:r>
            <a:r>
              <a:rPr sz="1200" spc="-110" dirty="0">
                <a:latin typeface="HG丸ｺﾞｼｯｸM-PRO"/>
                <a:cs typeface="HG丸ｺﾞｼｯｸM-PRO"/>
              </a:rPr>
              <a:t>い</a:t>
            </a:r>
            <a:r>
              <a:rPr sz="1200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  <a:p>
            <a:pPr marL="707390" marR="299085" indent="-139065">
              <a:lnSpc>
                <a:spcPct val="117500"/>
              </a:lnSpc>
            </a:pPr>
            <a:r>
              <a:rPr sz="1200" b="1" spc="-45" dirty="0">
                <a:latin typeface="ＭＳ Ｐゴシック"/>
                <a:cs typeface="ＭＳ Ｐゴシック"/>
              </a:rPr>
              <a:t>②</a:t>
            </a:r>
            <a:r>
              <a:rPr sz="1200" spc="-110" dirty="0">
                <a:latin typeface="HG丸ｺﾞｼｯｸM-PRO"/>
                <a:cs typeface="HG丸ｺﾞｼｯｸM-PRO"/>
              </a:rPr>
              <a:t>年金</a:t>
            </a:r>
            <a:r>
              <a:rPr sz="1200" u="sng" spc="-110" dirty="0">
                <a:latin typeface="HG丸ｺﾞｼｯｸM-PRO"/>
                <a:cs typeface="HG丸ｺﾞｼｯｸM-PRO"/>
              </a:rPr>
              <a:t>額改定（支給</a:t>
            </a:r>
            <a:r>
              <a:rPr sz="1200" u="sng" spc="-120" dirty="0">
                <a:latin typeface="HG丸ｺﾞｼｯｸM-PRO"/>
                <a:cs typeface="HG丸ｺﾞｼｯｸM-PRO"/>
              </a:rPr>
              <a:t>額決</a:t>
            </a:r>
            <a:r>
              <a:rPr sz="1200" u="sng" spc="-110" dirty="0">
                <a:latin typeface="HG丸ｺﾞｼｯｸM-PRO"/>
                <a:cs typeface="HG丸ｺﾞｼｯｸM-PRO"/>
              </a:rPr>
              <a:t>定・変更</a:t>
            </a:r>
            <a:r>
              <a:rPr sz="1200" u="sng" spc="-120" dirty="0">
                <a:latin typeface="HG丸ｺﾞｼｯｸM-PRO"/>
                <a:cs typeface="HG丸ｺﾞｼｯｸM-PRO"/>
              </a:rPr>
              <a:t>）</a:t>
            </a:r>
            <a:r>
              <a:rPr sz="1200" spc="-85" dirty="0">
                <a:latin typeface="HG丸ｺﾞｼｯｸM-PRO"/>
                <a:cs typeface="HG丸ｺﾞｼｯｸM-PRO"/>
              </a:rPr>
              <a:t>通知書、裁定通知書のコピ</a:t>
            </a:r>
            <a:r>
              <a:rPr sz="1200" dirty="0">
                <a:latin typeface="HG丸ｺﾞｼｯｸM-PRO"/>
                <a:cs typeface="HG丸ｺﾞｼｯｸM-PRO"/>
              </a:rPr>
              <a:t>ー</a:t>
            </a:r>
            <a:r>
              <a:rPr sz="1200" spc="-215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…</a:t>
            </a:r>
            <a:r>
              <a:rPr sz="1200" spc="-145" dirty="0">
                <a:latin typeface="HG丸ｺﾞｼｯｸM-PRO"/>
                <a:cs typeface="HG丸ｺﾞｼｯｸM-PRO"/>
              </a:rPr>
              <a:t> </a:t>
            </a:r>
            <a:r>
              <a:rPr sz="1200" spc="-85" dirty="0">
                <a:latin typeface="HG丸ｺﾞｼｯｸM-PRO"/>
                <a:cs typeface="HG丸ｺﾞｼｯｸM-PRO"/>
              </a:rPr>
              <a:t>公的年金については </a:t>
            </a:r>
            <a:r>
              <a:rPr sz="1200" spc="45" dirty="0">
                <a:latin typeface="HG丸ｺﾞｼｯｸM-PRO"/>
                <a:cs typeface="HG丸ｺﾞｼｯｸM-PRO"/>
              </a:rPr>
              <a:t>毎年</a:t>
            </a:r>
            <a:r>
              <a:rPr sz="1200" dirty="0">
                <a:latin typeface="HG丸ｺﾞｼｯｸM-PRO"/>
                <a:cs typeface="HG丸ｺﾞｼｯｸM-PRO"/>
              </a:rPr>
              <a:t>6</a:t>
            </a:r>
            <a:r>
              <a:rPr sz="1200" spc="-225" dirty="0">
                <a:latin typeface="HG丸ｺﾞｼｯｸM-PRO"/>
                <a:cs typeface="HG丸ｺﾞｼｯｸM-PRO"/>
              </a:rPr>
              <a:t> </a:t>
            </a:r>
            <a:r>
              <a:rPr sz="1200" spc="-120" dirty="0">
                <a:latin typeface="HG丸ｺﾞｼｯｸM-PRO"/>
                <a:cs typeface="HG丸ｺﾞｼｯｸM-PRO"/>
              </a:rPr>
              <a:t>月</a:t>
            </a:r>
            <a:r>
              <a:rPr sz="1200" spc="-135" dirty="0">
                <a:latin typeface="HG丸ｺﾞｼｯｸM-PRO"/>
                <a:cs typeface="HG丸ｺﾞｼｯｸM-PRO"/>
              </a:rPr>
              <a:t>初</a:t>
            </a:r>
            <a:r>
              <a:rPr sz="1200" spc="-120" dirty="0">
                <a:latin typeface="HG丸ｺﾞｼｯｸM-PRO"/>
                <a:cs typeface="HG丸ｺﾞｼｯｸM-PRO"/>
              </a:rPr>
              <a:t>め</a:t>
            </a:r>
            <a:r>
              <a:rPr sz="1200" spc="-135" dirty="0">
                <a:latin typeface="HG丸ｺﾞｼｯｸM-PRO"/>
                <a:cs typeface="HG丸ｺﾞｼｯｸM-PRO"/>
              </a:rPr>
              <a:t>に</a:t>
            </a:r>
            <a:r>
              <a:rPr sz="1200" spc="-120" dirty="0">
                <a:latin typeface="HG丸ｺﾞｼｯｸM-PRO"/>
                <a:cs typeface="HG丸ｺﾞｼｯｸM-PRO"/>
              </a:rPr>
              <a:t>ハガ</a:t>
            </a:r>
            <a:r>
              <a:rPr sz="1200" spc="-135" dirty="0">
                <a:latin typeface="HG丸ｺﾞｼｯｸM-PRO"/>
                <a:cs typeface="HG丸ｺﾞｼｯｸM-PRO"/>
              </a:rPr>
              <a:t>キが</a:t>
            </a:r>
            <a:r>
              <a:rPr sz="1200" spc="-120" dirty="0">
                <a:latin typeface="HG丸ｺﾞｼｯｸM-PRO"/>
                <a:cs typeface="HG丸ｺﾞｼｯｸM-PRO"/>
              </a:rPr>
              <a:t>届く</a:t>
            </a:r>
            <a:r>
              <a:rPr sz="1200" spc="-135" dirty="0">
                <a:latin typeface="HG丸ｺﾞｼｯｸM-PRO"/>
                <a:cs typeface="HG丸ｺﾞｼｯｸM-PRO"/>
              </a:rPr>
              <a:t>た</a:t>
            </a:r>
            <a:r>
              <a:rPr sz="1200" spc="-120" dirty="0">
                <a:latin typeface="HG丸ｺﾞｼｯｸM-PRO"/>
                <a:cs typeface="HG丸ｺﾞｼｯｸM-PRO"/>
              </a:rPr>
              <a:t>め、</a:t>
            </a:r>
            <a:r>
              <a:rPr sz="1200" spc="-135" dirty="0">
                <a:latin typeface="HG丸ｺﾞｼｯｸM-PRO"/>
                <a:cs typeface="HG丸ｺﾞｼｯｸM-PRO"/>
              </a:rPr>
              <a:t>そ</a:t>
            </a:r>
            <a:r>
              <a:rPr sz="1200" spc="-120" dirty="0">
                <a:latin typeface="HG丸ｺﾞｼｯｸM-PRO"/>
                <a:cs typeface="HG丸ｺﾞｼｯｸM-PRO"/>
              </a:rPr>
              <a:t>の</a:t>
            </a:r>
            <a:r>
              <a:rPr sz="1200" spc="-135" dirty="0">
                <a:latin typeface="HG丸ｺﾞｼｯｸM-PRO"/>
                <a:cs typeface="HG丸ｺﾞｼｯｸM-PRO"/>
              </a:rPr>
              <a:t>ハ</a:t>
            </a:r>
            <a:r>
              <a:rPr sz="1200" spc="-120" dirty="0">
                <a:latin typeface="HG丸ｺﾞｼｯｸM-PRO"/>
                <a:cs typeface="HG丸ｺﾞｼｯｸM-PRO"/>
              </a:rPr>
              <a:t>ガ</a:t>
            </a:r>
            <a:r>
              <a:rPr sz="1200" spc="-135" dirty="0">
                <a:latin typeface="HG丸ｺﾞｼｯｸM-PRO"/>
                <a:cs typeface="HG丸ｺﾞｼｯｸM-PRO"/>
              </a:rPr>
              <a:t>キの</a:t>
            </a:r>
            <a:r>
              <a:rPr sz="1200" spc="-120" dirty="0">
                <a:latin typeface="HG丸ｺﾞｼｯｸM-PRO"/>
                <a:cs typeface="HG丸ｺﾞｼｯｸM-PRO"/>
              </a:rPr>
              <a:t>コピ</a:t>
            </a:r>
            <a:r>
              <a:rPr sz="1200" spc="-135" dirty="0">
                <a:latin typeface="HG丸ｺﾞｼｯｸM-PRO"/>
                <a:cs typeface="HG丸ｺﾞｼｯｸM-PRO"/>
              </a:rPr>
              <a:t>ー</a:t>
            </a:r>
            <a:r>
              <a:rPr sz="1200" spc="-120" dirty="0">
                <a:latin typeface="HG丸ｺﾞｼｯｸM-PRO"/>
                <a:cs typeface="HG丸ｺﾞｼｯｸM-PRO"/>
              </a:rPr>
              <a:t>の提</a:t>
            </a:r>
            <a:r>
              <a:rPr sz="1200" spc="-135" dirty="0">
                <a:latin typeface="HG丸ｺﾞｼｯｸM-PRO"/>
                <a:cs typeface="HG丸ｺﾞｼｯｸM-PRO"/>
              </a:rPr>
              <a:t>出</a:t>
            </a:r>
            <a:r>
              <a:rPr sz="1200" spc="-120" dirty="0">
                <a:latin typeface="HG丸ｺﾞｼｯｸM-PRO"/>
                <a:cs typeface="HG丸ｺﾞｼｯｸM-PRO"/>
              </a:rPr>
              <a:t>が</a:t>
            </a:r>
            <a:r>
              <a:rPr sz="1200" spc="-135" dirty="0">
                <a:latin typeface="HG丸ｺﾞｼｯｸM-PRO"/>
                <a:cs typeface="HG丸ｺﾞｼｯｸM-PRO"/>
              </a:rPr>
              <a:t>必</a:t>
            </a:r>
            <a:r>
              <a:rPr sz="1200" spc="-120" dirty="0">
                <a:latin typeface="HG丸ｺﾞｼｯｸM-PRO"/>
                <a:cs typeface="HG丸ｺﾞｼｯｸM-PRO"/>
              </a:rPr>
              <a:t>要</a:t>
            </a:r>
            <a:r>
              <a:rPr sz="1200" spc="-135" dirty="0">
                <a:latin typeface="HG丸ｺﾞｼｯｸM-PRO"/>
                <a:cs typeface="HG丸ｺﾞｼｯｸM-PRO"/>
              </a:rPr>
              <a:t>です</a:t>
            </a:r>
            <a:r>
              <a:rPr sz="1200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  <a:p>
            <a:pPr marL="710565" marR="189230" indent="-144780">
              <a:lnSpc>
                <a:spcPts val="1700"/>
              </a:lnSpc>
              <a:spcBef>
                <a:spcPts val="95"/>
              </a:spcBef>
            </a:pPr>
            <a:r>
              <a:rPr sz="1200" b="1" spc="-80" dirty="0">
                <a:latin typeface="ＭＳ Ｐゴシック"/>
                <a:cs typeface="ＭＳ Ｐゴシック"/>
              </a:rPr>
              <a:t>③</a:t>
            </a:r>
            <a:r>
              <a:rPr sz="1200" spc="-85" dirty="0">
                <a:latin typeface="HG丸ｺﾞｼｯｸM-PRO"/>
                <a:cs typeface="HG丸ｺﾞｼｯｸM-PRO"/>
              </a:rPr>
              <a:t>（</a:t>
            </a:r>
            <a:r>
              <a:rPr sz="1200" spc="-110" dirty="0">
                <a:latin typeface="HG丸ｺﾞｼｯｸM-PRO"/>
                <a:cs typeface="HG丸ｺﾞｼｯｸM-PRO"/>
              </a:rPr>
              <a:t>制度共通）年金見</a:t>
            </a:r>
            <a:r>
              <a:rPr sz="1200" spc="-120" dirty="0">
                <a:latin typeface="HG丸ｺﾞｼｯｸM-PRO"/>
                <a:cs typeface="HG丸ｺﾞｼｯｸM-PRO"/>
              </a:rPr>
              <a:t>込</a:t>
            </a:r>
            <a:r>
              <a:rPr sz="1200" spc="-110" dirty="0">
                <a:latin typeface="HG丸ｺﾞｼｯｸM-PRO"/>
                <a:cs typeface="HG丸ｺﾞｼｯｸM-PRO"/>
              </a:rPr>
              <a:t>額照会回答票（年</a:t>
            </a:r>
            <a:r>
              <a:rPr sz="1200" spc="-120" dirty="0">
                <a:latin typeface="HG丸ｺﾞｼｯｸM-PRO"/>
                <a:cs typeface="HG丸ｺﾞｼｯｸM-PRO"/>
              </a:rPr>
              <a:t>金</a:t>
            </a:r>
            <a:r>
              <a:rPr sz="1200" spc="-110" dirty="0">
                <a:latin typeface="HG丸ｺﾞｼｯｸM-PRO"/>
                <a:cs typeface="HG丸ｺﾞｼｯｸM-PRO"/>
              </a:rPr>
              <a:t>見</a:t>
            </a:r>
            <a:r>
              <a:rPr sz="1200" spc="-120" dirty="0">
                <a:latin typeface="HG丸ｺﾞｼｯｸM-PRO"/>
                <a:cs typeface="HG丸ｺﾞｼｯｸM-PRO"/>
              </a:rPr>
              <a:t>込</a:t>
            </a:r>
            <a:r>
              <a:rPr sz="1200" spc="-110" dirty="0">
                <a:latin typeface="HG丸ｺﾞｼｯｸM-PRO"/>
                <a:cs typeface="HG丸ｺﾞｼｯｸM-PRO"/>
              </a:rPr>
              <a:t>額がわかる書類）</a:t>
            </a:r>
            <a:r>
              <a:rPr sz="1200" spc="-120" dirty="0">
                <a:latin typeface="HG丸ｺﾞｼｯｸM-PRO"/>
                <a:cs typeface="HG丸ｺﾞｼｯｸM-PRO"/>
              </a:rPr>
              <a:t>コ</a:t>
            </a:r>
            <a:r>
              <a:rPr sz="1200" spc="-110" dirty="0">
                <a:latin typeface="HG丸ｺﾞｼｯｸM-PRO"/>
                <a:cs typeface="HG丸ｺﾞｼｯｸM-PRO"/>
              </a:rPr>
              <a:t>ピ</a:t>
            </a:r>
            <a:r>
              <a:rPr sz="1200" spc="-120" dirty="0">
                <a:latin typeface="HG丸ｺﾞｼｯｸM-PRO"/>
                <a:cs typeface="HG丸ｺﾞｼｯｸM-PRO"/>
              </a:rPr>
              <a:t>ー</a:t>
            </a:r>
            <a:r>
              <a:rPr sz="1200" spc="-110" dirty="0">
                <a:latin typeface="HG丸ｺﾞｼｯｸM-PRO"/>
                <a:cs typeface="HG丸ｺﾞｼｯｸM-PRO"/>
              </a:rPr>
              <a:t>及び年金請求書の 受付控コピー</a:t>
            </a:r>
            <a:r>
              <a:rPr sz="1200" spc="-120" dirty="0">
                <a:latin typeface="HG丸ｺﾞｼｯｸM-PRO"/>
                <a:cs typeface="HG丸ｺﾞｼｯｸM-PRO"/>
              </a:rPr>
              <a:t>（</a:t>
            </a:r>
            <a:r>
              <a:rPr sz="1200" b="1" spc="-114" dirty="0">
                <a:latin typeface="ＭＳ Ｐゴシック"/>
                <a:cs typeface="ＭＳ Ｐゴシック"/>
              </a:rPr>
              <a:t>公</a:t>
            </a:r>
            <a:r>
              <a:rPr sz="1200" b="1" spc="-105" dirty="0">
                <a:latin typeface="ＭＳ Ｐゴシック"/>
                <a:cs typeface="ＭＳ Ｐゴシック"/>
              </a:rPr>
              <a:t>的</a:t>
            </a:r>
            <a:r>
              <a:rPr sz="1200" b="1" spc="-114" dirty="0">
                <a:latin typeface="ＭＳ Ｐゴシック"/>
                <a:cs typeface="ＭＳ Ｐゴシック"/>
              </a:rPr>
              <a:t>年金受</a:t>
            </a:r>
            <a:r>
              <a:rPr sz="1200" b="1" spc="-105" dirty="0">
                <a:latin typeface="ＭＳ Ｐゴシック"/>
                <a:cs typeface="ＭＳ Ｐゴシック"/>
              </a:rPr>
              <a:t>給</a:t>
            </a:r>
            <a:r>
              <a:rPr sz="1200" b="1" spc="-114" dirty="0">
                <a:latin typeface="ＭＳ Ｐゴシック"/>
                <a:cs typeface="ＭＳ Ｐゴシック"/>
              </a:rPr>
              <a:t>申請中</a:t>
            </a:r>
            <a:r>
              <a:rPr sz="1200" b="1" spc="-105" dirty="0">
                <a:latin typeface="ＭＳ Ｐゴシック"/>
                <a:cs typeface="ＭＳ Ｐゴシック"/>
              </a:rPr>
              <a:t>の</a:t>
            </a:r>
            <a:r>
              <a:rPr sz="1200" b="1" spc="-114" dirty="0">
                <a:latin typeface="ＭＳ Ｐゴシック"/>
                <a:cs typeface="ＭＳ Ｐゴシック"/>
              </a:rPr>
              <a:t>者</a:t>
            </a:r>
            <a:r>
              <a:rPr sz="1200" dirty="0">
                <a:latin typeface="HG丸ｺﾞｼｯｸM-PRO"/>
                <a:cs typeface="HG丸ｺﾞｼｯｸM-PRO"/>
              </a:rPr>
              <a:t>）</a:t>
            </a:r>
            <a:endParaRPr sz="1200">
              <a:latin typeface="HG丸ｺﾞｼｯｸM-PRO"/>
              <a:cs typeface="HG丸ｺﾞｼｯｸM-PRO"/>
            </a:endParaRPr>
          </a:p>
          <a:p>
            <a:pPr marL="421005">
              <a:lnSpc>
                <a:spcPct val="100000"/>
              </a:lnSpc>
              <a:spcBef>
                <a:spcPts val="175"/>
              </a:spcBef>
            </a:pPr>
            <a:r>
              <a:rPr sz="1200" spc="-110" dirty="0">
                <a:latin typeface="HG丸ｺﾞｼｯｸM-PRO"/>
                <a:cs typeface="HG丸ｺﾞｼｯｸM-PRO"/>
              </a:rPr>
              <a:t>≪</a:t>
            </a:r>
            <a:r>
              <a:rPr sz="1200" b="1" spc="-114" dirty="0">
                <a:latin typeface="ＭＳ Ｐゴシック"/>
                <a:cs typeface="ＭＳ Ｐゴシック"/>
              </a:rPr>
              <a:t>公</a:t>
            </a:r>
            <a:r>
              <a:rPr sz="1200" b="1" spc="-105" dirty="0">
                <a:latin typeface="ＭＳ Ｐゴシック"/>
                <a:cs typeface="ＭＳ Ｐゴシック"/>
              </a:rPr>
              <a:t>的</a:t>
            </a:r>
            <a:r>
              <a:rPr sz="1200" b="1" spc="-114" dirty="0">
                <a:latin typeface="ＭＳ Ｐゴシック"/>
                <a:cs typeface="ＭＳ Ｐゴシック"/>
              </a:rPr>
              <a:t>年金以外</a:t>
            </a:r>
            <a:r>
              <a:rPr sz="1200" b="1" spc="-105" dirty="0">
                <a:latin typeface="ＭＳ Ｐゴシック"/>
                <a:cs typeface="ＭＳ Ｐゴシック"/>
              </a:rPr>
              <a:t>の</a:t>
            </a:r>
            <a:r>
              <a:rPr sz="1200" b="1" spc="-114" dirty="0">
                <a:latin typeface="ＭＳ Ｐゴシック"/>
                <a:cs typeface="ＭＳ Ｐゴシック"/>
              </a:rPr>
              <a:t>年</a:t>
            </a:r>
            <a:r>
              <a:rPr sz="1200" b="1" spc="-105" dirty="0">
                <a:latin typeface="ＭＳ Ｐゴシック"/>
                <a:cs typeface="ＭＳ Ｐゴシック"/>
              </a:rPr>
              <a:t>金</a:t>
            </a:r>
            <a:r>
              <a:rPr sz="1200" spc="-120" dirty="0">
                <a:latin typeface="HG丸ｺﾞｼｯｸM-PRO"/>
                <a:cs typeface="HG丸ｺﾞｼｯｸM-PRO"/>
              </a:rPr>
              <a:t>を</a:t>
            </a:r>
            <a:r>
              <a:rPr sz="1200" spc="-110" dirty="0">
                <a:latin typeface="HG丸ｺﾞｼｯｸM-PRO"/>
                <a:cs typeface="HG丸ｺﾞｼｯｸM-PRO"/>
              </a:rPr>
              <a:t>受給している場合≫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370"/>
              </a:spcBef>
            </a:pPr>
            <a:r>
              <a:rPr sz="1200" b="1" spc="-45" dirty="0">
                <a:latin typeface="ＭＳ Ｐゴシック"/>
                <a:cs typeface="ＭＳ Ｐゴシック"/>
              </a:rPr>
              <a:t>④</a:t>
            </a:r>
            <a:r>
              <a:rPr sz="1200" spc="-50" dirty="0">
                <a:latin typeface="HG丸ｺﾞｼｯｸM-PRO"/>
                <a:cs typeface="HG丸ｺﾞｼｯｸM-PRO"/>
              </a:rPr>
              <a:t>確定申</a:t>
            </a:r>
            <a:r>
              <a:rPr sz="1200" spc="-60" dirty="0">
                <a:latin typeface="HG丸ｺﾞｼｯｸM-PRO"/>
                <a:cs typeface="HG丸ｺﾞｼｯｸM-PRO"/>
              </a:rPr>
              <a:t>告</a:t>
            </a:r>
            <a:r>
              <a:rPr sz="1200" spc="-50" dirty="0">
                <a:latin typeface="HG丸ｺﾞｼｯｸM-PRO"/>
                <a:cs typeface="HG丸ｺﾞｼｯｸM-PRO"/>
              </a:rPr>
              <a:t>書(控)の</a:t>
            </a:r>
            <a:r>
              <a:rPr sz="1200" spc="-60" dirty="0">
                <a:latin typeface="HG丸ｺﾞｼｯｸM-PRO"/>
                <a:cs typeface="HG丸ｺﾞｼｯｸM-PRO"/>
              </a:rPr>
              <a:t>コピ</a:t>
            </a:r>
            <a:r>
              <a:rPr sz="1200" spc="-50" dirty="0">
                <a:latin typeface="HG丸ｺﾞｼｯｸM-PRO"/>
                <a:cs typeface="HG丸ｺﾞｼｯｸM-PRO"/>
              </a:rPr>
              <a:t>ー</a:t>
            </a:r>
            <a:r>
              <a:rPr sz="1200" spc="-185" dirty="0">
                <a:latin typeface="HG丸ｺﾞｼｯｸM-PRO"/>
                <a:cs typeface="HG丸ｺﾞｼｯｸM-PRO"/>
              </a:rPr>
              <a:t>（公的</a:t>
            </a:r>
            <a:r>
              <a:rPr sz="1200" spc="-175" dirty="0">
                <a:latin typeface="HG丸ｺﾞｼｯｸM-PRO"/>
                <a:cs typeface="HG丸ｺﾞｼｯｸM-PRO"/>
              </a:rPr>
              <a:t>以</a:t>
            </a:r>
            <a:r>
              <a:rPr sz="1200" spc="-185" dirty="0">
                <a:latin typeface="HG丸ｺﾞｼｯｸM-PRO"/>
                <a:cs typeface="HG丸ｺﾞｼｯｸM-PRO"/>
              </a:rPr>
              <a:t>外の</a:t>
            </a:r>
            <a:r>
              <a:rPr sz="1200" spc="-175" dirty="0">
                <a:latin typeface="HG丸ｺﾞｼｯｸM-PRO"/>
                <a:cs typeface="HG丸ｺﾞｼｯｸM-PRO"/>
              </a:rPr>
              <a:t>年</a:t>
            </a:r>
            <a:r>
              <a:rPr sz="1200" spc="-185" dirty="0">
                <a:latin typeface="HG丸ｺﾞｼｯｸM-PRO"/>
                <a:cs typeface="HG丸ｺﾞｼｯｸM-PRO"/>
              </a:rPr>
              <a:t>金</a:t>
            </a:r>
            <a:r>
              <a:rPr sz="1200" spc="-175" dirty="0">
                <a:latin typeface="HG丸ｺﾞｼｯｸM-PRO"/>
                <a:cs typeface="HG丸ｺﾞｼｯｸM-PRO"/>
              </a:rPr>
              <a:t>の確</a:t>
            </a:r>
            <a:r>
              <a:rPr sz="1200" spc="-185" dirty="0">
                <a:latin typeface="HG丸ｺﾞｼｯｸM-PRO"/>
                <a:cs typeface="HG丸ｺﾞｼｯｸM-PRO"/>
              </a:rPr>
              <a:t>定申告</a:t>
            </a:r>
            <a:r>
              <a:rPr sz="1200" spc="-175" dirty="0">
                <a:latin typeface="HG丸ｺﾞｼｯｸM-PRO"/>
                <a:cs typeface="HG丸ｺﾞｼｯｸM-PRO"/>
              </a:rPr>
              <a:t>書</a:t>
            </a:r>
            <a:r>
              <a:rPr sz="1200" spc="-185" dirty="0">
                <a:latin typeface="HG丸ｺﾞｼｯｸM-PRO"/>
                <a:cs typeface="HG丸ｺﾞｼｯｸM-PRO"/>
              </a:rPr>
              <a:t>添</a:t>
            </a:r>
            <a:r>
              <a:rPr sz="1200" spc="-175" dirty="0">
                <a:latin typeface="HG丸ｺﾞｼｯｸM-PRO"/>
                <a:cs typeface="HG丸ｺﾞｼｯｸM-PRO"/>
              </a:rPr>
              <a:t>付</a:t>
            </a:r>
            <a:r>
              <a:rPr sz="1200" spc="-185" dirty="0">
                <a:latin typeface="HG丸ｺﾞｼｯｸM-PRO"/>
                <a:cs typeface="HG丸ｺﾞｼｯｸM-PRO"/>
              </a:rPr>
              <a:t>資料</a:t>
            </a:r>
            <a:r>
              <a:rPr sz="1200" spc="-175" dirty="0">
                <a:latin typeface="HG丸ｺﾞｼｯｸM-PRO"/>
                <a:cs typeface="HG丸ｺﾞｼｯｸM-PRO"/>
              </a:rPr>
              <a:t>に</a:t>
            </a:r>
            <a:r>
              <a:rPr sz="1200" spc="-185" dirty="0">
                <a:latin typeface="HG丸ｺﾞｼｯｸM-PRO"/>
                <a:cs typeface="HG丸ｺﾞｼｯｸM-PRO"/>
              </a:rPr>
              <a:t>つ</a:t>
            </a:r>
            <a:r>
              <a:rPr sz="1200" spc="-175" dirty="0">
                <a:latin typeface="HG丸ｺﾞｼｯｸM-PRO"/>
                <a:cs typeface="HG丸ｺﾞｼｯｸM-PRO"/>
              </a:rPr>
              <a:t>い</a:t>
            </a:r>
            <a:r>
              <a:rPr sz="1200" spc="-185" dirty="0">
                <a:latin typeface="HG丸ｺﾞｼｯｸM-PRO"/>
                <a:cs typeface="HG丸ｺﾞｼｯｸM-PRO"/>
              </a:rPr>
              <a:t>てもコ</a:t>
            </a:r>
            <a:r>
              <a:rPr sz="1200" spc="-175" dirty="0">
                <a:latin typeface="HG丸ｺﾞｼｯｸM-PRO"/>
                <a:cs typeface="HG丸ｺﾞｼｯｸM-PRO"/>
              </a:rPr>
              <a:t>ピ</a:t>
            </a:r>
            <a:r>
              <a:rPr sz="1200" spc="-185" dirty="0">
                <a:latin typeface="HG丸ｺﾞｼｯｸM-PRO"/>
                <a:cs typeface="HG丸ｺﾞｼｯｸM-PRO"/>
              </a:rPr>
              <a:t>ー</a:t>
            </a:r>
            <a:r>
              <a:rPr sz="1200" spc="-175" dirty="0">
                <a:latin typeface="HG丸ｺﾞｼｯｸM-PRO"/>
                <a:cs typeface="HG丸ｺﾞｼｯｸM-PRO"/>
              </a:rPr>
              <a:t>を</a:t>
            </a:r>
            <a:r>
              <a:rPr sz="1200" spc="-185" dirty="0">
                <a:latin typeface="HG丸ｺﾞｼｯｸM-PRO"/>
                <a:cs typeface="HG丸ｺﾞｼｯｸM-PRO"/>
              </a:rPr>
              <a:t>提</a:t>
            </a:r>
            <a:r>
              <a:rPr sz="1200" spc="-170" dirty="0">
                <a:latin typeface="HG丸ｺﾞｼｯｸM-PRO"/>
                <a:cs typeface="HG丸ｺﾞｼｯｸM-PRO"/>
              </a:rPr>
              <a:t>出</a:t>
            </a:r>
            <a:r>
              <a:rPr sz="1200" spc="-75" dirty="0">
                <a:latin typeface="HG丸ｺﾞｼｯｸM-PRO"/>
                <a:cs typeface="HG丸ｺﾞｼｯｸM-PRO"/>
              </a:rPr>
              <a:t>）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9119" y="5660129"/>
            <a:ext cx="6477000" cy="20574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Q１４</a:t>
            </a:r>
            <a:r>
              <a:rPr sz="1200" spc="295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父が</a:t>
            </a:r>
            <a:r>
              <a:rPr sz="1200" b="1" spc="5" dirty="0">
                <a:latin typeface="ＭＳ Ｐゴシック"/>
                <a:cs typeface="ＭＳ Ｐゴシック"/>
              </a:rPr>
              <a:t>急死</a:t>
            </a:r>
            <a:r>
              <a:rPr sz="1200" dirty="0">
                <a:latin typeface="HG丸ｺﾞｼｯｸM-PRO"/>
                <a:cs typeface="HG丸ｺﾞｼｯｸM-PRO"/>
              </a:rPr>
              <a:t>し</a:t>
            </a:r>
            <a:r>
              <a:rPr sz="1200" spc="-15" dirty="0">
                <a:latin typeface="HG丸ｺﾞｼｯｸM-PRO"/>
                <a:cs typeface="HG丸ｺﾞｼｯｸM-PRO"/>
              </a:rPr>
              <a:t>ま</a:t>
            </a:r>
            <a:r>
              <a:rPr sz="1200" dirty="0">
                <a:latin typeface="HG丸ｺﾞｼｯｸM-PRO"/>
                <a:cs typeface="HG丸ｺﾞｼｯｸM-PRO"/>
              </a:rPr>
              <a:t>した。どうしたらよいですか？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3476" y="5870508"/>
            <a:ext cx="6382385" cy="59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1334" marR="5080" indent="-509270" algn="just">
              <a:lnSpc>
                <a:spcPct val="108300"/>
              </a:lnSpc>
            </a:pPr>
            <a:r>
              <a:rPr sz="1200" spc="-20" dirty="0">
                <a:latin typeface="HG丸ｺﾞｼｯｸM-PRO"/>
                <a:cs typeface="HG丸ｺﾞｼｯｸM-PRO"/>
              </a:rPr>
              <a:t>A１４</a:t>
            </a:r>
            <a:r>
              <a:rPr sz="1200" spc="-15" dirty="0">
                <a:latin typeface="HG丸ｺﾞｼｯｸM-PRO"/>
                <a:cs typeface="HG丸ｺﾞｼｯｸM-PRO"/>
              </a:rPr>
              <a:t> </a:t>
            </a:r>
            <a:r>
              <a:rPr sz="1200" b="1" spc="-105" dirty="0">
                <a:latin typeface="ＭＳ Ｐゴシック"/>
                <a:cs typeface="ＭＳ Ｐゴシック"/>
              </a:rPr>
              <a:t>家計支持者が</a:t>
            </a:r>
            <a:r>
              <a:rPr sz="1200" b="1" spc="-114" dirty="0">
                <a:latin typeface="ＭＳ Ｐゴシック"/>
                <a:cs typeface="ＭＳ Ｐゴシック"/>
              </a:rPr>
              <a:t>亡</a:t>
            </a:r>
            <a:r>
              <a:rPr sz="1200" b="1" spc="-105" dirty="0">
                <a:latin typeface="ＭＳ Ｐゴシック"/>
                <a:cs typeface="ＭＳ Ｐゴシック"/>
              </a:rPr>
              <a:t>く</a:t>
            </a:r>
            <a:r>
              <a:rPr sz="1200" b="1" spc="-110" dirty="0">
                <a:latin typeface="ＭＳ Ｐゴシック"/>
                <a:cs typeface="ＭＳ Ｐゴシック"/>
              </a:rPr>
              <a:t>なら</a:t>
            </a:r>
            <a:r>
              <a:rPr sz="1200" b="1" spc="-105" dirty="0">
                <a:latin typeface="ＭＳ Ｐゴシック"/>
                <a:cs typeface="ＭＳ Ｐゴシック"/>
              </a:rPr>
              <a:t>れた</a:t>
            </a:r>
            <a:r>
              <a:rPr sz="1200" b="1" spc="-114" dirty="0">
                <a:latin typeface="ＭＳ Ｐゴシック"/>
                <a:cs typeface="ＭＳ Ｐゴシック"/>
              </a:rPr>
              <a:t>場</a:t>
            </a:r>
            <a:r>
              <a:rPr sz="1200" b="1" spc="-110" dirty="0">
                <a:latin typeface="ＭＳ Ｐゴシック"/>
                <a:cs typeface="ＭＳ Ｐゴシック"/>
              </a:rPr>
              <a:t>合、</a:t>
            </a:r>
            <a:r>
              <a:rPr sz="1200" b="1" spc="-105" dirty="0">
                <a:latin typeface="ＭＳ Ｐゴシック"/>
                <a:cs typeface="ＭＳ Ｐゴシック"/>
              </a:rPr>
              <a:t>個別</a:t>
            </a:r>
            <a:r>
              <a:rPr sz="1200" b="1" spc="-114" dirty="0">
                <a:latin typeface="ＭＳ Ｐゴシック"/>
                <a:cs typeface="ＭＳ Ｐゴシック"/>
              </a:rPr>
              <a:t>に対</a:t>
            </a:r>
            <a:r>
              <a:rPr sz="1200" b="1" spc="-105" dirty="0">
                <a:latin typeface="ＭＳ Ｐゴシック"/>
                <a:cs typeface="ＭＳ Ｐゴシック"/>
              </a:rPr>
              <a:t>応</a:t>
            </a:r>
            <a:r>
              <a:rPr sz="1200" spc="-110" dirty="0">
                <a:latin typeface="HG丸ｺﾞｼｯｸM-PRO"/>
                <a:cs typeface="HG丸ｺﾞｼｯｸM-PRO"/>
              </a:rPr>
              <a:t>します。初め</a:t>
            </a:r>
            <a:r>
              <a:rPr sz="1200" spc="-100" dirty="0">
                <a:latin typeface="HG丸ｺﾞｼｯｸM-PRO"/>
                <a:cs typeface="HG丸ｺﾞｼｯｸM-PRO"/>
              </a:rPr>
              <a:t>て</a:t>
            </a:r>
            <a:r>
              <a:rPr sz="1200" spc="-110" dirty="0">
                <a:latin typeface="HG丸ｺﾞｼｯｸM-PRO"/>
                <a:cs typeface="HG丸ｺﾞｼｯｸM-PRO"/>
              </a:rPr>
              <a:t>申請</a:t>
            </a:r>
            <a:r>
              <a:rPr sz="1200" spc="-100" dirty="0">
                <a:latin typeface="HG丸ｺﾞｼｯｸM-PRO"/>
                <a:cs typeface="HG丸ｺﾞｼｯｸM-PRO"/>
              </a:rPr>
              <a:t>し</a:t>
            </a:r>
            <a:r>
              <a:rPr sz="1200" spc="-110" dirty="0">
                <a:latin typeface="HG丸ｺﾞｼｯｸM-PRO"/>
                <a:cs typeface="HG丸ｺﾞｼｯｸM-PRO"/>
              </a:rPr>
              <a:t>ようとす</a:t>
            </a:r>
            <a:r>
              <a:rPr sz="1200" spc="-100" dirty="0">
                <a:latin typeface="HG丸ｺﾞｼｯｸM-PRO"/>
                <a:cs typeface="HG丸ｺﾞｼｯｸM-PRO"/>
              </a:rPr>
              <a:t>る</a:t>
            </a:r>
            <a:r>
              <a:rPr sz="1200" spc="-110" dirty="0">
                <a:latin typeface="HG丸ｺﾞｼｯｸM-PRO"/>
                <a:cs typeface="HG丸ｺﾞｼｯｸM-PRO"/>
              </a:rPr>
              <a:t>場合、</a:t>
            </a:r>
            <a:r>
              <a:rPr sz="1200" spc="-100" dirty="0">
                <a:latin typeface="HG丸ｺﾞｼｯｸM-PRO"/>
                <a:cs typeface="HG丸ｺﾞｼｯｸM-PRO"/>
              </a:rPr>
              <a:t>亡</a:t>
            </a:r>
            <a:r>
              <a:rPr sz="1200" spc="-110" dirty="0">
                <a:latin typeface="HG丸ｺﾞｼｯｸM-PRO"/>
                <a:cs typeface="HG丸ｺﾞｼｯｸM-PRO"/>
              </a:rPr>
              <a:t>く</a:t>
            </a:r>
            <a:r>
              <a:rPr sz="1200" spc="-100" dirty="0">
                <a:latin typeface="HG丸ｺﾞｼｯｸM-PRO"/>
                <a:cs typeface="HG丸ｺﾞｼｯｸM-PRO"/>
              </a:rPr>
              <a:t>な</a:t>
            </a:r>
            <a:r>
              <a:rPr sz="1200" spc="-110" dirty="0">
                <a:latin typeface="HG丸ｺﾞｼｯｸM-PRO"/>
                <a:cs typeface="HG丸ｺﾞｼｯｸM-PRO"/>
              </a:rPr>
              <a:t>ら</a:t>
            </a:r>
            <a:r>
              <a:rPr sz="1200" dirty="0">
                <a:latin typeface="HG丸ｺﾞｼｯｸM-PRO"/>
                <a:cs typeface="HG丸ｺﾞｼｯｸM-PRO"/>
              </a:rPr>
              <a:t>れ </a:t>
            </a:r>
            <a:r>
              <a:rPr sz="1200" spc="-110" dirty="0">
                <a:latin typeface="HG丸ｺﾞｼｯｸM-PRO"/>
                <a:cs typeface="HG丸ｺﾞｼｯｸM-PRO"/>
              </a:rPr>
              <a:t>た時期によっては</a:t>
            </a:r>
            <a:r>
              <a:rPr sz="1200" spc="-120" dirty="0">
                <a:latin typeface="HG丸ｺﾞｼｯｸM-PRO"/>
                <a:cs typeface="HG丸ｺﾞｼｯｸM-PRO"/>
              </a:rPr>
              <a:t>次</a:t>
            </a:r>
            <a:r>
              <a:rPr sz="1200" spc="-110" dirty="0">
                <a:latin typeface="HG丸ｺﾞｼｯｸM-PRO"/>
                <a:cs typeface="HG丸ｺﾞｼｯｸM-PRO"/>
              </a:rPr>
              <a:t>期</a:t>
            </a:r>
            <a:r>
              <a:rPr sz="1200" spc="-120" dirty="0">
                <a:latin typeface="HG丸ｺﾞｼｯｸM-PRO"/>
                <a:cs typeface="HG丸ｺﾞｼｯｸM-PRO"/>
              </a:rPr>
              <a:t>以</a:t>
            </a:r>
            <a:r>
              <a:rPr sz="1200" spc="-110" dirty="0">
                <a:latin typeface="HG丸ｺﾞｼｯｸM-PRO"/>
                <a:cs typeface="HG丸ｺﾞｼｯｸM-PRO"/>
              </a:rPr>
              <a:t>降が申請の対象と</a:t>
            </a:r>
            <a:r>
              <a:rPr sz="1200" spc="-120" dirty="0">
                <a:latin typeface="HG丸ｺﾞｼｯｸM-PRO"/>
                <a:cs typeface="HG丸ｺﾞｼｯｸM-PRO"/>
              </a:rPr>
              <a:t>な</a:t>
            </a:r>
            <a:r>
              <a:rPr sz="1200" spc="-110" dirty="0">
                <a:latin typeface="HG丸ｺﾞｼｯｸM-PRO"/>
                <a:cs typeface="HG丸ｺﾞｼｯｸM-PRO"/>
              </a:rPr>
              <a:t>り</a:t>
            </a:r>
            <a:r>
              <a:rPr sz="1200" spc="-120" dirty="0">
                <a:latin typeface="HG丸ｺﾞｼｯｸM-PRO"/>
                <a:cs typeface="HG丸ｺﾞｼｯｸM-PRO"/>
              </a:rPr>
              <a:t>ま</a:t>
            </a:r>
            <a:r>
              <a:rPr sz="1200" spc="-110" dirty="0">
                <a:latin typeface="HG丸ｺﾞｼｯｸM-PRO"/>
                <a:cs typeface="HG丸ｺﾞｼｯｸM-PRO"/>
              </a:rPr>
              <a:t>す。まず</a:t>
            </a:r>
            <a:r>
              <a:rPr sz="1200" spc="-120" dirty="0">
                <a:latin typeface="HG丸ｺﾞｼｯｸM-PRO"/>
                <a:cs typeface="HG丸ｺﾞｼｯｸM-PRO"/>
              </a:rPr>
              <a:t>は</a:t>
            </a:r>
            <a:r>
              <a:rPr sz="1200" b="1" u="sng" spc="-90" dirty="0">
                <a:latin typeface="ＭＳ Ｐゴシック"/>
                <a:cs typeface="ＭＳ Ｐゴシック"/>
              </a:rPr>
              <a:t>早急</a:t>
            </a:r>
            <a:r>
              <a:rPr sz="1200" b="1" u="sng" spc="-105" dirty="0">
                <a:latin typeface="ＭＳ Ｐゴシック"/>
                <a:cs typeface="ＭＳ Ｐゴシック"/>
              </a:rPr>
              <a:t>に</a:t>
            </a:r>
            <a:r>
              <a:rPr sz="1200" b="1" u="sng" spc="-90" dirty="0">
                <a:latin typeface="ＭＳ Ｐゴシック"/>
                <a:cs typeface="ＭＳ Ｐゴシック"/>
              </a:rPr>
              <a:t>学</a:t>
            </a:r>
            <a:r>
              <a:rPr sz="1200" b="1" u="sng" spc="-105" dirty="0">
                <a:latin typeface="ＭＳ Ｐゴシック"/>
                <a:cs typeface="ＭＳ Ｐゴシック"/>
              </a:rPr>
              <a:t>生課</a:t>
            </a:r>
            <a:r>
              <a:rPr sz="1200" b="1" u="sng" spc="-90" dirty="0">
                <a:latin typeface="ＭＳ Ｐゴシック"/>
                <a:cs typeface="ＭＳ Ｐゴシック"/>
              </a:rPr>
              <a:t>学</a:t>
            </a:r>
            <a:r>
              <a:rPr sz="1200" b="1" u="sng" spc="-105" dirty="0">
                <a:latin typeface="ＭＳ Ｐゴシック"/>
                <a:cs typeface="ＭＳ Ｐゴシック"/>
              </a:rPr>
              <a:t>生</a:t>
            </a:r>
            <a:r>
              <a:rPr sz="1200" b="1" u="sng" spc="-90" dirty="0">
                <a:latin typeface="ＭＳ Ｐゴシック"/>
                <a:cs typeface="ＭＳ Ｐゴシック"/>
              </a:rPr>
              <a:t>支</a:t>
            </a:r>
            <a:r>
              <a:rPr sz="1200" b="1" u="sng" spc="-105" dirty="0">
                <a:latin typeface="ＭＳ Ｐゴシック"/>
                <a:cs typeface="ＭＳ Ｐゴシック"/>
              </a:rPr>
              <a:t>援</a:t>
            </a:r>
            <a:r>
              <a:rPr sz="1200" b="1" u="sng" spc="-90" dirty="0">
                <a:latin typeface="ＭＳ Ｐゴシック"/>
                <a:cs typeface="ＭＳ Ｐゴシック"/>
              </a:rPr>
              <a:t>係</a:t>
            </a:r>
            <a:r>
              <a:rPr sz="1200" b="1" u="sng" spc="-95" dirty="0">
                <a:latin typeface="ＭＳ Ｐゴシック"/>
                <a:cs typeface="ＭＳ Ｐゴシック"/>
              </a:rPr>
              <a:t>ま</a:t>
            </a:r>
            <a:r>
              <a:rPr sz="1200" b="1" u="sng" spc="-100" dirty="0">
                <a:latin typeface="ＭＳ Ｐゴシック"/>
                <a:cs typeface="ＭＳ Ｐゴシック"/>
              </a:rPr>
              <a:t>で</a:t>
            </a:r>
            <a:r>
              <a:rPr sz="1200" b="1" u="sng" spc="-110" dirty="0">
                <a:latin typeface="ＭＳ Ｐゴシック"/>
                <a:cs typeface="ＭＳ Ｐゴシック"/>
              </a:rPr>
              <a:t>ご</a:t>
            </a:r>
            <a:r>
              <a:rPr sz="1200" b="1" u="sng" spc="-5" dirty="0">
                <a:latin typeface="ＭＳ Ｐゴシック"/>
                <a:cs typeface="ＭＳ Ｐゴシック"/>
              </a:rPr>
              <a:t>相 </a:t>
            </a:r>
            <a:r>
              <a:rPr sz="1200" b="1" u="sng" spc="-105" dirty="0">
                <a:latin typeface="ＭＳ Ｐゴシック"/>
                <a:cs typeface="ＭＳ Ｐゴシック"/>
              </a:rPr>
              <a:t>談</a:t>
            </a:r>
            <a:r>
              <a:rPr sz="1200" spc="-100" dirty="0">
                <a:latin typeface="HG丸ｺﾞｼｯｸM-PRO"/>
                <a:cs typeface="HG丸ｺﾞｼｯｸM-PRO"/>
              </a:rPr>
              <a:t>ください。緊急時の</a:t>
            </a:r>
            <a:r>
              <a:rPr sz="1200" spc="-85" dirty="0">
                <a:latin typeface="HG丸ｺﾞｼｯｸM-PRO"/>
                <a:cs typeface="HG丸ｺﾞｼｯｸM-PRO"/>
              </a:rPr>
              <a:t>奨</a:t>
            </a:r>
            <a:r>
              <a:rPr sz="1200" spc="-100" dirty="0">
                <a:latin typeface="HG丸ｺﾞｼｯｸM-PRO"/>
                <a:cs typeface="HG丸ｺﾞｼｯｸM-PRO"/>
              </a:rPr>
              <a:t>学金貸与についてもご</a:t>
            </a:r>
            <a:r>
              <a:rPr sz="1200" spc="-85" dirty="0">
                <a:latin typeface="HG丸ｺﾞｼｯｸM-PRO"/>
                <a:cs typeface="HG丸ｺﾞｼｯｸM-PRO"/>
              </a:rPr>
              <a:t>案</a:t>
            </a:r>
            <a:r>
              <a:rPr sz="1200" spc="-100" dirty="0">
                <a:latin typeface="HG丸ｺﾞｼｯｸM-PRO"/>
                <a:cs typeface="HG丸ｺﾞｼｯｸM-PRO"/>
              </a:rPr>
              <a:t>内します</a:t>
            </a:r>
            <a:r>
              <a:rPr sz="1200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9119" y="6711689"/>
            <a:ext cx="6477000" cy="20447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Q１５</a:t>
            </a:r>
            <a:r>
              <a:rPr sz="1200" spc="295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妹には</a:t>
            </a:r>
            <a:r>
              <a:rPr sz="1200" b="1" spc="5" dirty="0">
                <a:latin typeface="ＭＳ Ｐゴシック"/>
                <a:cs typeface="ＭＳ Ｐゴシック"/>
              </a:rPr>
              <a:t>障害</a:t>
            </a:r>
            <a:r>
              <a:rPr sz="1200" spc="-15" dirty="0">
                <a:latin typeface="HG丸ｺﾞｼｯｸM-PRO"/>
                <a:cs typeface="HG丸ｺﾞｼｯｸM-PRO"/>
              </a:rPr>
              <a:t>が</a:t>
            </a:r>
            <a:r>
              <a:rPr sz="1200" dirty="0">
                <a:latin typeface="HG丸ｺﾞｼｯｸM-PRO"/>
                <a:cs typeface="HG丸ｺﾞｼｯｸM-PRO"/>
              </a:rPr>
              <a:t>あるのですが…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9572" y="6937247"/>
            <a:ext cx="5913120" cy="1042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HG丸ｺﾞｼｯｸM-PRO"/>
                <a:cs typeface="HG丸ｺﾞｼｯｸM-PRO"/>
              </a:rPr>
              <a:t>A１５</a:t>
            </a:r>
            <a:r>
              <a:rPr sz="1200" spc="290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障害のある方がいる場合、以下の書類が必要です。</a:t>
            </a:r>
            <a:endParaRPr sz="1200">
              <a:latin typeface="HG丸ｺﾞｼｯｸM-PRO"/>
              <a:cs typeface="HG丸ｺﾞｼｯｸM-PRO"/>
            </a:endParaRPr>
          </a:p>
          <a:p>
            <a:pPr marL="544195">
              <a:lnSpc>
                <a:spcPct val="100000"/>
              </a:lnSpc>
              <a:spcBef>
                <a:spcPts val="240"/>
              </a:spcBef>
            </a:pPr>
            <a:r>
              <a:rPr sz="1200" b="1" spc="-45" dirty="0">
                <a:latin typeface="ＭＳ Ｐゴシック"/>
                <a:cs typeface="ＭＳ Ｐゴシック"/>
              </a:rPr>
              <a:t>①</a:t>
            </a:r>
            <a:r>
              <a:rPr sz="1200" dirty="0">
                <a:latin typeface="HG丸ｺﾞｼｯｸM-PRO"/>
                <a:cs typeface="HG丸ｺﾞｼｯｸM-PRO"/>
              </a:rPr>
              <a:t>障害者手帳又は療</a:t>
            </a:r>
            <a:r>
              <a:rPr sz="1200" spc="-15" dirty="0">
                <a:latin typeface="HG丸ｺﾞｼｯｸM-PRO"/>
                <a:cs typeface="HG丸ｺﾞｼｯｸM-PRO"/>
              </a:rPr>
              <a:t>育</a:t>
            </a:r>
            <a:r>
              <a:rPr sz="1200" dirty="0">
                <a:latin typeface="HG丸ｺﾞｼｯｸM-PRO"/>
                <a:cs typeface="HG丸ｺﾞｼｯｸM-PRO"/>
              </a:rPr>
              <a:t>手帳のコピー</a:t>
            </a:r>
            <a:r>
              <a:rPr sz="1200" spc="-75" dirty="0">
                <a:latin typeface="HG丸ｺﾞｼｯｸM-PRO"/>
                <a:cs typeface="HG丸ｺﾞｼｯｸM-PRO"/>
              </a:rPr>
              <a:t>又は</a:t>
            </a:r>
            <a:r>
              <a:rPr sz="1200" spc="-50" dirty="0">
                <a:latin typeface="HG丸ｺﾞｼｯｸM-PRO"/>
                <a:cs typeface="HG丸ｺﾞｼｯｸM-PRO"/>
              </a:rPr>
              <a:t>障</a:t>
            </a:r>
            <a:r>
              <a:rPr sz="1200" spc="-40" dirty="0">
                <a:latin typeface="HG丸ｺﾞｼｯｸM-PRO"/>
                <a:cs typeface="HG丸ｺﾞｼｯｸM-PRO"/>
              </a:rPr>
              <a:t>害</a:t>
            </a:r>
            <a:r>
              <a:rPr sz="1200" spc="-50" dirty="0">
                <a:latin typeface="HG丸ｺﾞｼｯｸM-PRO"/>
                <a:cs typeface="HG丸ｺﾞｼｯｸM-PRO"/>
              </a:rPr>
              <a:t>があることを証明</a:t>
            </a:r>
            <a:r>
              <a:rPr sz="1200" spc="-60" dirty="0">
                <a:latin typeface="HG丸ｺﾞｼｯｸM-PRO"/>
                <a:cs typeface="HG丸ｺﾞｼｯｸM-PRO"/>
              </a:rPr>
              <a:t>でき</a:t>
            </a:r>
            <a:r>
              <a:rPr sz="1200" spc="-50" dirty="0">
                <a:latin typeface="HG丸ｺﾞｼｯｸM-PRO"/>
                <a:cs typeface="HG丸ｺﾞｼｯｸM-PRO"/>
              </a:rPr>
              <a:t>る</a:t>
            </a:r>
            <a:r>
              <a:rPr sz="1200" b="1" spc="-55" dirty="0">
                <a:latin typeface="ＭＳ Ｐゴシック"/>
                <a:cs typeface="ＭＳ Ｐゴシック"/>
              </a:rPr>
              <a:t>公</a:t>
            </a:r>
            <a:r>
              <a:rPr sz="1200" b="1" spc="-45" dirty="0">
                <a:latin typeface="ＭＳ Ｐゴシック"/>
                <a:cs typeface="ＭＳ Ｐゴシック"/>
              </a:rPr>
              <a:t>的</a:t>
            </a:r>
            <a:r>
              <a:rPr sz="1200" b="1" spc="-55" dirty="0">
                <a:latin typeface="ＭＳ Ｐゴシック"/>
                <a:cs typeface="ＭＳ Ｐゴシック"/>
              </a:rPr>
              <a:t>書類</a:t>
            </a:r>
            <a:endParaRPr sz="1200">
              <a:latin typeface="ＭＳ Ｐゴシック"/>
              <a:cs typeface="ＭＳ Ｐゴシック"/>
            </a:endParaRPr>
          </a:p>
          <a:p>
            <a:pPr marL="482600" algn="ctr">
              <a:lnSpc>
                <a:spcPct val="100000"/>
              </a:lnSpc>
              <a:spcBef>
                <a:spcPts val="240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…</a:t>
            </a:r>
            <a:r>
              <a:rPr sz="1200" spc="290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氏名・生年月日・交付日・障害等級・有効期間の記載されている箇所</a:t>
            </a:r>
            <a:endParaRPr sz="1200">
              <a:latin typeface="HG丸ｺﾞｼｯｸM-PRO"/>
              <a:cs typeface="HG丸ｺﾞｼｯｸM-PRO"/>
            </a:endParaRPr>
          </a:p>
          <a:p>
            <a:pPr marL="551815">
              <a:lnSpc>
                <a:spcPct val="100000"/>
              </a:lnSpc>
              <a:spcBef>
                <a:spcPts val="250"/>
              </a:spcBef>
            </a:pPr>
            <a:r>
              <a:rPr sz="1200" b="1" spc="-45" dirty="0">
                <a:latin typeface="ＭＳ Ｐゴシック"/>
                <a:cs typeface="ＭＳ Ｐゴシック"/>
              </a:rPr>
              <a:t>②</a:t>
            </a:r>
            <a:r>
              <a:rPr sz="1200" spc="-185" dirty="0">
                <a:latin typeface="HG丸ｺﾞｼｯｸM-PRO"/>
                <a:cs typeface="HG丸ｺﾞｼｯｸM-PRO"/>
              </a:rPr>
              <a:t>特別児童扶</a:t>
            </a:r>
            <a:r>
              <a:rPr sz="1200" spc="-175" dirty="0">
                <a:latin typeface="HG丸ｺﾞｼｯｸM-PRO"/>
                <a:cs typeface="HG丸ｺﾞｼｯｸM-PRO"/>
              </a:rPr>
              <a:t>養</a:t>
            </a:r>
            <a:r>
              <a:rPr sz="1200" spc="-185" dirty="0">
                <a:latin typeface="HG丸ｺﾞｼｯｸM-PRO"/>
                <a:cs typeface="HG丸ｺﾞｼｯｸM-PRO"/>
              </a:rPr>
              <a:t>手</a:t>
            </a:r>
            <a:r>
              <a:rPr sz="1200" spc="-175" dirty="0">
                <a:latin typeface="HG丸ｺﾞｼｯｸM-PRO"/>
                <a:cs typeface="HG丸ｺﾞｼｯｸM-PRO"/>
              </a:rPr>
              <a:t>当</a:t>
            </a:r>
            <a:r>
              <a:rPr sz="1200" spc="-185" dirty="0">
                <a:latin typeface="HG丸ｺﾞｼｯｸM-PRO"/>
                <a:cs typeface="HG丸ｺﾞｼｯｸM-PRO"/>
              </a:rPr>
              <a:t>・</a:t>
            </a:r>
            <a:r>
              <a:rPr sz="1200" spc="-175" dirty="0">
                <a:latin typeface="HG丸ｺﾞｼｯｸM-PRO"/>
                <a:cs typeface="HG丸ｺﾞｼｯｸM-PRO"/>
              </a:rPr>
              <a:t>特</a:t>
            </a:r>
            <a:r>
              <a:rPr sz="1200" spc="-185" dirty="0">
                <a:latin typeface="HG丸ｺﾞｼｯｸM-PRO"/>
                <a:cs typeface="HG丸ｺﾞｼｯｸM-PRO"/>
              </a:rPr>
              <a:t>別障害</a:t>
            </a:r>
            <a:r>
              <a:rPr sz="1200" spc="-175" dirty="0">
                <a:latin typeface="HG丸ｺﾞｼｯｸM-PRO"/>
                <a:cs typeface="HG丸ｺﾞｼｯｸM-PRO"/>
              </a:rPr>
              <a:t>者</a:t>
            </a:r>
            <a:r>
              <a:rPr sz="1200" spc="-185" dirty="0">
                <a:latin typeface="HG丸ｺﾞｼｯｸM-PRO"/>
                <a:cs typeface="HG丸ｺﾞｼｯｸM-PRO"/>
              </a:rPr>
              <a:t>手</a:t>
            </a:r>
            <a:r>
              <a:rPr sz="1200" spc="-175" dirty="0">
                <a:latin typeface="HG丸ｺﾞｼｯｸM-PRO"/>
                <a:cs typeface="HG丸ｺﾞｼｯｸM-PRO"/>
              </a:rPr>
              <a:t>当</a:t>
            </a:r>
            <a:r>
              <a:rPr sz="1200" spc="-185" dirty="0">
                <a:latin typeface="HG丸ｺﾞｼｯｸM-PRO"/>
                <a:cs typeface="HG丸ｺﾞｼｯｸM-PRO"/>
              </a:rPr>
              <a:t>等を</a:t>
            </a:r>
            <a:r>
              <a:rPr sz="1200" spc="-175" dirty="0">
                <a:latin typeface="HG丸ｺﾞｼｯｸM-PRO"/>
                <a:cs typeface="HG丸ｺﾞｼｯｸM-PRO"/>
              </a:rPr>
              <a:t>受</a:t>
            </a:r>
            <a:r>
              <a:rPr sz="1200" spc="-185" dirty="0">
                <a:latin typeface="HG丸ｺﾞｼｯｸM-PRO"/>
                <a:cs typeface="HG丸ｺﾞｼｯｸM-PRO"/>
              </a:rPr>
              <a:t>給</a:t>
            </a:r>
            <a:r>
              <a:rPr sz="1200" spc="-175" dirty="0">
                <a:latin typeface="HG丸ｺﾞｼｯｸM-PRO"/>
                <a:cs typeface="HG丸ｺﾞｼｯｸM-PRO"/>
              </a:rPr>
              <a:t>中</a:t>
            </a:r>
            <a:r>
              <a:rPr sz="1200" spc="-185" dirty="0">
                <a:latin typeface="HG丸ｺﾞｼｯｸM-PRO"/>
                <a:cs typeface="HG丸ｺﾞｼｯｸM-PRO"/>
              </a:rPr>
              <a:t>の場合</a:t>
            </a:r>
            <a:r>
              <a:rPr sz="1200" spc="-175" dirty="0">
                <a:latin typeface="HG丸ｺﾞｼｯｸM-PRO"/>
                <a:cs typeface="HG丸ｺﾞｼｯｸM-PRO"/>
              </a:rPr>
              <a:t>、</a:t>
            </a:r>
            <a:r>
              <a:rPr sz="1200" spc="-185" dirty="0">
                <a:latin typeface="HG丸ｺﾞｼｯｸM-PRO"/>
                <a:cs typeface="HG丸ｺﾞｼｯｸM-PRO"/>
              </a:rPr>
              <a:t>受</a:t>
            </a:r>
            <a:r>
              <a:rPr sz="1200" spc="-175" dirty="0">
                <a:latin typeface="HG丸ｺﾞｼｯｸM-PRO"/>
                <a:cs typeface="HG丸ｺﾞｼｯｸM-PRO"/>
              </a:rPr>
              <a:t>給</a:t>
            </a:r>
            <a:r>
              <a:rPr sz="1200" spc="-185" dirty="0">
                <a:latin typeface="HG丸ｺﾞｼｯｸM-PRO"/>
                <a:cs typeface="HG丸ｺﾞｼｯｸM-PRO"/>
              </a:rPr>
              <a:t>内容</a:t>
            </a:r>
            <a:r>
              <a:rPr sz="1200" spc="-175" dirty="0">
                <a:latin typeface="HG丸ｺﾞｼｯｸM-PRO"/>
                <a:cs typeface="HG丸ｺﾞｼｯｸM-PRO"/>
              </a:rPr>
              <a:t>が</a:t>
            </a:r>
            <a:r>
              <a:rPr sz="1200" spc="-185" dirty="0">
                <a:latin typeface="HG丸ｺﾞｼｯｸM-PRO"/>
                <a:cs typeface="HG丸ｺﾞｼｯｸM-PRO"/>
              </a:rPr>
              <a:t>確</a:t>
            </a:r>
            <a:r>
              <a:rPr sz="1200" spc="-175" dirty="0">
                <a:latin typeface="HG丸ｺﾞｼｯｸM-PRO"/>
                <a:cs typeface="HG丸ｺﾞｼｯｸM-PRO"/>
              </a:rPr>
              <a:t>認</a:t>
            </a:r>
            <a:r>
              <a:rPr sz="1200" spc="-185" dirty="0">
                <a:latin typeface="HG丸ｺﾞｼｯｸM-PRO"/>
                <a:cs typeface="HG丸ｺﾞｼｯｸM-PRO"/>
              </a:rPr>
              <a:t>できる</a:t>
            </a:r>
            <a:r>
              <a:rPr sz="1200" spc="-175" dirty="0">
                <a:latin typeface="HG丸ｺﾞｼｯｸM-PRO"/>
                <a:cs typeface="HG丸ｺﾞｼｯｸM-PRO"/>
              </a:rPr>
              <a:t>書</a:t>
            </a:r>
            <a:r>
              <a:rPr sz="1200" spc="-185" dirty="0">
                <a:latin typeface="HG丸ｺﾞｼｯｸM-PRO"/>
                <a:cs typeface="HG丸ｺﾞｼｯｸM-PRO"/>
              </a:rPr>
              <a:t>類</a:t>
            </a:r>
            <a:r>
              <a:rPr sz="1200" spc="-175" dirty="0">
                <a:latin typeface="HG丸ｺﾞｼｯｸM-PRO"/>
                <a:cs typeface="HG丸ｺﾞｼｯｸM-PRO"/>
              </a:rPr>
              <a:t>コ</a:t>
            </a:r>
            <a:r>
              <a:rPr sz="1200" spc="-185" dirty="0">
                <a:latin typeface="HG丸ｺﾞｼｯｸM-PRO"/>
                <a:cs typeface="HG丸ｺﾞｼｯｸM-PRO"/>
              </a:rPr>
              <a:t>ピー</a:t>
            </a:r>
            <a:endParaRPr sz="1200">
              <a:latin typeface="HG丸ｺﾞｼｯｸM-PRO"/>
              <a:cs typeface="HG丸ｺﾞｼｯｸM-PRO"/>
            </a:endParaRPr>
          </a:p>
          <a:p>
            <a:pPr marL="419734" algn="ctr">
              <a:lnSpc>
                <a:spcPct val="100000"/>
              </a:lnSpc>
              <a:spcBef>
                <a:spcPts val="235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※父又は母が障害年金を受給している場合は</a:t>
            </a:r>
            <a:r>
              <a:rPr sz="1200" b="1" spc="5" dirty="0">
                <a:latin typeface="ＭＳ Ｐゴシック"/>
                <a:cs typeface="ＭＳ Ｐゴシック"/>
              </a:rPr>
              <a:t>Q</a:t>
            </a:r>
            <a:r>
              <a:rPr sz="1200" b="1" dirty="0">
                <a:latin typeface="ＭＳ Ｐゴシック"/>
                <a:cs typeface="ＭＳ Ｐゴシック"/>
              </a:rPr>
              <a:t>１３</a:t>
            </a:r>
            <a:r>
              <a:rPr sz="1200" dirty="0">
                <a:latin typeface="HG丸ｺﾞｼｯｸM-PRO"/>
                <a:cs typeface="HG丸ｺﾞｼｯｸM-PRO"/>
              </a:rPr>
              <a:t>の書類も準備し</a:t>
            </a:r>
            <a:r>
              <a:rPr sz="1200" spc="-15" dirty="0">
                <a:latin typeface="HG丸ｺﾞｼｯｸM-PRO"/>
                <a:cs typeface="HG丸ｺﾞｼｯｸM-PRO"/>
              </a:rPr>
              <a:t>て</a:t>
            </a:r>
            <a:r>
              <a:rPr sz="1200" dirty="0">
                <a:latin typeface="HG丸ｺﾞｼｯｸM-PRO"/>
                <a:cs typeface="HG丸ｺﾞｼｯｸM-PRO"/>
              </a:rPr>
              <a:t>ください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9119" y="8196071"/>
            <a:ext cx="6477000" cy="22097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4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Q１６</a:t>
            </a:r>
            <a:r>
              <a:rPr sz="1200" spc="300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祖母は</a:t>
            </a:r>
            <a:r>
              <a:rPr sz="1200" b="1" spc="5" dirty="0">
                <a:latin typeface="ＭＳ Ｐゴシック"/>
                <a:cs typeface="ＭＳ Ｐゴシック"/>
              </a:rPr>
              <a:t>要</a:t>
            </a:r>
            <a:r>
              <a:rPr sz="1200" b="1" spc="-5" dirty="0">
                <a:latin typeface="ＭＳ Ｐゴシック"/>
                <a:cs typeface="ＭＳ Ｐゴシック"/>
              </a:rPr>
              <a:t>支援</a:t>
            </a:r>
            <a:r>
              <a:rPr sz="1200" b="1" spc="5" dirty="0">
                <a:latin typeface="ＭＳ Ｐゴシック"/>
                <a:cs typeface="ＭＳ Ｐゴシック"/>
              </a:rPr>
              <a:t>認定</a:t>
            </a:r>
            <a:r>
              <a:rPr sz="1200" dirty="0">
                <a:latin typeface="HG丸ｺﾞｼｯｸM-PRO"/>
                <a:cs typeface="HG丸ｺﾞｼｯｸM-PRO"/>
              </a:rPr>
              <a:t>され</a:t>
            </a:r>
            <a:r>
              <a:rPr sz="1200" spc="-15" dirty="0">
                <a:latin typeface="HG丸ｺﾞｼｯｸM-PRO"/>
                <a:cs typeface="HG丸ｺﾞｼｯｸM-PRO"/>
              </a:rPr>
              <a:t>て</a:t>
            </a:r>
            <a:r>
              <a:rPr sz="1200" b="1" spc="5" dirty="0">
                <a:latin typeface="ＭＳ Ｐゴシック"/>
                <a:cs typeface="ＭＳ Ｐゴシック"/>
              </a:rPr>
              <a:t>長</a:t>
            </a:r>
            <a:r>
              <a:rPr sz="1200" b="1" spc="-5" dirty="0">
                <a:latin typeface="ＭＳ Ｐゴシック"/>
                <a:cs typeface="ＭＳ Ｐゴシック"/>
              </a:rPr>
              <a:t>期間</a:t>
            </a:r>
            <a:r>
              <a:rPr sz="1200" b="1" spc="5" dirty="0">
                <a:latin typeface="ＭＳ Ｐゴシック"/>
                <a:cs typeface="ＭＳ Ｐゴシック"/>
              </a:rPr>
              <a:t>通</a:t>
            </a:r>
            <a:r>
              <a:rPr sz="1200" b="1" spc="-5" dirty="0">
                <a:latin typeface="ＭＳ Ｐゴシック"/>
                <a:cs typeface="ＭＳ Ｐゴシック"/>
              </a:rPr>
              <a:t>院</a:t>
            </a:r>
            <a:r>
              <a:rPr sz="1200" dirty="0">
                <a:latin typeface="HG丸ｺﾞｼｯｸM-PRO"/>
                <a:cs typeface="HG丸ｺﾞｼｯｸM-PRO"/>
              </a:rPr>
              <a:t>をしているのですが…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39572" y="8407846"/>
            <a:ext cx="6260465" cy="1717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60" marR="12700" indent="-556260">
              <a:lnSpc>
                <a:spcPct val="116700"/>
              </a:lnSpc>
              <a:tabLst>
                <a:tab pos="563880" algn="l"/>
              </a:tabLst>
            </a:pPr>
            <a:r>
              <a:rPr sz="1200" spc="-40" dirty="0">
                <a:latin typeface="HG丸ｺﾞｼｯｸM-PRO"/>
                <a:cs typeface="HG丸ｺﾞｼｯｸM-PRO"/>
              </a:rPr>
              <a:t>A１６	</a:t>
            </a:r>
            <a:r>
              <a:rPr sz="1200" u="sng" spc="-135" dirty="0">
                <a:latin typeface="HG丸ｺﾞｼｯｸM-PRO"/>
                <a:cs typeface="HG丸ｺﾞｼｯｸM-PRO"/>
              </a:rPr>
              <a:t>要支援認定・要介護認定通</a:t>
            </a:r>
            <a:r>
              <a:rPr sz="1200" u="sng" spc="-145" dirty="0">
                <a:latin typeface="HG丸ｺﾞｼｯｸM-PRO"/>
                <a:cs typeface="HG丸ｺﾞｼｯｸM-PRO"/>
              </a:rPr>
              <a:t>知</a:t>
            </a:r>
            <a:r>
              <a:rPr sz="1200" u="sng" spc="-135" dirty="0">
                <a:latin typeface="HG丸ｺﾞｼｯｸM-PRO"/>
                <a:cs typeface="HG丸ｺﾞｼｯｸM-PRO"/>
              </a:rPr>
              <a:t>書を交</a:t>
            </a:r>
            <a:r>
              <a:rPr sz="1200" u="sng" spc="-145" dirty="0">
                <a:latin typeface="HG丸ｺﾞｼｯｸM-PRO"/>
                <a:cs typeface="HG丸ｺﾞｼｯｸM-PRO"/>
              </a:rPr>
              <a:t>付</a:t>
            </a:r>
            <a:r>
              <a:rPr sz="1200" spc="-145" dirty="0">
                <a:latin typeface="HG丸ｺﾞｼｯｸM-PRO"/>
                <a:cs typeface="HG丸ｺﾞｼｯｸM-PRO"/>
              </a:rPr>
              <a:t>されてい</a:t>
            </a:r>
            <a:r>
              <a:rPr sz="1200" spc="-135" dirty="0">
                <a:latin typeface="HG丸ｺﾞｼｯｸM-PRO"/>
                <a:cs typeface="HG丸ｺﾞｼｯｸM-PRO"/>
              </a:rPr>
              <a:t>る</a:t>
            </a:r>
            <a:r>
              <a:rPr sz="1200" spc="-145" dirty="0">
                <a:latin typeface="HG丸ｺﾞｼｯｸM-PRO"/>
                <a:cs typeface="HG丸ｺﾞｼｯｸM-PRO"/>
              </a:rPr>
              <a:t>方、</a:t>
            </a:r>
            <a:r>
              <a:rPr sz="1200" b="1" u="sng" spc="-5" dirty="0">
                <a:latin typeface="ＭＳ Ｐゴシック"/>
                <a:cs typeface="ＭＳ Ｐゴシック"/>
              </a:rPr>
              <a:t>6</a:t>
            </a:r>
            <a:r>
              <a:rPr sz="1200" b="1" u="sng" spc="-210" dirty="0">
                <a:latin typeface="ＭＳ Ｐゴシック"/>
                <a:cs typeface="ＭＳ Ｐゴシック"/>
              </a:rPr>
              <a:t> </a:t>
            </a:r>
            <a:r>
              <a:rPr sz="1200" b="1" u="sng" spc="-114" dirty="0">
                <a:latin typeface="ＭＳ Ｐゴシック"/>
                <a:cs typeface="ＭＳ Ｐゴシック"/>
              </a:rPr>
              <a:t>か月以上</a:t>
            </a:r>
            <a:r>
              <a:rPr sz="1200" u="sng" spc="-145" dirty="0">
                <a:latin typeface="HG丸ｺﾞｼｯｸM-PRO"/>
                <a:cs typeface="HG丸ｺﾞｼｯｸM-PRO"/>
              </a:rPr>
              <a:t>の療養</a:t>
            </a:r>
            <a:r>
              <a:rPr sz="1200" u="sng" spc="-135" dirty="0">
                <a:latin typeface="HG丸ｺﾞｼｯｸM-PRO"/>
                <a:cs typeface="HG丸ｺﾞｼｯｸM-PRO"/>
              </a:rPr>
              <a:t>・</a:t>
            </a:r>
            <a:r>
              <a:rPr sz="1200" u="sng" spc="-145" dirty="0">
                <a:latin typeface="HG丸ｺﾞｼｯｸM-PRO"/>
                <a:cs typeface="HG丸ｺﾞｼｯｸM-PRO"/>
              </a:rPr>
              <a:t>継続</a:t>
            </a:r>
            <a:r>
              <a:rPr sz="1200" u="sng" spc="-135" dirty="0">
                <a:latin typeface="HG丸ｺﾞｼｯｸM-PRO"/>
                <a:cs typeface="HG丸ｺﾞｼｯｸM-PRO"/>
              </a:rPr>
              <a:t>治</a:t>
            </a:r>
            <a:r>
              <a:rPr sz="1200" u="sng" spc="-145" dirty="0">
                <a:latin typeface="HG丸ｺﾞｼｯｸM-PRO"/>
                <a:cs typeface="HG丸ｺﾞｼｯｸM-PRO"/>
              </a:rPr>
              <a:t>療を</a:t>
            </a:r>
            <a:r>
              <a:rPr sz="1200" u="sng" spc="-135" dirty="0">
                <a:latin typeface="HG丸ｺﾞｼｯｸM-PRO"/>
                <a:cs typeface="HG丸ｺﾞｼｯｸM-PRO"/>
              </a:rPr>
              <a:t>必要</a:t>
            </a:r>
            <a:r>
              <a:rPr sz="1200" spc="-75" dirty="0">
                <a:latin typeface="HG丸ｺﾞｼｯｸM-PRO"/>
                <a:cs typeface="HG丸ｺﾞｼｯｸM-PRO"/>
              </a:rPr>
              <a:t>とし て</a:t>
            </a:r>
            <a:r>
              <a:rPr sz="1200" spc="-145" dirty="0">
                <a:latin typeface="HG丸ｺﾞｼｯｸM-PRO"/>
                <a:cs typeface="HG丸ｺﾞｼｯｸM-PRO"/>
              </a:rPr>
              <a:t>いる方は、以下の書</a:t>
            </a:r>
            <a:r>
              <a:rPr sz="1200" spc="-160" dirty="0">
                <a:latin typeface="HG丸ｺﾞｼｯｸM-PRO"/>
                <a:cs typeface="HG丸ｺﾞｼｯｸM-PRO"/>
              </a:rPr>
              <a:t>類</a:t>
            </a:r>
            <a:r>
              <a:rPr sz="1200" spc="-145" dirty="0">
                <a:latin typeface="HG丸ｺﾞｼｯｸM-PRO"/>
                <a:cs typeface="HG丸ｺﾞｼｯｸM-PRO"/>
              </a:rPr>
              <a:t>が必要です。</a:t>
            </a:r>
            <a:r>
              <a:rPr sz="1200" spc="-35" dirty="0">
                <a:latin typeface="HG丸ｺﾞｼｯｸM-PRO"/>
                <a:cs typeface="HG丸ｺﾞｼｯｸM-PRO"/>
              </a:rPr>
              <a:t>（</a:t>
            </a:r>
            <a:r>
              <a:rPr sz="1200" b="1" spc="-35" dirty="0">
                <a:latin typeface="ＭＳ Ｐゴシック"/>
                <a:cs typeface="ＭＳ Ｐゴシック"/>
              </a:rPr>
              <a:t>6</a:t>
            </a:r>
            <a:r>
              <a:rPr sz="1200" b="1" spc="-260" dirty="0">
                <a:latin typeface="ＭＳ Ｐゴシック"/>
                <a:cs typeface="ＭＳ Ｐゴシック"/>
              </a:rPr>
              <a:t> </a:t>
            </a:r>
            <a:r>
              <a:rPr sz="1200" b="1" spc="-114" dirty="0">
                <a:latin typeface="ＭＳ Ｐゴシック"/>
                <a:cs typeface="ＭＳ Ｐゴシック"/>
              </a:rPr>
              <a:t>か月未満の場合は対象外</a:t>
            </a:r>
            <a:r>
              <a:rPr sz="1200" dirty="0">
                <a:latin typeface="HG丸ｺﾞｼｯｸM-PRO"/>
                <a:cs typeface="HG丸ｺﾞｼｯｸM-PRO"/>
              </a:rPr>
              <a:t>）</a:t>
            </a:r>
          </a:p>
          <a:p>
            <a:pPr marL="568960">
              <a:lnSpc>
                <a:spcPct val="100000"/>
              </a:lnSpc>
              <a:spcBef>
                <a:spcPts val="275"/>
              </a:spcBef>
            </a:pPr>
            <a:r>
              <a:rPr sz="1200" b="1" spc="-55" dirty="0">
                <a:latin typeface="ＭＳ Ｐゴシック"/>
                <a:cs typeface="ＭＳ Ｐゴシック"/>
              </a:rPr>
              <a:t>①</a:t>
            </a:r>
            <a:r>
              <a:rPr sz="1200" b="1" spc="-45" dirty="0">
                <a:latin typeface="ＭＳ Ｐゴシック"/>
                <a:cs typeface="ＭＳ Ｐゴシック"/>
              </a:rPr>
              <a:t>診</a:t>
            </a:r>
            <a:r>
              <a:rPr sz="1200" b="1" spc="-55" dirty="0">
                <a:latin typeface="ＭＳ Ｐゴシック"/>
                <a:cs typeface="ＭＳ Ｐゴシック"/>
              </a:rPr>
              <a:t>断書（</a:t>
            </a:r>
            <a:r>
              <a:rPr sz="1200" b="1" spc="-40" dirty="0">
                <a:latin typeface="ＭＳ Ｐゴシック"/>
                <a:cs typeface="ＭＳ Ｐゴシック"/>
              </a:rPr>
              <a:t>コ</a:t>
            </a:r>
            <a:r>
              <a:rPr sz="1200" b="1" spc="-60" dirty="0">
                <a:latin typeface="ＭＳ Ｐゴシック"/>
                <a:cs typeface="ＭＳ Ｐゴシック"/>
              </a:rPr>
              <a:t>ピ</a:t>
            </a:r>
            <a:r>
              <a:rPr sz="1200" b="1" spc="-55" dirty="0">
                <a:latin typeface="ＭＳ Ｐゴシック"/>
                <a:cs typeface="ＭＳ Ｐゴシック"/>
              </a:rPr>
              <a:t>ー</a:t>
            </a:r>
            <a:r>
              <a:rPr sz="1200" b="1" spc="-60" dirty="0">
                <a:latin typeface="ＭＳ Ｐゴシック"/>
                <a:cs typeface="ＭＳ Ｐゴシック"/>
              </a:rPr>
              <a:t>可</a:t>
            </a:r>
            <a:r>
              <a:rPr sz="1200" b="1" spc="-45" dirty="0">
                <a:latin typeface="ＭＳ Ｐゴシック"/>
                <a:cs typeface="ＭＳ Ｐゴシック"/>
              </a:rPr>
              <a:t>）</a:t>
            </a:r>
            <a:r>
              <a:rPr sz="1200" spc="-50" dirty="0">
                <a:latin typeface="HG丸ｺﾞｼｯｸM-PRO"/>
                <a:cs typeface="HG丸ｺﾞｼｯｸM-PRO"/>
              </a:rPr>
              <a:t>も</a:t>
            </a:r>
            <a:r>
              <a:rPr sz="1200" spc="-60" dirty="0">
                <a:latin typeface="HG丸ｺﾞｼｯｸM-PRO"/>
                <a:cs typeface="HG丸ｺﾞｼｯｸM-PRO"/>
              </a:rPr>
              <a:t>し</a:t>
            </a:r>
            <a:r>
              <a:rPr sz="1200" spc="-50" dirty="0">
                <a:latin typeface="HG丸ｺﾞｼｯｸM-PRO"/>
                <a:cs typeface="HG丸ｺﾞｼｯｸM-PRO"/>
              </a:rPr>
              <a:t>くは要介護認定・</a:t>
            </a:r>
            <a:r>
              <a:rPr sz="1200" spc="-60" dirty="0">
                <a:latin typeface="HG丸ｺﾞｼｯｸM-PRO"/>
                <a:cs typeface="HG丸ｺﾞｼｯｸM-PRO"/>
              </a:rPr>
              <a:t>要支</a:t>
            </a:r>
            <a:r>
              <a:rPr sz="1200" spc="-50" dirty="0">
                <a:latin typeface="HG丸ｺﾞｼｯｸM-PRO"/>
                <a:cs typeface="HG丸ｺﾞｼｯｸM-PRO"/>
              </a:rPr>
              <a:t>援認定通知書コピー</a:t>
            </a:r>
            <a:endParaRPr sz="1200" dirty="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35"/>
              </a:spcBef>
            </a:pPr>
            <a:r>
              <a:rPr sz="1200" b="1" spc="-45" dirty="0">
                <a:latin typeface="ＭＳ Ｐゴシック"/>
                <a:cs typeface="ＭＳ Ｐゴシック"/>
              </a:rPr>
              <a:t>②</a:t>
            </a:r>
            <a:r>
              <a:rPr sz="1200" spc="-50" dirty="0">
                <a:latin typeface="HG丸ｺﾞｼｯｸM-PRO"/>
                <a:cs typeface="HG丸ｺﾞｼｯｸM-PRO"/>
              </a:rPr>
              <a:t>医療費</a:t>
            </a:r>
            <a:r>
              <a:rPr sz="1200" spc="-60" dirty="0">
                <a:latin typeface="HG丸ｺﾞｼｯｸM-PRO"/>
                <a:cs typeface="HG丸ｺﾞｼｯｸM-PRO"/>
              </a:rPr>
              <a:t>明</a:t>
            </a:r>
            <a:r>
              <a:rPr sz="1200" spc="-50" dirty="0">
                <a:latin typeface="HG丸ｺﾞｼｯｸM-PRO"/>
                <a:cs typeface="HG丸ｺﾞｼｯｸM-PRO"/>
              </a:rPr>
              <a:t>細書コピー</a:t>
            </a:r>
            <a:endParaRPr sz="1200" dirty="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35"/>
              </a:spcBef>
            </a:pPr>
            <a:r>
              <a:rPr sz="1200" b="1" spc="-45" dirty="0">
                <a:latin typeface="ＭＳ Ｐゴシック"/>
                <a:cs typeface="ＭＳ Ｐゴシック"/>
              </a:rPr>
              <a:t>③</a:t>
            </a:r>
            <a:r>
              <a:rPr sz="1200" spc="-50" dirty="0">
                <a:latin typeface="HG丸ｺﾞｼｯｸM-PRO"/>
                <a:cs typeface="HG丸ｺﾞｼｯｸM-PRO"/>
              </a:rPr>
              <a:t>高額療</a:t>
            </a:r>
            <a:r>
              <a:rPr sz="1200" spc="-60" dirty="0">
                <a:latin typeface="HG丸ｺﾞｼｯｸM-PRO"/>
                <a:cs typeface="HG丸ｺﾞｼｯｸM-PRO"/>
              </a:rPr>
              <a:t>養</a:t>
            </a:r>
            <a:r>
              <a:rPr sz="1200" spc="-50" dirty="0">
                <a:latin typeface="HG丸ｺﾞｼｯｸM-PRO"/>
                <a:cs typeface="HG丸ｺﾞｼｯｸM-PRO"/>
              </a:rPr>
              <a:t>費の上限</a:t>
            </a:r>
            <a:r>
              <a:rPr sz="1200" spc="-65" dirty="0">
                <a:latin typeface="HG丸ｺﾞｼｯｸM-PRO"/>
                <a:cs typeface="HG丸ｺﾞｼｯｸM-PRO"/>
              </a:rPr>
              <a:t>が</a:t>
            </a:r>
            <a:r>
              <a:rPr sz="1200" spc="-50" dirty="0">
                <a:latin typeface="HG丸ｺﾞｼｯｸM-PRO"/>
                <a:cs typeface="HG丸ｺﾞｼｯｸM-PRO"/>
              </a:rPr>
              <a:t>記載されている資料</a:t>
            </a:r>
            <a:endParaRPr sz="1200" dirty="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40"/>
              </a:spcBef>
            </a:pPr>
            <a:r>
              <a:rPr sz="1200" b="1" spc="-45" dirty="0">
                <a:latin typeface="ＭＳ Ｐゴシック"/>
                <a:cs typeface="ＭＳ Ｐゴシック"/>
              </a:rPr>
              <a:t>④</a:t>
            </a:r>
            <a:r>
              <a:rPr sz="1200" spc="-50" dirty="0">
                <a:latin typeface="HG丸ｺﾞｼｯｸM-PRO"/>
                <a:cs typeface="HG丸ｺﾞｼｯｸM-PRO"/>
              </a:rPr>
              <a:t>高額療</a:t>
            </a:r>
            <a:r>
              <a:rPr sz="1200" spc="-60" dirty="0">
                <a:latin typeface="HG丸ｺﾞｼｯｸM-PRO"/>
                <a:cs typeface="HG丸ｺﾞｼｯｸM-PRO"/>
              </a:rPr>
              <a:t>養</a:t>
            </a:r>
            <a:r>
              <a:rPr sz="1200" spc="-50" dirty="0">
                <a:latin typeface="HG丸ｺﾞｼｯｸM-PRO"/>
                <a:cs typeface="HG丸ｺﾞｼｯｸM-PRO"/>
              </a:rPr>
              <a:t>費支給額</a:t>
            </a:r>
            <a:r>
              <a:rPr sz="1200" spc="-65" dirty="0">
                <a:latin typeface="HG丸ｺﾞｼｯｸM-PRO"/>
                <a:cs typeface="HG丸ｺﾞｼｯｸM-PRO"/>
              </a:rPr>
              <a:t>・</a:t>
            </a:r>
            <a:r>
              <a:rPr sz="1200" spc="-50" dirty="0">
                <a:latin typeface="HG丸ｺﾞｼｯｸM-PRO"/>
                <a:cs typeface="HG丸ｺﾞｼｯｸM-PRO"/>
              </a:rPr>
              <a:t>医療費還付額等の</a:t>
            </a:r>
            <a:r>
              <a:rPr sz="1200" spc="-60" dirty="0">
                <a:latin typeface="HG丸ｺﾞｼｯｸM-PRO"/>
                <a:cs typeface="HG丸ｺﾞｼｯｸM-PRO"/>
              </a:rPr>
              <a:t>通知</a:t>
            </a:r>
            <a:r>
              <a:rPr sz="1200" spc="-50" dirty="0">
                <a:latin typeface="HG丸ｺﾞｼｯｸM-PRO"/>
                <a:cs typeface="HG丸ｺﾞｼｯｸM-PRO"/>
              </a:rPr>
              <a:t>書・明細書コピー</a:t>
            </a:r>
            <a:endParaRPr sz="1200" dirty="0">
              <a:latin typeface="HG丸ｺﾞｼｯｸM-PRO"/>
              <a:cs typeface="HG丸ｺﾞｼｯｸM-PRO"/>
            </a:endParaRPr>
          </a:p>
          <a:p>
            <a:pPr marL="690880" marR="5080" indent="-139065">
              <a:lnSpc>
                <a:spcPct val="116700"/>
              </a:lnSpc>
              <a:spcBef>
                <a:spcPts val="10"/>
              </a:spcBef>
            </a:pPr>
            <a:r>
              <a:rPr sz="1200" spc="-75" dirty="0">
                <a:latin typeface="HG丸ｺﾞｼｯｸM-PRO"/>
                <a:cs typeface="HG丸ｺﾞｼｯｸM-PRO"/>
              </a:rPr>
              <a:t>※</a:t>
            </a:r>
            <a:r>
              <a:rPr sz="1200" b="1" u="sng" spc="-65" dirty="0">
                <a:latin typeface="ＭＳ Ｐゴシック"/>
                <a:cs typeface="ＭＳ Ｐゴシック"/>
              </a:rPr>
              <a:t>②</a:t>
            </a:r>
            <a:r>
              <a:rPr sz="1200" u="sng" spc="-110" dirty="0">
                <a:latin typeface="HG丸ｺﾞｼｯｸM-PRO"/>
                <a:cs typeface="HG丸ｺﾞｼｯｸM-PRO"/>
              </a:rPr>
              <a:t>の</a:t>
            </a:r>
            <a:r>
              <a:rPr sz="1200" u="sng" spc="-120" dirty="0">
                <a:latin typeface="HG丸ｺﾞｼｯｸM-PRO"/>
                <a:cs typeface="HG丸ｺﾞｼｯｸM-PRO"/>
              </a:rPr>
              <a:t>費</a:t>
            </a:r>
            <a:r>
              <a:rPr sz="1200" u="sng" spc="-110" dirty="0">
                <a:latin typeface="HG丸ｺﾞｼｯｸM-PRO"/>
                <a:cs typeface="HG丸ｺﾞｼｯｸM-PRO"/>
              </a:rPr>
              <a:t>用を、収入</a:t>
            </a:r>
            <a:r>
              <a:rPr sz="1200" u="sng" spc="-120" dirty="0">
                <a:latin typeface="HG丸ｺﾞｼｯｸM-PRO"/>
                <a:cs typeface="HG丸ｺﾞｼｯｸM-PRO"/>
              </a:rPr>
              <a:t>から</a:t>
            </a:r>
            <a:r>
              <a:rPr sz="1200" u="sng" spc="-110" dirty="0">
                <a:latin typeface="HG丸ｺﾞｼｯｸM-PRO"/>
                <a:cs typeface="HG丸ｺﾞｼｯｸM-PRO"/>
              </a:rPr>
              <a:t>控除</a:t>
            </a:r>
            <a:r>
              <a:rPr sz="1200" spc="-110" dirty="0">
                <a:latin typeface="HG丸ｺﾞｼｯｸM-PRO"/>
                <a:cs typeface="HG丸ｺﾞｼｯｸM-PRO"/>
              </a:rPr>
              <a:t>します。ただ</a:t>
            </a:r>
            <a:r>
              <a:rPr sz="1200" spc="-120" dirty="0">
                <a:latin typeface="HG丸ｺﾞｼｯｸM-PRO"/>
                <a:cs typeface="HG丸ｺﾞｼｯｸM-PRO"/>
              </a:rPr>
              <a:t>し</a:t>
            </a:r>
            <a:r>
              <a:rPr sz="1200" b="1" spc="-45" dirty="0">
                <a:latin typeface="ＭＳ Ｐゴシック"/>
                <a:cs typeface="ＭＳ Ｐゴシック"/>
              </a:rPr>
              <a:t>①</a:t>
            </a:r>
            <a:r>
              <a:rPr sz="1200" spc="-120" dirty="0">
                <a:latin typeface="HG丸ｺﾞｼｯｸM-PRO"/>
                <a:cs typeface="HG丸ｺﾞｼｯｸM-PRO"/>
              </a:rPr>
              <a:t>の</a:t>
            </a:r>
            <a:r>
              <a:rPr sz="1200" spc="-110" dirty="0">
                <a:latin typeface="HG丸ｺﾞｼｯｸM-PRO"/>
                <a:cs typeface="HG丸ｺﾞｼｯｸM-PRO"/>
              </a:rPr>
              <a:t>書類が提出されな</a:t>
            </a:r>
            <a:r>
              <a:rPr sz="1200" spc="-120" dirty="0">
                <a:latin typeface="HG丸ｺﾞｼｯｸM-PRO"/>
                <a:cs typeface="HG丸ｺﾞｼｯｸM-PRO"/>
              </a:rPr>
              <a:t>い</a:t>
            </a:r>
            <a:r>
              <a:rPr sz="1200" spc="-110" dirty="0">
                <a:latin typeface="HG丸ｺﾞｼｯｸM-PRO"/>
                <a:cs typeface="HG丸ｺﾞｼｯｸM-PRO"/>
              </a:rPr>
              <a:t>（</a:t>
            </a:r>
            <a:r>
              <a:rPr sz="1200" spc="-120" dirty="0">
                <a:latin typeface="HG丸ｺﾞｼｯｸM-PRO"/>
                <a:cs typeface="HG丸ｺﾞｼｯｸM-PRO"/>
              </a:rPr>
              <a:t>６</a:t>
            </a:r>
            <a:r>
              <a:rPr sz="1200" spc="-110" dirty="0">
                <a:latin typeface="HG丸ｺﾞｼｯｸM-PRO"/>
                <a:cs typeface="HG丸ｺﾞｼｯｸM-PRO"/>
              </a:rPr>
              <a:t>か月以上の継続治 療・療養について</a:t>
            </a:r>
            <a:r>
              <a:rPr sz="1200" spc="-120" dirty="0">
                <a:latin typeface="HG丸ｺﾞｼｯｸM-PRO"/>
                <a:cs typeface="HG丸ｺﾞｼｯｸM-PRO"/>
              </a:rPr>
              <a:t>記</a:t>
            </a:r>
            <a:r>
              <a:rPr sz="1200" spc="-110" dirty="0">
                <a:latin typeface="HG丸ｺﾞｼｯｸM-PRO"/>
                <a:cs typeface="HG丸ｺﾞｼｯｸM-PRO"/>
              </a:rPr>
              <a:t>載</a:t>
            </a:r>
            <a:r>
              <a:rPr sz="1200" spc="-120" dirty="0">
                <a:latin typeface="HG丸ｺﾞｼｯｸM-PRO"/>
                <a:cs typeface="HG丸ｺﾞｼｯｸM-PRO"/>
              </a:rPr>
              <a:t>さ</a:t>
            </a:r>
            <a:r>
              <a:rPr sz="1200" spc="-110" dirty="0">
                <a:latin typeface="HG丸ｺﾞｼｯｸM-PRO"/>
                <a:cs typeface="HG丸ｺﾞｼｯｸM-PRO"/>
              </a:rPr>
              <a:t>れていない）</a:t>
            </a:r>
            <a:r>
              <a:rPr sz="1200" spc="-145" dirty="0">
                <a:latin typeface="HG丸ｺﾞｼｯｸM-PRO"/>
                <a:cs typeface="HG丸ｺﾞｼｯｸM-PRO"/>
              </a:rPr>
              <a:t>場合、控</a:t>
            </a:r>
            <a:r>
              <a:rPr sz="1200" spc="-160" dirty="0">
                <a:latin typeface="HG丸ｺﾞｼｯｸM-PRO"/>
                <a:cs typeface="HG丸ｺﾞｼｯｸM-PRO"/>
              </a:rPr>
              <a:t>除</a:t>
            </a:r>
            <a:r>
              <a:rPr sz="1200" spc="-145" dirty="0">
                <a:latin typeface="HG丸ｺﾞｼｯｸM-PRO"/>
                <a:cs typeface="HG丸ｺﾞｼｯｸM-PRO"/>
              </a:rPr>
              <a:t>額として認定できませ</a:t>
            </a:r>
            <a:r>
              <a:rPr sz="1200" spc="-160" dirty="0">
                <a:latin typeface="HG丸ｺﾞｼｯｸM-PRO"/>
                <a:cs typeface="HG丸ｺﾞｼｯｸM-PRO"/>
              </a:rPr>
              <a:t>ん</a:t>
            </a:r>
            <a:r>
              <a:rPr sz="1200" spc="-145" dirty="0">
                <a:latin typeface="HG丸ｺﾞｼｯｸM-PRO"/>
                <a:cs typeface="HG丸ｺﾞｼｯｸM-PRO"/>
              </a:rPr>
              <a:t>。</a:t>
            </a:r>
            <a:r>
              <a:rPr sz="1200" spc="-110" dirty="0">
                <a:latin typeface="HG丸ｺﾞｼｯｸM-PRO"/>
                <a:cs typeface="HG丸ｺﾞｼｯｸM-PRO"/>
              </a:rPr>
              <a:t>（対象外</a:t>
            </a:r>
            <a:r>
              <a:rPr sz="1200" dirty="0">
                <a:latin typeface="HG丸ｺﾞｼｯｸM-PRO"/>
                <a:cs typeface="HG丸ｺﾞｼｯｸM-PRO"/>
              </a:rPr>
              <a:t>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 </a:t>
            </a:r>
            <a:fld id="{81D60167-4931-47E6-BA6A-407CBD079E47}" type="slidenum">
              <a:rPr dirty="0"/>
              <a:t>7</a:t>
            </a:fld>
            <a:r>
              <a:rPr spc="-110" dirty="0"/>
              <a:t> </a:t>
            </a:r>
            <a:r>
              <a:rPr dirty="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79119" y="544061"/>
            <a:ext cx="6477000" cy="20447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0"/>
              </a:spcBef>
              <a:tabLst>
                <a:tab pos="653415" algn="l"/>
              </a:tabLst>
            </a:pPr>
            <a:r>
              <a:rPr sz="1200" spc="5" dirty="0">
                <a:latin typeface="HG丸ｺﾞｼｯｸM-PRO"/>
                <a:cs typeface="HG丸ｺﾞｼｯｸM-PRO"/>
              </a:rPr>
              <a:t>Q</a:t>
            </a:r>
            <a:r>
              <a:rPr sz="1200" dirty="0">
                <a:latin typeface="HG丸ｺﾞｼｯｸM-PRO"/>
                <a:cs typeface="HG丸ｺﾞｼｯｸM-PRO"/>
              </a:rPr>
              <a:t>１７	父が</a:t>
            </a:r>
            <a:r>
              <a:rPr sz="1200" b="1" spc="-5" dirty="0">
                <a:latin typeface="ＭＳ Ｐゴシック"/>
                <a:cs typeface="ＭＳ Ｐゴシック"/>
              </a:rPr>
              <a:t>入</a:t>
            </a:r>
            <a:r>
              <a:rPr sz="1200" b="1" spc="0" dirty="0">
                <a:latin typeface="ＭＳ Ｐゴシック"/>
                <a:cs typeface="ＭＳ Ｐゴシック"/>
              </a:rPr>
              <a:t>院中</a:t>
            </a:r>
            <a:r>
              <a:rPr sz="1200" spc="-15" dirty="0">
                <a:latin typeface="HG丸ｺﾞｼｯｸM-PRO"/>
                <a:cs typeface="HG丸ｺﾞｼｯｸM-PRO"/>
              </a:rPr>
              <a:t>で</a:t>
            </a:r>
            <a:r>
              <a:rPr sz="1200" dirty="0">
                <a:latin typeface="HG丸ｺﾞｼｯｸM-PRO"/>
                <a:cs typeface="HG丸ｺﾞｼｯｸM-PRO"/>
              </a:rPr>
              <a:t>、医療費が家計を圧迫しています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9572" y="736091"/>
            <a:ext cx="6337935" cy="848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60" marR="5080" indent="-556260">
              <a:lnSpc>
                <a:spcPct val="117500"/>
              </a:lnSpc>
              <a:tabLst>
                <a:tab pos="575945" algn="l"/>
              </a:tabLst>
            </a:pPr>
            <a:r>
              <a:rPr sz="1200" spc="-60" dirty="0">
                <a:latin typeface="HG丸ｺﾞｼｯｸM-PRO"/>
                <a:cs typeface="HG丸ｺﾞｼｯｸM-PRO"/>
              </a:rPr>
              <a:t>A１</a:t>
            </a:r>
            <a:r>
              <a:rPr sz="1200" dirty="0">
                <a:latin typeface="HG丸ｺﾞｼｯｸM-PRO"/>
                <a:cs typeface="HG丸ｺﾞｼｯｸM-PRO"/>
              </a:rPr>
              <a:t>７		</a:t>
            </a:r>
            <a:r>
              <a:rPr sz="1200" b="1" u="sng" dirty="0">
                <a:latin typeface="ＭＳ Ｐゴシック"/>
                <a:cs typeface="ＭＳ Ｐゴシック"/>
              </a:rPr>
              <a:t>６</a:t>
            </a:r>
            <a:r>
              <a:rPr sz="1200" b="1" u="sng" spc="0" dirty="0">
                <a:latin typeface="ＭＳ Ｐゴシック"/>
                <a:cs typeface="ＭＳ Ｐゴシック"/>
              </a:rPr>
              <a:t>か月以</a:t>
            </a:r>
            <a:r>
              <a:rPr sz="1200" b="1" u="sng" spc="-5" dirty="0">
                <a:latin typeface="ＭＳ Ｐゴシック"/>
                <a:cs typeface="ＭＳ Ｐゴシック"/>
              </a:rPr>
              <a:t>上</a:t>
            </a:r>
            <a:r>
              <a:rPr sz="1200" dirty="0">
                <a:latin typeface="HG丸ｺﾞｼｯｸM-PRO"/>
                <a:cs typeface="HG丸ｺﾞｼｯｸM-PRO"/>
              </a:rPr>
              <a:t>の継続治療・療養が必要な場合、医療費を収入から控除します。必要書類 は</a:t>
            </a:r>
            <a:r>
              <a:rPr sz="1200" spc="-55" dirty="0">
                <a:latin typeface="HG丸ｺﾞｼｯｸM-PRO"/>
                <a:cs typeface="HG丸ｺﾞｼｯｸM-PRO"/>
              </a:rPr>
              <a:t> </a:t>
            </a:r>
            <a:r>
              <a:rPr sz="1200" b="1" dirty="0">
                <a:latin typeface="ＭＳ Ｐゴシック"/>
                <a:cs typeface="ＭＳ Ｐゴシック"/>
              </a:rPr>
              <a:t>Q１６を参</a:t>
            </a:r>
            <a:r>
              <a:rPr sz="1200" b="1" spc="5" dirty="0">
                <a:latin typeface="ＭＳ Ｐゴシック"/>
                <a:cs typeface="ＭＳ Ｐゴシック"/>
              </a:rPr>
              <a:t>照</a:t>
            </a:r>
            <a:r>
              <a:rPr sz="1200" dirty="0">
                <a:latin typeface="HG丸ｺﾞｼｯｸM-PRO"/>
                <a:cs typeface="HG丸ｺﾞｼｯｸM-PRO"/>
              </a:rPr>
              <a:t>して</a:t>
            </a:r>
            <a:r>
              <a:rPr sz="1200" spc="-15" dirty="0">
                <a:latin typeface="HG丸ｺﾞｼｯｸM-PRO"/>
                <a:cs typeface="HG丸ｺﾞｼｯｸM-PRO"/>
              </a:rPr>
              <a:t>く</a:t>
            </a:r>
            <a:r>
              <a:rPr sz="1200" dirty="0">
                <a:latin typeface="HG丸ｺﾞｼｯｸM-PRO"/>
                <a:cs typeface="HG丸ｺﾞｼｯｸM-PRO"/>
              </a:rPr>
              <a:t>ださい。ただし、</a:t>
            </a:r>
            <a:r>
              <a:rPr sz="1200" b="1" spc="5" dirty="0">
                <a:latin typeface="ＭＳ Ｐゴシック"/>
                <a:cs typeface="ＭＳ Ｐゴシック"/>
              </a:rPr>
              <a:t>6</a:t>
            </a:r>
            <a:r>
              <a:rPr sz="1200" b="1" spc="-5" dirty="0">
                <a:latin typeface="ＭＳ Ｐゴシック"/>
                <a:cs typeface="ＭＳ Ｐゴシック"/>
              </a:rPr>
              <a:t>か</a:t>
            </a:r>
            <a:r>
              <a:rPr sz="1200" b="1" spc="-45" dirty="0">
                <a:latin typeface="ＭＳ Ｐゴシック"/>
                <a:cs typeface="ＭＳ Ｐゴシック"/>
              </a:rPr>
              <a:t> </a:t>
            </a:r>
            <a:r>
              <a:rPr sz="1200" b="1" spc="5" dirty="0">
                <a:latin typeface="ＭＳ Ｐゴシック"/>
                <a:cs typeface="ＭＳ Ｐゴシック"/>
              </a:rPr>
              <a:t>月</a:t>
            </a:r>
            <a:r>
              <a:rPr sz="1200" b="1" spc="-5" dirty="0">
                <a:latin typeface="ＭＳ Ｐゴシック"/>
                <a:cs typeface="ＭＳ Ｐゴシック"/>
              </a:rPr>
              <a:t>未</a:t>
            </a:r>
            <a:r>
              <a:rPr sz="1200" b="1" spc="5" dirty="0">
                <a:latin typeface="ＭＳ Ｐゴシック"/>
                <a:cs typeface="ＭＳ Ｐゴシック"/>
              </a:rPr>
              <a:t>満</a:t>
            </a:r>
            <a:r>
              <a:rPr sz="1200" b="1" spc="-5" dirty="0">
                <a:latin typeface="ＭＳ Ｐゴシック"/>
                <a:cs typeface="ＭＳ Ｐゴシック"/>
              </a:rPr>
              <a:t>の治</a:t>
            </a:r>
            <a:r>
              <a:rPr sz="1200" b="1" spc="5" dirty="0">
                <a:latin typeface="ＭＳ Ｐゴシック"/>
                <a:cs typeface="ＭＳ Ｐゴシック"/>
              </a:rPr>
              <a:t>療</a:t>
            </a:r>
            <a:r>
              <a:rPr sz="1200" b="1" spc="-5" dirty="0">
                <a:latin typeface="ＭＳ Ｐゴシック"/>
                <a:cs typeface="ＭＳ Ｐゴシック"/>
              </a:rPr>
              <a:t>の</a:t>
            </a:r>
            <a:r>
              <a:rPr sz="1200" b="1" spc="5" dirty="0">
                <a:latin typeface="ＭＳ Ｐゴシック"/>
                <a:cs typeface="ＭＳ Ｐゴシック"/>
              </a:rPr>
              <a:t>場</a:t>
            </a:r>
            <a:r>
              <a:rPr sz="1200" b="1" spc="-5" dirty="0">
                <a:latin typeface="ＭＳ Ｐゴシック"/>
                <a:cs typeface="ＭＳ Ｐゴシック"/>
              </a:rPr>
              <a:t>合は</a:t>
            </a:r>
            <a:r>
              <a:rPr sz="1200" b="1" spc="5" dirty="0">
                <a:latin typeface="ＭＳ Ｐゴシック"/>
                <a:cs typeface="ＭＳ Ｐゴシック"/>
              </a:rPr>
              <a:t>対</a:t>
            </a:r>
            <a:r>
              <a:rPr sz="1200" b="1" spc="-5" dirty="0">
                <a:latin typeface="ＭＳ Ｐゴシック"/>
                <a:cs typeface="ＭＳ Ｐゴシック"/>
              </a:rPr>
              <a:t>象</a:t>
            </a:r>
            <a:r>
              <a:rPr sz="1200" b="1" spc="5" dirty="0">
                <a:latin typeface="ＭＳ Ｐゴシック"/>
                <a:cs typeface="ＭＳ Ｐゴシック"/>
              </a:rPr>
              <a:t>外</a:t>
            </a:r>
            <a:r>
              <a:rPr sz="1200" dirty="0">
                <a:latin typeface="HG丸ｺﾞｼｯｸM-PRO"/>
                <a:cs typeface="HG丸ｺﾞｼｯｸM-PRO"/>
              </a:rPr>
              <a:t>です。</a:t>
            </a:r>
            <a:endParaRPr sz="1200">
              <a:latin typeface="HG丸ｺﾞｼｯｸM-PRO"/>
              <a:cs typeface="HG丸ｺﾞｼｯｸM-PRO"/>
            </a:endParaRPr>
          </a:p>
          <a:p>
            <a:pPr marL="647700" marR="24765" indent="-152400">
              <a:lnSpc>
                <a:spcPct val="108300"/>
              </a:lnSpc>
              <a:spcBef>
                <a:spcPts val="145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※</a:t>
            </a:r>
            <a:r>
              <a:rPr sz="1200" u="sng" dirty="0">
                <a:latin typeface="HG丸ｺﾞｼｯｸM-PRO"/>
                <a:cs typeface="HG丸ｺﾞｼｯｸM-PRO"/>
              </a:rPr>
              <a:t>申請期限前6</a:t>
            </a:r>
            <a:r>
              <a:rPr sz="1200" u="sng" spc="-95" dirty="0">
                <a:latin typeface="HG丸ｺﾞｼｯｸM-PRO"/>
                <a:cs typeface="HG丸ｺﾞｼｯｸM-PRO"/>
              </a:rPr>
              <a:t> </a:t>
            </a:r>
            <a:r>
              <a:rPr sz="1200" u="sng" dirty="0">
                <a:latin typeface="HG丸ｺﾞｼｯｸM-PRO"/>
                <a:cs typeface="HG丸ｺﾞｼｯｸM-PRO"/>
              </a:rPr>
              <a:t>か月</a:t>
            </a:r>
            <a:r>
              <a:rPr sz="1200" u="sng" spc="10" dirty="0">
                <a:latin typeface="HG丸ｺﾞｼｯｸM-PRO"/>
                <a:cs typeface="HG丸ｺﾞｼｯｸM-PRO"/>
              </a:rPr>
              <a:t>以</a:t>
            </a:r>
            <a:r>
              <a:rPr sz="1200" u="sng" dirty="0">
                <a:latin typeface="HG丸ｺﾞｼｯｸM-PRO"/>
                <a:cs typeface="HG丸ｺﾞｼｯｸM-PRO"/>
              </a:rPr>
              <a:t>内に</a:t>
            </a:r>
            <a:r>
              <a:rPr sz="1200" b="1" u="sng" spc="5" dirty="0">
                <a:latin typeface="ＭＳ Ｐゴシック"/>
                <a:cs typeface="ＭＳ Ｐゴシック"/>
              </a:rPr>
              <a:t>学</a:t>
            </a:r>
            <a:r>
              <a:rPr sz="1200" b="1" u="sng" spc="-5" dirty="0">
                <a:latin typeface="ＭＳ Ｐゴシック"/>
                <a:cs typeface="ＭＳ Ｐゴシック"/>
              </a:rPr>
              <a:t>資</a:t>
            </a:r>
            <a:r>
              <a:rPr sz="1200" b="1" u="sng" spc="5" dirty="0">
                <a:latin typeface="ＭＳ Ｐゴシック"/>
                <a:cs typeface="ＭＳ Ｐゴシック"/>
              </a:rPr>
              <a:t>負</a:t>
            </a:r>
            <a:r>
              <a:rPr sz="1200" b="1" u="sng" spc="-5" dirty="0">
                <a:latin typeface="ＭＳ Ｐゴシック"/>
                <a:cs typeface="ＭＳ Ｐゴシック"/>
              </a:rPr>
              <a:t>担者</a:t>
            </a:r>
            <a:r>
              <a:rPr sz="1200" b="1" u="sng" spc="5" dirty="0">
                <a:latin typeface="ＭＳ Ｐゴシック"/>
                <a:cs typeface="ＭＳ Ｐゴシック"/>
              </a:rPr>
              <a:t>が</a:t>
            </a:r>
            <a:r>
              <a:rPr sz="1200" b="1" u="sng" spc="-5" dirty="0">
                <a:latin typeface="ＭＳ Ｐゴシック"/>
                <a:cs typeface="ＭＳ Ｐゴシック"/>
              </a:rPr>
              <a:t>長期</a:t>
            </a:r>
            <a:r>
              <a:rPr sz="1200" b="1" u="sng" spc="5" dirty="0">
                <a:latin typeface="ＭＳ Ｐゴシック"/>
                <a:cs typeface="ＭＳ Ｐゴシック"/>
              </a:rPr>
              <a:t>療養</a:t>
            </a:r>
            <a:r>
              <a:rPr sz="1200" u="sng" dirty="0">
                <a:latin typeface="HG丸ｺﾞｼｯｸM-PRO"/>
                <a:cs typeface="HG丸ｺﾞｼｯｸM-PRO"/>
              </a:rPr>
              <a:t>となった場合は</a:t>
            </a:r>
            <a:r>
              <a:rPr sz="1200" u="sng" spc="-15" dirty="0">
                <a:latin typeface="HG丸ｺﾞｼｯｸM-PRO"/>
                <a:cs typeface="HG丸ｺﾞｼｯｸM-PRO"/>
              </a:rPr>
              <a:t>、</a:t>
            </a:r>
            <a:r>
              <a:rPr sz="1200" u="sng" dirty="0">
                <a:latin typeface="HG丸ｺﾞｼｯｸM-PRO"/>
                <a:cs typeface="HG丸ｺﾞｼｯｸM-PRO"/>
              </a:rPr>
              <a:t>成績要件を緩和</a:t>
            </a:r>
            <a:r>
              <a:rPr sz="1200" dirty="0">
                <a:latin typeface="HG丸ｺﾞｼｯｸM-PRO"/>
                <a:cs typeface="HG丸ｺﾞｼｯｸM-PRO"/>
              </a:rPr>
              <a:t>し ます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119" y="1801361"/>
            <a:ext cx="6477000" cy="22097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45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Q１８</a:t>
            </a:r>
            <a:r>
              <a:rPr sz="1200" spc="310" dirty="0">
                <a:latin typeface="HG丸ｺﾞｼｯｸM-PRO"/>
                <a:cs typeface="HG丸ｺﾞｼｯｸM-PRO"/>
              </a:rPr>
              <a:t> </a:t>
            </a:r>
            <a:r>
              <a:rPr sz="1200" b="1" spc="-5" dirty="0">
                <a:latin typeface="ＭＳ Ｐゴシック"/>
                <a:cs typeface="ＭＳ Ｐゴシック"/>
              </a:rPr>
              <a:t>生</a:t>
            </a:r>
            <a:r>
              <a:rPr sz="1200" b="1" spc="5" dirty="0">
                <a:latin typeface="ＭＳ Ｐゴシック"/>
                <a:cs typeface="ＭＳ Ｐゴシック"/>
              </a:rPr>
              <a:t>活</a:t>
            </a:r>
            <a:r>
              <a:rPr sz="1200" b="1" spc="-5" dirty="0">
                <a:latin typeface="ＭＳ Ｐゴシック"/>
                <a:cs typeface="ＭＳ Ｐゴシック"/>
              </a:rPr>
              <a:t>保護</a:t>
            </a:r>
            <a:r>
              <a:rPr sz="1200" b="1" spc="5" dirty="0">
                <a:latin typeface="ＭＳ Ｐゴシック"/>
                <a:cs typeface="ＭＳ Ｐゴシック"/>
              </a:rPr>
              <a:t>世</a:t>
            </a:r>
            <a:r>
              <a:rPr sz="1200" b="1" spc="-5" dirty="0">
                <a:latin typeface="ＭＳ Ｐゴシック"/>
                <a:cs typeface="ＭＳ Ｐゴシック"/>
              </a:rPr>
              <a:t>帯</a:t>
            </a:r>
            <a:r>
              <a:rPr sz="1200" dirty="0">
                <a:latin typeface="HG丸ｺﾞｼｯｸM-PRO"/>
                <a:cs typeface="HG丸ｺﾞｼｯｸM-PRO"/>
              </a:rPr>
              <a:t>です。必ず減免されますか？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9572" y="2013142"/>
            <a:ext cx="6359525" cy="862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60" marR="5080" indent="-556260" algn="just">
              <a:lnSpc>
                <a:spcPct val="116700"/>
              </a:lnSpc>
            </a:pPr>
            <a:r>
              <a:rPr sz="1200" spc="-25" dirty="0">
                <a:latin typeface="HG丸ｺﾞｼｯｸM-PRO"/>
                <a:cs typeface="HG丸ｺﾞｼｯｸM-PRO"/>
              </a:rPr>
              <a:t>A１８</a:t>
            </a:r>
            <a:r>
              <a:rPr sz="1200" spc="245" dirty="0">
                <a:latin typeface="HG丸ｺﾞｼｯｸM-PRO"/>
                <a:cs typeface="HG丸ｺﾞｼｯｸM-PRO"/>
              </a:rPr>
              <a:t> </a:t>
            </a:r>
            <a:r>
              <a:rPr sz="1200" spc="10" dirty="0">
                <a:latin typeface="HG丸ｺﾞｼｯｸM-PRO"/>
                <a:cs typeface="HG丸ｺﾞｼｯｸM-PRO"/>
              </a:rPr>
              <a:t>該当する世</a:t>
            </a:r>
            <a:r>
              <a:rPr sz="1200" spc="20" dirty="0">
                <a:latin typeface="HG丸ｺﾞｼｯｸM-PRO"/>
                <a:cs typeface="HG丸ｺﾞｼｯｸM-PRO"/>
              </a:rPr>
              <a:t>帯</a:t>
            </a:r>
            <a:r>
              <a:rPr sz="1200" spc="10" dirty="0">
                <a:latin typeface="HG丸ｺﾞｼｯｸM-PRO"/>
                <a:cs typeface="HG丸ｺﾞｼｯｸM-PRO"/>
              </a:rPr>
              <a:t>の方は、</a:t>
            </a:r>
            <a:r>
              <a:rPr sz="1200" b="1" spc="10" dirty="0">
                <a:latin typeface="ＭＳ Ｐゴシック"/>
                <a:cs typeface="ＭＳ Ｐゴシック"/>
              </a:rPr>
              <a:t>Q３</a:t>
            </a:r>
            <a:r>
              <a:rPr sz="1200" b="1" spc="15" dirty="0">
                <a:latin typeface="ＭＳ Ｐゴシック"/>
                <a:cs typeface="ＭＳ Ｐゴシック"/>
              </a:rPr>
              <a:t>の</a:t>
            </a:r>
            <a:r>
              <a:rPr sz="1200" b="1" spc="5" dirty="0">
                <a:latin typeface="ＭＳ Ｐゴシック"/>
                <a:cs typeface="ＭＳ Ｐゴシック"/>
              </a:rPr>
              <a:t>書</a:t>
            </a:r>
            <a:r>
              <a:rPr sz="1200" b="1" spc="15" dirty="0">
                <a:latin typeface="ＭＳ Ｐゴシック"/>
                <a:cs typeface="ＭＳ Ｐゴシック"/>
              </a:rPr>
              <a:t>類</a:t>
            </a:r>
            <a:r>
              <a:rPr sz="1200" dirty="0">
                <a:latin typeface="HG丸ｺﾞｼｯｸM-PRO"/>
                <a:cs typeface="HG丸ｺﾞｼｯｸM-PRO"/>
              </a:rPr>
              <a:t>に</a:t>
            </a:r>
            <a:r>
              <a:rPr sz="1200" spc="10" dirty="0">
                <a:latin typeface="HG丸ｺﾞｼｯｸM-PRO"/>
                <a:cs typeface="HG丸ｺﾞｼｯｸM-PRO"/>
              </a:rPr>
              <a:t>加えて</a:t>
            </a:r>
            <a:r>
              <a:rPr sz="1200" b="1" u="sng" spc="15" dirty="0">
                <a:latin typeface="ＭＳ Ｐゴシック"/>
                <a:cs typeface="ＭＳ Ｐゴシック"/>
              </a:rPr>
              <a:t>生</a:t>
            </a:r>
            <a:r>
              <a:rPr sz="1200" b="1" u="sng" spc="5" dirty="0">
                <a:latin typeface="ＭＳ Ｐゴシック"/>
                <a:cs typeface="ＭＳ Ｐゴシック"/>
              </a:rPr>
              <a:t>活</a:t>
            </a:r>
            <a:r>
              <a:rPr sz="1200" b="1" u="sng" spc="15" dirty="0">
                <a:latin typeface="ＭＳ Ｐゴシック"/>
                <a:cs typeface="ＭＳ Ｐゴシック"/>
              </a:rPr>
              <a:t>保</a:t>
            </a:r>
            <a:r>
              <a:rPr sz="1200" b="1" u="sng" spc="5" dirty="0">
                <a:latin typeface="ＭＳ Ｐゴシック"/>
                <a:cs typeface="ＭＳ Ｐゴシック"/>
              </a:rPr>
              <a:t>護費</a:t>
            </a:r>
            <a:r>
              <a:rPr sz="1200" b="1" u="sng" spc="15" dirty="0">
                <a:latin typeface="ＭＳ Ｐゴシック"/>
                <a:cs typeface="ＭＳ Ｐゴシック"/>
              </a:rPr>
              <a:t>支</a:t>
            </a:r>
            <a:r>
              <a:rPr sz="1200" b="1" u="sng" spc="5" dirty="0">
                <a:latin typeface="ＭＳ Ｐゴシック"/>
                <a:cs typeface="ＭＳ Ｐゴシック"/>
              </a:rPr>
              <a:t>給</a:t>
            </a:r>
            <a:r>
              <a:rPr sz="1200" b="1" u="sng" spc="15" dirty="0">
                <a:latin typeface="ＭＳ Ｐゴシック"/>
                <a:cs typeface="ＭＳ Ｐゴシック"/>
              </a:rPr>
              <a:t>決</a:t>
            </a:r>
            <a:r>
              <a:rPr sz="1200" b="1" u="sng" spc="5" dirty="0">
                <a:latin typeface="ＭＳ Ｐゴシック"/>
                <a:cs typeface="ＭＳ Ｐゴシック"/>
              </a:rPr>
              <a:t>定</a:t>
            </a:r>
            <a:r>
              <a:rPr sz="1200" b="1" u="sng" spc="15" dirty="0">
                <a:latin typeface="ＭＳ Ｐゴシック"/>
                <a:cs typeface="ＭＳ Ｐゴシック"/>
              </a:rPr>
              <a:t>通</a:t>
            </a:r>
            <a:r>
              <a:rPr sz="1200" b="1" u="sng" spc="5" dirty="0">
                <a:latin typeface="ＭＳ Ｐゴシック"/>
                <a:cs typeface="ＭＳ Ｐゴシック"/>
              </a:rPr>
              <a:t>知書</a:t>
            </a:r>
            <a:r>
              <a:rPr sz="1200" b="1" u="sng" spc="15" dirty="0">
                <a:latin typeface="ＭＳ Ｐゴシック"/>
                <a:cs typeface="ＭＳ Ｐゴシック"/>
              </a:rPr>
              <a:t>又</a:t>
            </a:r>
            <a:r>
              <a:rPr sz="1200" b="1" u="sng" spc="5" dirty="0">
                <a:latin typeface="ＭＳ Ｐゴシック"/>
                <a:cs typeface="ＭＳ Ｐゴシック"/>
              </a:rPr>
              <a:t>は</a:t>
            </a:r>
            <a:r>
              <a:rPr sz="1200" b="1" u="sng" spc="15" dirty="0">
                <a:latin typeface="ＭＳ Ｐゴシック"/>
                <a:cs typeface="ＭＳ Ｐゴシック"/>
              </a:rPr>
              <a:t>保</a:t>
            </a:r>
            <a:r>
              <a:rPr sz="1200" b="1" u="sng" dirty="0">
                <a:latin typeface="ＭＳ Ｐゴシック"/>
                <a:cs typeface="ＭＳ Ｐゴシック"/>
              </a:rPr>
              <a:t>護</a:t>
            </a:r>
            <a:r>
              <a:rPr sz="1200" b="1" u="sng" spc="5" dirty="0">
                <a:latin typeface="ＭＳ Ｐゴシック"/>
                <a:cs typeface="ＭＳ Ｐゴシック"/>
              </a:rPr>
              <a:t>（</a:t>
            </a:r>
            <a:r>
              <a:rPr sz="1200" b="1" u="sng" spc="10" dirty="0">
                <a:latin typeface="ＭＳ Ｐゴシック"/>
                <a:cs typeface="ＭＳ Ｐゴシック"/>
              </a:rPr>
              <a:t>変</a:t>
            </a:r>
            <a:r>
              <a:rPr sz="1200" b="1" u="sng" dirty="0">
                <a:latin typeface="ＭＳ Ｐゴシック"/>
                <a:cs typeface="ＭＳ Ｐゴシック"/>
              </a:rPr>
              <a:t>更</a:t>
            </a:r>
            <a:r>
              <a:rPr sz="1200" b="1" u="sng" spc="5" dirty="0">
                <a:latin typeface="ＭＳ Ｐゴシック"/>
                <a:cs typeface="ＭＳ Ｐゴシック"/>
              </a:rPr>
              <a:t>）  </a:t>
            </a:r>
            <a:r>
              <a:rPr sz="1200" b="1" u="sng" spc="10" dirty="0">
                <a:latin typeface="ＭＳ Ｐゴシック"/>
                <a:cs typeface="ＭＳ Ｐゴシック"/>
              </a:rPr>
              <a:t>決定</a:t>
            </a:r>
            <a:r>
              <a:rPr sz="1200" b="1" u="sng" spc="0" dirty="0">
                <a:latin typeface="ＭＳ Ｐゴシック"/>
                <a:cs typeface="ＭＳ Ｐゴシック"/>
              </a:rPr>
              <a:t>通</a:t>
            </a:r>
            <a:r>
              <a:rPr sz="1200" b="1" u="sng" spc="10" dirty="0">
                <a:latin typeface="ＭＳ Ｐゴシック"/>
                <a:cs typeface="ＭＳ Ｐゴシック"/>
              </a:rPr>
              <a:t>知</a:t>
            </a:r>
            <a:r>
              <a:rPr sz="1200" b="1" u="sng" spc="0" dirty="0">
                <a:latin typeface="ＭＳ Ｐゴシック"/>
                <a:cs typeface="ＭＳ Ｐゴシック"/>
              </a:rPr>
              <a:t>書</a:t>
            </a:r>
            <a:r>
              <a:rPr sz="1200" b="1" u="sng" spc="20" dirty="0">
                <a:latin typeface="ＭＳ Ｐゴシック"/>
                <a:cs typeface="ＭＳ Ｐゴシック"/>
              </a:rPr>
              <a:t>コ</a:t>
            </a:r>
            <a:r>
              <a:rPr sz="1200" b="1" u="sng" dirty="0">
                <a:latin typeface="ＭＳ Ｐゴシック"/>
                <a:cs typeface="ＭＳ Ｐゴシック"/>
              </a:rPr>
              <a:t>ピ</a:t>
            </a:r>
            <a:r>
              <a:rPr sz="1200" b="1" u="sng" spc="10" dirty="0">
                <a:latin typeface="ＭＳ Ｐゴシック"/>
                <a:cs typeface="ＭＳ Ｐゴシック"/>
              </a:rPr>
              <a:t>ー</a:t>
            </a:r>
            <a:r>
              <a:rPr sz="1200" u="sng" spc="10" dirty="0">
                <a:latin typeface="HG丸ｺﾞｼｯｸM-PRO"/>
                <a:cs typeface="HG丸ｺﾞｼｯｸM-PRO"/>
              </a:rPr>
              <a:t>（</a:t>
            </a:r>
            <a:r>
              <a:rPr sz="1200" u="sng" dirty="0">
                <a:latin typeface="HG丸ｺﾞｼｯｸM-PRO"/>
                <a:cs typeface="HG丸ｺﾞｼｯｸM-PRO"/>
              </a:rPr>
              <a:t>期</a:t>
            </a:r>
            <a:r>
              <a:rPr sz="1200" u="sng" spc="10" dirty="0">
                <a:latin typeface="HG丸ｺﾞｼｯｸM-PRO"/>
                <a:cs typeface="HG丸ｺﾞｼｯｸM-PRO"/>
              </a:rPr>
              <a:t>間・金額のわかるも</a:t>
            </a:r>
            <a:r>
              <a:rPr sz="1200" u="sng" spc="20" dirty="0">
                <a:latin typeface="HG丸ｺﾞｼｯｸM-PRO"/>
                <a:cs typeface="HG丸ｺﾞｼｯｸM-PRO"/>
              </a:rPr>
              <a:t>の</a:t>
            </a:r>
            <a:r>
              <a:rPr sz="1200" u="sng" spc="10" dirty="0">
                <a:latin typeface="HG丸ｺﾞｼｯｸM-PRO"/>
                <a:cs typeface="HG丸ｺﾞｼｯｸM-PRO"/>
              </a:rPr>
              <a:t>）を提出</a:t>
            </a:r>
            <a:r>
              <a:rPr sz="1200" spc="10" dirty="0">
                <a:latin typeface="HG丸ｺﾞｼｯｸM-PRO"/>
                <a:cs typeface="HG丸ｺﾞｼｯｸM-PRO"/>
              </a:rPr>
              <a:t>して下さい</a:t>
            </a:r>
            <a:r>
              <a:rPr sz="1200" spc="20" dirty="0">
                <a:latin typeface="HG丸ｺﾞｼｯｸM-PRO"/>
                <a:cs typeface="HG丸ｺﾞｼｯｸM-PRO"/>
              </a:rPr>
              <a:t>。</a:t>
            </a:r>
            <a:r>
              <a:rPr sz="1200" b="1" spc="10" dirty="0">
                <a:latin typeface="ＭＳ Ｐゴシック"/>
                <a:cs typeface="ＭＳ Ｐゴシック"/>
              </a:rPr>
              <a:t>成績</a:t>
            </a:r>
            <a:r>
              <a:rPr sz="1200" b="1" dirty="0">
                <a:latin typeface="ＭＳ Ｐゴシック"/>
                <a:cs typeface="ＭＳ Ｐゴシック"/>
              </a:rPr>
              <a:t>も</a:t>
            </a:r>
            <a:r>
              <a:rPr sz="1200" b="1" spc="10" dirty="0">
                <a:latin typeface="ＭＳ Ｐゴシック"/>
                <a:cs typeface="ＭＳ Ｐゴシック"/>
              </a:rPr>
              <a:t>審</a:t>
            </a:r>
            <a:r>
              <a:rPr sz="1200" b="1" spc="0" dirty="0">
                <a:latin typeface="ＭＳ Ｐゴシック"/>
                <a:cs typeface="ＭＳ Ｐゴシック"/>
              </a:rPr>
              <a:t>査</a:t>
            </a:r>
            <a:r>
              <a:rPr sz="1200" b="1" spc="10" dirty="0">
                <a:latin typeface="ＭＳ Ｐゴシック"/>
                <a:cs typeface="ＭＳ Ｐゴシック"/>
              </a:rPr>
              <a:t>の</a:t>
            </a:r>
            <a:r>
              <a:rPr sz="1200" b="1" spc="0" dirty="0">
                <a:latin typeface="ＭＳ Ｐゴシック"/>
                <a:cs typeface="ＭＳ Ｐゴシック"/>
              </a:rPr>
              <a:t>対</a:t>
            </a:r>
            <a:r>
              <a:rPr sz="1200" b="1" spc="-5" dirty="0">
                <a:latin typeface="ＭＳ Ｐゴシック"/>
                <a:cs typeface="ＭＳ Ｐゴシック"/>
              </a:rPr>
              <a:t>象 </a:t>
            </a:r>
            <a:r>
              <a:rPr sz="1200" dirty="0">
                <a:latin typeface="HG丸ｺﾞｼｯｸM-PRO"/>
                <a:cs typeface="HG丸ｺﾞｼｯｸM-PRO"/>
              </a:rPr>
              <a:t>ですので、必ずとは言えません。成績に不安がある場合は申し出てください。</a:t>
            </a:r>
            <a:endParaRPr sz="1200">
              <a:latin typeface="HG丸ｺﾞｼｯｸM-PRO"/>
              <a:cs typeface="HG丸ｺﾞｼｯｸM-PRO"/>
            </a:endParaRPr>
          </a:p>
          <a:p>
            <a:pPr marL="568325">
              <a:lnSpc>
                <a:spcPct val="100000"/>
              </a:lnSpc>
              <a:spcBef>
                <a:spcPts val="275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※生活保護世帯の場合、学部学生は成績要件を緩和します。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9119" y="3092195"/>
            <a:ext cx="6477000" cy="40259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Q１９</a:t>
            </a:r>
            <a:r>
              <a:rPr sz="1200" spc="295" dirty="0">
                <a:latin typeface="HG丸ｺﾞｼｯｸM-PRO"/>
                <a:cs typeface="HG丸ｺﾞｼｯｸM-PRO"/>
              </a:rPr>
              <a:t> </a:t>
            </a:r>
            <a:r>
              <a:rPr sz="1200" b="1" spc="5" dirty="0">
                <a:latin typeface="ＭＳ Ｐゴシック"/>
                <a:cs typeface="ＭＳ Ｐゴシック"/>
              </a:rPr>
              <a:t>学</a:t>
            </a:r>
            <a:r>
              <a:rPr sz="1200" b="1" spc="-5" dirty="0">
                <a:latin typeface="ＭＳ Ｐゴシック"/>
                <a:cs typeface="ＭＳ Ｐゴシック"/>
              </a:rPr>
              <a:t>生</a:t>
            </a:r>
            <a:r>
              <a:rPr sz="1200" b="1" spc="5" dirty="0">
                <a:latin typeface="ＭＳ Ｐゴシック"/>
                <a:cs typeface="ＭＳ Ｐゴシック"/>
              </a:rPr>
              <a:t>結婚</a:t>
            </a:r>
            <a:r>
              <a:rPr sz="1200" dirty="0">
                <a:latin typeface="HG丸ｺﾞｼｯｸM-PRO"/>
                <a:cs typeface="HG丸ｺﾞｼｯｸM-PRO"/>
              </a:rPr>
              <a:t>し</a:t>
            </a:r>
            <a:r>
              <a:rPr sz="1200" spc="-15" dirty="0">
                <a:latin typeface="HG丸ｺﾞｼｯｸM-PRO"/>
                <a:cs typeface="HG丸ｺﾞｼｯｸM-PRO"/>
              </a:rPr>
              <a:t>て</a:t>
            </a:r>
            <a:r>
              <a:rPr sz="1200" dirty="0">
                <a:latin typeface="HG丸ｺﾞｼｯｸM-PRO"/>
                <a:cs typeface="HG丸ｺﾞｼｯｸM-PRO"/>
              </a:rPr>
              <a:t>、夫の扶養家族になりました（両親の扶養から外れました）。必要な書</a:t>
            </a:r>
            <a:endParaRPr sz="1200">
              <a:latin typeface="HG丸ｺﾞｼｯｸM-PRO"/>
              <a:cs typeface="HG丸ｺﾞｼｯｸM-PRO"/>
            </a:endParaRPr>
          </a:p>
          <a:p>
            <a:pPr marL="530225">
              <a:lnSpc>
                <a:spcPct val="100000"/>
              </a:lnSpc>
              <a:spcBef>
                <a:spcPts val="105"/>
              </a:spcBef>
            </a:pPr>
            <a:r>
              <a:rPr sz="1200" dirty="0">
                <a:latin typeface="HG丸ｺﾞｼｯｸM-PRO"/>
                <a:cs typeface="HG丸ｺﾞｼｯｸM-PRO"/>
              </a:rPr>
              <a:t>類はどうなりますか?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9572" y="3514345"/>
            <a:ext cx="6141720" cy="18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40" dirty="0">
                <a:latin typeface="HG丸ｺﾞｼｯｸM-PRO"/>
                <a:cs typeface="HG丸ｺﾞｼｯｸM-PRO"/>
              </a:rPr>
              <a:t>A１９</a:t>
            </a:r>
            <a:r>
              <a:rPr sz="1200" spc="215" dirty="0">
                <a:latin typeface="HG丸ｺﾞｼｯｸM-PRO"/>
                <a:cs typeface="HG丸ｺﾞｼｯｸM-PRO"/>
              </a:rPr>
              <a:t> </a:t>
            </a:r>
            <a:r>
              <a:rPr sz="1200" spc="-15" dirty="0">
                <a:latin typeface="HG丸ｺﾞｼｯｸM-PRO"/>
                <a:cs typeface="HG丸ｺﾞｼｯｸM-PRO"/>
              </a:rPr>
              <a:t>ご</a:t>
            </a:r>
            <a:r>
              <a:rPr sz="1200" u="sng" spc="-110" dirty="0">
                <a:latin typeface="HG丸ｺﾞｼｯｸM-PRO"/>
                <a:cs typeface="HG丸ｺﾞｼｯｸM-PRO"/>
              </a:rPr>
              <a:t>自分の世帯</a:t>
            </a:r>
            <a:r>
              <a:rPr sz="1200" spc="-110" dirty="0">
                <a:latin typeface="HG丸ｺﾞｼｯｸM-PRO"/>
                <a:cs typeface="HG丸ｺﾞｼｯｸM-PRO"/>
              </a:rPr>
              <a:t>（自分と配偶者）</a:t>
            </a:r>
            <a:r>
              <a:rPr sz="1200" spc="-120" dirty="0">
                <a:latin typeface="HG丸ｺﾞｼｯｸM-PRO"/>
                <a:cs typeface="HG丸ｺﾞｼｯｸM-PRO"/>
              </a:rPr>
              <a:t>と</a:t>
            </a:r>
            <a:r>
              <a:rPr sz="1200" u="sng" spc="-110" dirty="0">
                <a:latin typeface="HG丸ｺﾞｼｯｸM-PRO"/>
                <a:cs typeface="HG丸ｺﾞｼｯｸM-PRO"/>
              </a:rPr>
              <a:t>ご両</a:t>
            </a:r>
            <a:r>
              <a:rPr sz="1200" u="sng" spc="-120" dirty="0">
                <a:latin typeface="HG丸ｺﾞｼｯｸM-PRO"/>
                <a:cs typeface="HG丸ｺﾞｼｯｸM-PRO"/>
              </a:rPr>
              <a:t>親</a:t>
            </a:r>
            <a:r>
              <a:rPr sz="1200" u="sng" spc="-110" dirty="0">
                <a:latin typeface="HG丸ｺﾞｼｯｸM-PRO"/>
                <a:cs typeface="HG丸ｺﾞｼｯｸM-PRO"/>
              </a:rPr>
              <a:t>の書類</a:t>
            </a:r>
            <a:r>
              <a:rPr sz="1200" spc="-110" dirty="0">
                <a:latin typeface="HG丸ｺﾞｼｯｸM-PRO"/>
                <a:cs typeface="HG丸ｺﾞｼｯｸM-PRO"/>
              </a:rPr>
              <a:t>が必要です</a:t>
            </a:r>
            <a:r>
              <a:rPr sz="1200" spc="-120" dirty="0">
                <a:latin typeface="HG丸ｺﾞｼｯｸM-PRO"/>
                <a:cs typeface="HG丸ｺﾞｼｯｸM-PRO"/>
              </a:rPr>
              <a:t>。</a:t>
            </a:r>
            <a:r>
              <a:rPr sz="1200" b="1" spc="-55" dirty="0">
                <a:latin typeface="ＭＳ Ｐゴシック"/>
                <a:cs typeface="ＭＳ Ｐゴシック"/>
              </a:rPr>
              <a:t>Q２・</a:t>
            </a:r>
            <a:r>
              <a:rPr sz="1200" b="1" spc="-50" dirty="0">
                <a:latin typeface="ＭＳ Ｐゴシック"/>
                <a:cs typeface="ＭＳ Ｐゴシック"/>
              </a:rPr>
              <a:t>Q３</a:t>
            </a:r>
            <a:r>
              <a:rPr sz="1200" b="1" spc="-80" dirty="0">
                <a:latin typeface="ＭＳ Ｐゴシック"/>
                <a:cs typeface="ＭＳ Ｐゴシック"/>
              </a:rPr>
              <a:t>を</a:t>
            </a:r>
            <a:r>
              <a:rPr sz="1200" b="1" spc="-90" dirty="0">
                <a:latin typeface="ＭＳ Ｐゴシック"/>
                <a:cs typeface="ＭＳ Ｐゴシック"/>
              </a:rPr>
              <a:t>参</a:t>
            </a:r>
            <a:r>
              <a:rPr sz="1200" b="1" spc="-80" dirty="0">
                <a:latin typeface="ＭＳ Ｐゴシック"/>
                <a:cs typeface="ＭＳ Ｐゴシック"/>
              </a:rPr>
              <a:t>照</a:t>
            </a:r>
            <a:r>
              <a:rPr sz="1200" spc="-110" dirty="0">
                <a:latin typeface="HG丸ｺﾞｼｯｸM-PRO"/>
                <a:cs typeface="HG丸ｺﾞｼｯｸM-PRO"/>
              </a:rPr>
              <a:t>してく</a:t>
            </a:r>
            <a:r>
              <a:rPr sz="1200" spc="-120" dirty="0">
                <a:latin typeface="HG丸ｺﾞｼｯｸM-PRO"/>
                <a:cs typeface="HG丸ｺﾞｼｯｸM-PRO"/>
              </a:rPr>
              <a:t>だ</a:t>
            </a:r>
            <a:r>
              <a:rPr sz="1200" spc="-110" dirty="0">
                <a:latin typeface="HG丸ｺﾞｼｯｸM-PRO"/>
                <a:cs typeface="HG丸ｺﾞｼｯｸM-PRO"/>
              </a:rPr>
              <a:t>さ</a:t>
            </a:r>
            <a:r>
              <a:rPr sz="1200" spc="-120" dirty="0">
                <a:latin typeface="HG丸ｺﾞｼｯｸM-PRO"/>
                <a:cs typeface="HG丸ｺﾞｼｯｸM-PRO"/>
              </a:rPr>
              <a:t>い</a:t>
            </a:r>
            <a:r>
              <a:rPr sz="1200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9119" y="3928871"/>
            <a:ext cx="6477000" cy="21971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3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Q２０</a:t>
            </a:r>
            <a:r>
              <a:rPr sz="1200" spc="310" dirty="0">
                <a:latin typeface="HG丸ｺﾞｼｯｸM-PRO"/>
                <a:cs typeface="HG丸ｺﾞｼｯｸM-PRO"/>
              </a:rPr>
              <a:t> </a:t>
            </a:r>
            <a:r>
              <a:rPr sz="1200" b="1" spc="5" dirty="0">
                <a:latin typeface="ＭＳ Ｐゴシック"/>
                <a:cs typeface="ＭＳ Ｐゴシック"/>
              </a:rPr>
              <a:t>子</a:t>
            </a:r>
            <a:r>
              <a:rPr sz="1200" b="1" dirty="0">
                <a:latin typeface="ＭＳ Ｐゴシック"/>
                <a:cs typeface="ＭＳ Ｐゴシック"/>
              </a:rPr>
              <a:t>ど</a:t>
            </a:r>
            <a:r>
              <a:rPr sz="1200" b="1" spc="-15" dirty="0">
                <a:latin typeface="ＭＳ Ｐゴシック"/>
                <a:cs typeface="ＭＳ Ｐゴシック"/>
              </a:rPr>
              <a:t>も</a:t>
            </a:r>
            <a:r>
              <a:rPr sz="1200" b="1" spc="5" dirty="0">
                <a:latin typeface="ＭＳ Ｐゴシック"/>
                <a:cs typeface="ＭＳ Ｐゴシック"/>
              </a:rPr>
              <a:t>が</a:t>
            </a:r>
            <a:r>
              <a:rPr sz="1200" b="1" spc="-5" dirty="0">
                <a:latin typeface="ＭＳ Ｐゴシック"/>
                <a:cs typeface="ＭＳ Ｐゴシック"/>
              </a:rPr>
              <a:t>生</a:t>
            </a:r>
            <a:r>
              <a:rPr sz="1200" b="1" spc="5" dirty="0">
                <a:latin typeface="ＭＳ Ｐゴシック"/>
                <a:cs typeface="ＭＳ Ｐゴシック"/>
              </a:rPr>
              <a:t>ま</a:t>
            </a:r>
            <a:r>
              <a:rPr sz="1200" b="1" spc="-5" dirty="0">
                <a:latin typeface="ＭＳ Ｐゴシック"/>
                <a:cs typeface="ＭＳ Ｐゴシック"/>
              </a:rPr>
              <a:t>れ</a:t>
            </a:r>
            <a:r>
              <a:rPr sz="1200" b="1" spc="-10" dirty="0">
                <a:latin typeface="ＭＳ Ｐゴシック"/>
                <a:cs typeface="ＭＳ Ｐゴシック"/>
              </a:rPr>
              <a:t>ま</a:t>
            </a:r>
            <a:r>
              <a:rPr sz="1200" b="1" spc="10" dirty="0">
                <a:latin typeface="ＭＳ Ｐゴシック"/>
                <a:cs typeface="ＭＳ Ｐゴシック"/>
              </a:rPr>
              <a:t>し</a:t>
            </a:r>
            <a:r>
              <a:rPr sz="1200" b="1" dirty="0">
                <a:latin typeface="ＭＳ Ｐゴシック"/>
                <a:cs typeface="ＭＳ Ｐゴシック"/>
              </a:rPr>
              <a:t>た</a:t>
            </a:r>
            <a:r>
              <a:rPr sz="1200" spc="-15" dirty="0">
                <a:latin typeface="HG丸ｺﾞｼｯｸM-PRO"/>
                <a:cs typeface="HG丸ｺﾞｼｯｸM-PRO"/>
              </a:rPr>
              <a:t>（</a:t>
            </a:r>
            <a:r>
              <a:rPr sz="1200" b="1" spc="5" dirty="0">
                <a:latin typeface="ＭＳ Ｐゴシック"/>
                <a:cs typeface="ＭＳ Ｐゴシック"/>
              </a:rPr>
              <a:t>家</a:t>
            </a:r>
            <a:r>
              <a:rPr sz="1200" b="1" spc="-5" dirty="0">
                <a:latin typeface="ＭＳ Ｐゴシック"/>
                <a:cs typeface="ＭＳ Ｐゴシック"/>
              </a:rPr>
              <a:t>族</a:t>
            </a:r>
            <a:r>
              <a:rPr sz="1200" b="1" spc="5" dirty="0">
                <a:latin typeface="ＭＳ Ｐゴシック"/>
                <a:cs typeface="ＭＳ Ｐゴシック"/>
              </a:rPr>
              <a:t>が</a:t>
            </a:r>
            <a:r>
              <a:rPr sz="1200" b="1" spc="-10" dirty="0">
                <a:latin typeface="ＭＳ Ｐゴシック"/>
                <a:cs typeface="ＭＳ Ｐゴシック"/>
              </a:rPr>
              <a:t>増</a:t>
            </a:r>
            <a:r>
              <a:rPr sz="1200" b="1" dirty="0">
                <a:latin typeface="ＭＳ Ｐゴシック"/>
                <a:cs typeface="ＭＳ Ｐゴシック"/>
              </a:rPr>
              <a:t>え</a:t>
            </a:r>
            <a:r>
              <a:rPr sz="1200" b="1" spc="-10" dirty="0">
                <a:latin typeface="ＭＳ Ｐゴシック"/>
                <a:cs typeface="ＭＳ Ｐゴシック"/>
              </a:rPr>
              <a:t>ま</a:t>
            </a:r>
            <a:r>
              <a:rPr sz="1200" b="1" spc="-5" dirty="0">
                <a:latin typeface="ＭＳ Ｐゴシック"/>
                <a:cs typeface="ＭＳ Ｐゴシック"/>
              </a:rPr>
              <a:t>し</a:t>
            </a:r>
            <a:r>
              <a:rPr sz="1200" b="1" dirty="0">
                <a:latin typeface="ＭＳ Ｐゴシック"/>
                <a:cs typeface="ＭＳ Ｐゴシック"/>
              </a:rPr>
              <a:t>た</a:t>
            </a:r>
            <a:r>
              <a:rPr sz="1200" dirty="0">
                <a:latin typeface="HG丸ｺﾞｼｯｸM-PRO"/>
                <a:cs typeface="HG丸ｺﾞｼｯｸM-PRO"/>
              </a:rPr>
              <a:t>）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9572" y="4139122"/>
            <a:ext cx="6362700" cy="857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325" marR="5080" indent="-556260" algn="just">
              <a:lnSpc>
                <a:spcPct val="116700"/>
              </a:lnSpc>
            </a:pPr>
            <a:r>
              <a:rPr sz="1200" spc="-15" dirty="0">
                <a:latin typeface="HG丸ｺﾞｼｯｸM-PRO"/>
                <a:cs typeface="HG丸ｺﾞｼｯｸM-PRO"/>
              </a:rPr>
              <a:t>A２０</a:t>
            </a:r>
            <a:r>
              <a:rPr sz="1200" spc="215" dirty="0">
                <a:latin typeface="HG丸ｺﾞｼｯｸM-PRO"/>
                <a:cs typeface="HG丸ｺﾞｼｯｸM-PRO"/>
              </a:rPr>
              <a:t> </a:t>
            </a:r>
            <a:r>
              <a:rPr sz="1200" spc="20" dirty="0">
                <a:latin typeface="HG丸ｺﾞｼｯｸM-PRO"/>
                <a:cs typeface="HG丸ｺﾞｼｯｸM-PRO"/>
              </a:rPr>
              <a:t>生</a:t>
            </a:r>
            <a:r>
              <a:rPr sz="1200" spc="35" dirty="0">
                <a:latin typeface="HG丸ｺﾞｼｯｸM-PRO"/>
                <a:cs typeface="HG丸ｺﾞｼｯｸM-PRO"/>
              </a:rPr>
              <a:t>ま</a:t>
            </a:r>
            <a:r>
              <a:rPr sz="1200" spc="20" dirty="0">
                <a:latin typeface="HG丸ｺﾞｼｯｸM-PRO"/>
                <a:cs typeface="HG丸ｺﾞｼｯｸM-PRO"/>
              </a:rPr>
              <a:t>れた</a:t>
            </a:r>
            <a:r>
              <a:rPr sz="1200" spc="35" dirty="0">
                <a:latin typeface="HG丸ｺﾞｼｯｸM-PRO"/>
                <a:cs typeface="HG丸ｺﾞｼｯｸM-PRO"/>
              </a:rPr>
              <a:t>子ど</a:t>
            </a:r>
            <a:r>
              <a:rPr sz="1200" spc="20" dirty="0">
                <a:latin typeface="HG丸ｺﾞｼｯｸM-PRO"/>
                <a:cs typeface="HG丸ｺﾞｼｯｸM-PRO"/>
              </a:rPr>
              <a:t>も、</a:t>
            </a:r>
            <a:r>
              <a:rPr sz="1200" spc="35" dirty="0">
                <a:latin typeface="HG丸ｺﾞｼｯｸM-PRO"/>
                <a:cs typeface="HG丸ｺﾞｼｯｸM-PRO"/>
              </a:rPr>
              <a:t>も</a:t>
            </a:r>
            <a:r>
              <a:rPr sz="1200" spc="20" dirty="0">
                <a:latin typeface="HG丸ｺﾞｼｯｸM-PRO"/>
                <a:cs typeface="HG丸ｺﾞｼｯｸM-PRO"/>
              </a:rPr>
              <a:t>しく</a:t>
            </a:r>
            <a:r>
              <a:rPr sz="1200" spc="35" dirty="0">
                <a:latin typeface="HG丸ｺﾞｼｯｸM-PRO"/>
                <a:cs typeface="HG丸ｺﾞｼｯｸM-PRO"/>
              </a:rPr>
              <a:t>は</a:t>
            </a:r>
            <a:r>
              <a:rPr sz="1200" spc="20" dirty="0">
                <a:latin typeface="HG丸ｺﾞｼｯｸM-PRO"/>
                <a:cs typeface="HG丸ｺﾞｼｯｸM-PRO"/>
              </a:rPr>
              <a:t>増</a:t>
            </a:r>
            <a:r>
              <a:rPr sz="1200" spc="35" dirty="0">
                <a:latin typeface="HG丸ｺﾞｼｯｸM-PRO"/>
                <a:cs typeface="HG丸ｺﾞｼｯｸM-PRO"/>
              </a:rPr>
              <a:t>えた</a:t>
            </a:r>
            <a:r>
              <a:rPr sz="1200" spc="20" dirty="0">
                <a:latin typeface="HG丸ｺﾞｼｯｸM-PRO"/>
                <a:cs typeface="HG丸ｺﾞｼｯｸM-PRO"/>
              </a:rPr>
              <a:t>家族</a:t>
            </a:r>
            <a:r>
              <a:rPr sz="1200" spc="35" dirty="0">
                <a:latin typeface="HG丸ｺﾞｼｯｸM-PRO"/>
                <a:cs typeface="HG丸ｺﾞｼｯｸM-PRO"/>
              </a:rPr>
              <a:t>（</a:t>
            </a:r>
            <a:r>
              <a:rPr sz="1200" spc="20" dirty="0">
                <a:latin typeface="HG丸ｺﾞｼｯｸM-PRO"/>
                <a:cs typeface="HG丸ｺﾞｼｯｸM-PRO"/>
              </a:rPr>
              <a:t>父・</a:t>
            </a:r>
            <a:r>
              <a:rPr sz="1200" spc="35" dirty="0">
                <a:latin typeface="HG丸ｺﾞｼｯｸM-PRO"/>
                <a:cs typeface="HG丸ｺﾞｼｯｸM-PRO"/>
              </a:rPr>
              <a:t>母</a:t>
            </a:r>
            <a:r>
              <a:rPr sz="1200" spc="20" dirty="0">
                <a:latin typeface="HG丸ｺﾞｼｯｸM-PRO"/>
                <a:cs typeface="HG丸ｺﾞｼｯｸM-PRO"/>
              </a:rPr>
              <a:t>が</a:t>
            </a:r>
            <a:r>
              <a:rPr sz="1200" spc="35" dirty="0">
                <a:latin typeface="HG丸ｺﾞｼｯｸM-PRO"/>
                <a:cs typeface="HG丸ｺﾞｼｯｸM-PRO"/>
              </a:rPr>
              <a:t>再婚</a:t>
            </a:r>
            <a:r>
              <a:rPr sz="1200" spc="20" dirty="0">
                <a:latin typeface="HG丸ｺﾞｼｯｸM-PRO"/>
                <a:cs typeface="HG丸ｺﾞｼｯｸM-PRO"/>
              </a:rPr>
              <a:t>して</a:t>
            </a:r>
            <a:r>
              <a:rPr sz="1200" spc="35" dirty="0">
                <a:latin typeface="HG丸ｺﾞｼｯｸM-PRO"/>
                <a:cs typeface="HG丸ｺﾞｼｯｸM-PRO"/>
              </a:rPr>
              <a:t>兄</a:t>
            </a:r>
            <a:r>
              <a:rPr sz="1200" spc="20" dirty="0">
                <a:latin typeface="HG丸ｺﾞｼｯｸM-PRO"/>
                <a:cs typeface="HG丸ｺﾞｼｯｸM-PRO"/>
              </a:rPr>
              <a:t>弟姉</a:t>
            </a:r>
            <a:r>
              <a:rPr sz="1200" spc="35" dirty="0">
                <a:latin typeface="HG丸ｺﾞｼｯｸM-PRO"/>
                <a:cs typeface="HG丸ｺﾞｼｯｸM-PRO"/>
              </a:rPr>
              <a:t>妹</a:t>
            </a:r>
            <a:r>
              <a:rPr sz="1200" spc="20" dirty="0">
                <a:latin typeface="HG丸ｺﾞｼｯｸM-PRO"/>
                <a:cs typeface="HG丸ｺﾞｼｯｸM-PRO"/>
              </a:rPr>
              <a:t>が</a:t>
            </a:r>
            <a:r>
              <a:rPr sz="1200" spc="35" dirty="0">
                <a:latin typeface="HG丸ｺﾞｼｯｸM-PRO"/>
                <a:cs typeface="HG丸ｺﾞｼｯｸM-PRO"/>
              </a:rPr>
              <a:t>増え</a:t>
            </a:r>
            <a:r>
              <a:rPr sz="1200" spc="20" dirty="0">
                <a:latin typeface="HG丸ｺﾞｼｯｸM-PRO"/>
                <a:cs typeface="HG丸ｺﾞｼｯｸM-PRO"/>
              </a:rPr>
              <a:t>た等</a:t>
            </a:r>
            <a:r>
              <a:rPr sz="1200" spc="10" dirty="0">
                <a:latin typeface="HG丸ｺﾞｼｯｸM-PRO"/>
                <a:cs typeface="HG丸ｺﾞｼｯｸM-PRO"/>
              </a:rPr>
              <a:t>）</a:t>
            </a:r>
            <a:r>
              <a:rPr sz="1200" dirty="0">
                <a:latin typeface="HG丸ｺﾞｼｯｸM-PRO"/>
                <a:cs typeface="HG丸ｺﾞｼｯｸM-PRO"/>
              </a:rPr>
              <a:t>に </a:t>
            </a:r>
            <a:r>
              <a:rPr sz="1200" spc="10" dirty="0">
                <a:latin typeface="HG丸ｺﾞｼｯｸM-PRO"/>
                <a:cs typeface="HG丸ｺﾞｼｯｸM-PRO"/>
              </a:rPr>
              <a:t>ついては増</a:t>
            </a:r>
            <a:r>
              <a:rPr sz="1200" dirty="0">
                <a:latin typeface="HG丸ｺﾞｼｯｸM-PRO"/>
                <a:cs typeface="HG丸ｺﾞｼｯｸM-PRO"/>
              </a:rPr>
              <a:t>え</a:t>
            </a:r>
            <a:r>
              <a:rPr sz="1200" spc="10" dirty="0">
                <a:latin typeface="HG丸ｺﾞｼｯｸM-PRO"/>
                <a:cs typeface="HG丸ｺﾞｼｯｸM-PRO"/>
              </a:rPr>
              <a:t>た家族</a:t>
            </a:r>
            <a:r>
              <a:rPr sz="1200" dirty="0">
                <a:latin typeface="HG丸ｺﾞｼｯｸM-PRO"/>
                <a:cs typeface="HG丸ｺﾞｼｯｸM-PRO"/>
              </a:rPr>
              <a:t>分</a:t>
            </a:r>
            <a:r>
              <a:rPr sz="1200" spc="10" dirty="0">
                <a:latin typeface="HG丸ｺﾞｼｯｸM-PRO"/>
                <a:cs typeface="HG丸ｺﾞｼｯｸM-PRO"/>
              </a:rPr>
              <a:t>の</a:t>
            </a:r>
            <a:r>
              <a:rPr sz="1200" b="1" spc="5" dirty="0">
                <a:latin typeface="ＭＳ Ｐゴシック"/>
                <a:cs typeface="ＭＳ Ｐゴシック"/>
              </a:rPr>
              <a:t>Q</a:t>
            </a:r>
            <a:r>
              <a:rPr sz="1200" b="1" dirty="0">
                <a:latin typeface="ＭＳ Ｐゴシック"/>
                <a:cs typeface="ＭＳ Ｐゴシック"/>
              </a:rPr>
              <a:t>３</a:t>
            </a:r>
            <a:r>
              <a:rPr sz="1200" b="1" spc="0" dirty="0">
                <a:latin typeface="ＭＳ Ｐゴシック"/>
                <a:cs typeface="ＭＳ Ｐゴシック"/>
              </a:rPr>
              <a:t>の</a:t>
            </a:r>
            <a:r>
              <a:rPr sz="1200" b="1" spc="10" dirty="0">
                <a:latin typeface="ＭＳ Ｐゴシック"/>
                <a:cs typeface="ＭＳ Ｐゴシック"/>
              </a:rPr>
              <a:t>書</a:t>
            </a:r>
            <a:r>
              <a:rPr sz="1200" b="1" spc="0" dirty="0">
                <a:latin typeface="ＭＳ Ｐゴシック"/>
                <a:cs typeface="ＭＳ Ｐゴシック"/>
              </a:rPr>
              <a:t>類</a:t>
            </a:r>
            <a:r>
              <a:rPr sz="1200" spc="10" dirty="0">
                <a:latin typeface="HG丸ｺﾞｼｯｸM-PRO"/>
                <a:cs typeface="HG丸ｺﾞｼｯｸM-PRO"/>
              </a:rPr>
              <a:t>を提出</a:t>
            </a:r>
            <a:r>
              <a:rPr sz="1200" dirty="0">
                <a:latin typeface="HG丸ｺﾞｼｯｸM-PRO"/>
                <a:cs typeface="HG丸ｺﾞｼｯｸM-PRO"/>
              </a:rPr>
              <a:t>し</a:t>
            </a:r>
            <a:r>
              <a:rPr sz="1200" spc="10" dirty="0">
                <a:latin typeface="HG丸ｺﾞｼｯｸM-PRO"/>
                <a:cs typeface="HG丸ｺﾞｼｯｸM-PRO"/>
              </a:rPr>
              <a:t>て下さい。</a:t>
            </a:r>
            <a:r>
              <a:rPr sz="1200" dirty="0">
                <a:latin typeface="HG丸ｺﾞｼｯｸM-PRO"/>
                <a:cs typeface="HG丸ｺﾞｼｯｸM-PRO"/>
              </a:rPr>
              <a:t>ま</a:t>
            </a:r>
            <a:r>
              <a:rPr sz="1200" spc="10" dirty="0">
                <a:latin typeface="HG丸ｺﾞｼｯｸM-PRO"/>
                <a:cs typeface="HG丸ｺﾞｼｯｸM-PRO"/>
              </a:rPr>
              <a:t>た</a:t>
            </a:r>
            <a:r>
              <a:rPr sz="1200" spc="-5" dirty="0">
                <a:latin typeface="HG丸ｺﾞｼｯｸM-PRO"/>
                <a:cs typeface="HG丸ｺﾞｼｯｸM-PRO"/>
              </a:rPr>
              <a:t>、</a:t>
            </a:r>
            <a:r>
              <a:rPr sz="1200" b="1" spc="-5" dirty="0">
                <a:latin typeface="ＭＳ Ｐゴシック"/>
                <a:cs typeface="ＭＳ Ｐゴシック"/>
              </a:rPr>
              <a:t>Q</a:t>
            </a:r>
            <a:r>
              <a:rPr sz="1200" b="1" spc="0" dirty="0">
                <a:latin typeface="ＭＳ Ｐゴシック"/>
                <a:cs typeface="ＭＳ Ｐゴシック"/>
              </a:rPr>
              <a:t>4</a:t>
            </a:r>
            <a:r>
              <a:rPr sz="1200" spc="10" dirty="0">
                <a:latin typeface="HG丸ｺﾞｼｯｸM-PRO"/>
                <a:cs typeface="HG丸ｺﾞｼｯｸM-PRO"/>
              </a:rPr>
              <a:t>以降に該当</a:t>
            </a:r>
            <a:r>
              <a:rPr sz="1200" dirty="0">
                <a:latin typeface="HG丸ｺﾞｼｯｸM-PRO"/>
                <a:cs typeface="HG丸ｺﾞｼｯｸM-PRO"/>
              </a:rPr>
              <a:t>す</a:t>
            </a:r>
            <a:r>
              <a:rPr sz="1200" spc="10" dirty="0">
                <a:latin typeface="HG丸ｺﾞｼｯｸM-PRO"/>
                <a:cs typeface="HG丸ｺﾞｼｯｸM-PRO"/>
              </a:rPr>
              <a:t>る場合 </a:t>
            </a:r>
            <a:r>
              <a:rPr sz="1200" spc="20" dirty="0">
                <a:latin typeface="HG丸ｺﾞｼｯｸM-PRO"/>
                <a:cs typeface="HG丸ｺﾞｼｯｸM-PRO"/>
              </a:rPr>
              <a:t>が</a:t>
            </a:r>
            <a:r>
              <a:rPr sz="1200" spc="35" dirty="0">
                <a:latin typeface="HG丸ｺﾞｼｯｸM-PRO"/>
                <a:cs typeface="HG丸ｺﾞｼｯｸM-PRO"/>
              </a:rPr>
              <a:t>あ</a:t>
            </a:r>
            <a:r>
              <a:rPr sz="1200" spc="20" dirty="0">
                <a:latin typeface="HG丸ｺﾞｼｯｸM-PRO"/>
                <a:cs typeface="HG丸ｺﾞｼｯｸM-PRO"/>
              </a:rPr>
              <a:t>れ</a:t>
            </a:r>
            <a:r>
              <a:rPr sz="1200" spc="35" dirty="0">
                <a:latin typeface="HG丸ｺﾞｼｯｸM-PRO"/>
                <a:cs typeface="HG丸ｺﾞｼｯｸM-PRO"/>
              </a:rPr>
              <a:t>ば</a:t>
            </a:r>
            <a:r>
              <a:rPr sz="1200" spc="20" dirty="0">
                <a:latin typeface="HG丸ｺﾞｼｯｸM-PRO"/>
                <a:cs typeface="HG丸ｺﾞｼｯｸM-PRO"/>
              </a:rPr>
              <a:t>、</a:t>
            </a:r>
            <a:r>
              <a:rPr sz="1200" spc="35" dirty="0">
                <a:latin typeface="HG丸ｺﾞｼｯｸM-PRO"/>
                <a:cs typeface="HG丸ｺﾞｼｯｸM-PRO"/>
              </a:rPr>
              <a:t>そ</a:t>
            </a:r>
            <a:r>
              <a:rPr sz="1200" spc="20" dirty="0">
                <a:latin typeface="HG丸ｺﾞｼｯｸM-PRO"/>
                <a:cs typeface="HG丸ｺﾞｼｯｸM-PRO"/>
              </a:rPr>
              <a:t>の</a:t>
            </a:r>
            <a:r>
              <a:rPr sz="1200" spc="35" dirty="0">
                <a:latin typeface="HG丸ｺﾞｼｯｸM-PRO"/>
                <a:cs typeface="HG丸ｺﾞｼｯｸM-PRO"/>
              </a:rPr>
              <a:t>書類</a:t>
            </a:r>
            <a:r>
              <a:rPr sz="1200" spc="20" dirty="0">
                <a:latin typeface="HG丸ｺﾞｼｯｸM-PRO"/>
                <a:cs typeface="HG丸ｺﾞｼｯｸM-PRO"/>
              </a:rPr>
              <a:t>を</a:t>
            </a:r>
            <a:r>
              <a:rPr sz="1200" spc="35" dirty="0">
                <a:latin typeface="HG丸ｺﾞｼｯｸM-PRO"/>
                <a:cs typeface="HG丸ｺﾞｼｯｸM-PRO"/>
              </a:rPr>
              <a:t>全</a:t>
            </a:r>
            <a:r>
              <a:rPr sz="1200" spc="20" dirty="0">
                <a:latin typeface="HG丸ｺﾞｼｯｸM-PRO"/>
                <a:cs typeface="HG丸ｺﾞｼｯｸM-PRO"/>
              </a:rPr>
              <a:t>て</a:t>
            </a:r>
            <a:r>
              <a:rPr sz="1200" spc="35" dirty="0">
                <a:latin typeface="HG丸ｺﾞｼｯｸM-PRO"/>
                <a:cs typeface="HG丸ｺﾞｼｯｸM-PRO"/>
              </a:rPr>
              <a:t>提</a:t>
            </a:r>
            <a:r>
              <a:rPr sz="1200" spc="20" dirty="0">
                <a:latin typeface="HG丸ｺﾞｼｯｸM-PRO"/>
                <a:cs typeface="HG丸ｺﾞｼｯｸM-PRO"/>
              </a:rPr>
              <a:t>出</a:t>
            </a:r>
            <a:r>
              <a:rPr sz="1200" spc="35" dirty="0">
                <a:latin typeface="HG丸ｺﾞｼｯｸM-PRO"/>
                <a:cs typeface="HG丸ｺﾞｼｯｸM-PRO"/>
              </a:rPr>
              <a:t>し</a:t>
            </a:r>
            <a:r>
              <a:rPr sz="1200" spc="20" dirty="0">
                <a:latin typeface="HG丸ｺﾞｼｯｸM-PRO"/>
                <a:cs typeface="HG丸ｺﾞｼｯｸM-PRO"/>
              </a:rPr>
              <a:t>て</a:t>
            </a:r>
            <a:r>
              <a:rPr sz="1200" spc="35" dirty="0">
                <a:latin typeface="HG丸ｺﾞｼｯｸM-PRO"/>
                <a:cs typeface="HG丸ｺﾞｼｯｸM-PRO"/>
              </a:rPr>
              <a:t>下さ</a:t>
            </a:r>
            <a:r>
              <a:rPr sz="1200" spc="20" dirty="0">
                <a:latin typeface="HG丸ｺﾞｼｯｸM-PRO"/>
                <a:cs typeface="HG丸ｺﾞｼｯｸM-PRO"/>
              </a:rPr>
              <a:t>い</a:t>
            </a:r>
            <a:r>
              <a:rPr sz="1200" spc="35" dirty="0">
                <a:latin typeface="HG丸ｺﾞｼｯｸM-PRO"/>
                <a:cs typeface="HG丸ｺﾞｼｯｸM-PRO"/>
              </a:rPr>
              <a:t>。</a:t>
            </a:r>
            <a:r>
              <a:rPr sz="1200" spc="20" dirty="0">
                <a:latin typeface="HG丸ｺﾞｼｯｸM-PRO"/>
                <a:cs typeface="HG丸ｺﾞｼｯｸM-PRO"/>
              </a:rPr>
              <a:t>子</a:t>
            </a:r>
            <a:r>
              <a:rPr sz="1200" spc="35" dirty="0">
                <a:latin typeface="HG丸ｺﾞｼｯｸM-PRO"/>
                <a:cs typeface="HG丸ｺﾞｼｯｸM-PRO"/>
              </a:rPr>
              <a:t>ど</a:t>
            </a:r>
            <a:r>
              <a:rPr sz="1200" spc="20" dirty="0">
                <a:latin typeface="HG丸ｺﾞｼｯｸM-PRO"/>
                <a:cs typeface="HG丸ｺﾞｼｯｸM-PRO"/>
              </a:rPr>
              <a:t>も</a:t>
            </a:r>
            <a:r>
              <a:rPr sz="1200" spc="35" dirty="0">
                <a:latin typeface="HG丸ｺﾞｼｯｸM-PRO"/>
                <a:cs typeface="HG丸ｺﾞｼｯｸM-PRO"/>
              </a:rPr>
              <a:t>が</a:t>
            </a:r>
            <a:r>
              <a:rPr sz="1200" spc="20" dirty="0">
                <a:latin typeface="HG丸ｺﾞｼｯｸM-PRO"/>
                <a:cs typeface="HG丸ｺﾞｼｯｸM-PRO"/>
              </a:rPr>
              <a:t>生</a:t>
            </a:r>
            <a:r>
              <a:rPr sz="1200" spc="35" dirty="0">
                <a:latin typeface="HG丸ｺﾞｼｯｸM-PRO"/>
                <a:cs typeface="HG丸ｺﾞｼｯｸM-PRO"/>
              </a:rPr>
              <a:t>まれ</a:t>
            </a:r>
            <a:r>
              <a:rPr sz="1200" spc="20" dirty="0">
                <a:latin typeface="HG丸ｺﾞｼｯｸM-PRO"/>
                <a:cs typeface="HG丸ｺﾞｼｯｸM-PRO"/>
              </a:rPr>
              <a:t>た</a:t>
            </a:r>
            <a:r>
              <a:rPr sz="1200" spc="35" dirty="0">
                <a:latin typeface="HG丸ｺﾞｼｯｸM-PRO"/>
                <a:cs typeface="HG丸ｺﾞｼｯｸM-PRO"/>
              </a:rPr>
              <a:t>ば</a:t>
            </a:r>
            <a:r>
              <a:rPr sz="1200" spc="20" dirty="0">
                <a:latin typeface="HG丸ｺﾞｼｯｸM-PRO"/>
                <a:cs typeface="HG丸ｺﾞｼｯｸM-PRO"/>
              </a:rPr>
              <a:t>か</a:t>
            </a:r>
            <a:r>
              <a:rPr sz="1200" spc="35" dirty="0">
                <a:latin typeface="HG丸ｺﾞｼｯｸM-PRO"/>
                <a:cs typeface="HG丸ｺﾞｼｯｸM-PRO"/>
              </a:rPr>
              <a:t>りで</a:t>
            </a:r>
            <a:r>
              <a:rPr sz="1200" u="sng" spc="35" dirty="0">
                <a:latin typeface="HG丸ｺﾞｼｯｸM-PRO"/>
                <a:cs typeface="HG丸ｺﾞｼｯｸM-PRO"/>
              </a:rPr>
              <a:t>健</a:t>
            </a:r>
            <a:r>
              <a:rPr sz="1200" u="sng" spc="20" dirty="0">
                <a:latin typeface="HG丸ｺﾞｼｯｸM-PRO"/>
                <a:cs typeface="HG丸ｺﾞｼｯｸM-PRO"/>
              </a:rPr>
              <a:t>康保険証 </a:t>
            </a:r>
            <a:r>
              <a:rPr sz="1200" u="sng" dirty="0">
                <a:latin typeface="HG丸ｺﾞｼｯｸM-PRO"/>
                <a:cs typeface="HG丸ｺﾞｼｯｸM-PRO"/>
              </a:rPr>
              <a:t>がない、手続きが済んでいないという場合は、学生課まで相談</a:t>
            </a:r>
            <a:r>
              <a:rPr sz="1200" dirty="0">
                <a:latin typeface="HG丸ｺﾞｼｯｸM-PRO"/>
                <a:cs typeface="HG丸ｺﾞｼｯｸM-PRO"/>
              </a:rPr>
              <a:t>してください。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9119" y="5254751"/>
            <a:ext cx="6477000" cy="22097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4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Q２１</a:t>
            </a:r>
            <a:r>
              <a:rPr sz="1200" spc="295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父が（家計支持者の兄が）</a:t>
            </a:r>
            <a:r>
              <a:rPr sz="1200" b="1" spc="5" dirty="0">
                <a:latin typeface="ＭＳ Ｐゴシック"/>
                <a:cs typeface="ＭＳ Ｐゴシック"/>
              </a:rPr>
              <a:t>単</a:t>
            </a:r>
            <a:r>
              <a:rPr sz="1200" b="1" spc="-5" dirty="0">
                <a:latin typeface="ＭＳ Ｐゴシック"/>
                <a:cs typeface="ＭＳ Ｐゴシック"/>
              </a:rPr>
              <a:t>身</a:t>
            </a:r>
            <a:r>
              <a:rPr sz="1200" b="1" spc="5" dirty="0">
                <a:latin typeface="ＭＳ Ｐゴシック"/>
                <a:cs typeface="ＭＳ Ｐゴシック"/>
              </a:rPr>
              <a:t>赴</a:t>
            </a:r>
            <a:r>
              <a:rPr sz="1200" b="1" spc="-5" dirty="0">
                <a:latin typeface="ＭＳ Ｐゴシック"/>
                <a:cs typeface="ＭＳ Ｐゴシック"/>
              </a:rPr>
              <a:t>任</a:t>
            </a:r>
            <a:r>
              <a:rPr sz="1200" dirty="0">
                <a:latin typeface="HG丸ｺﾞｼｯｸM-PRO"/>
                <a:cs typeface="HG丸ｺﾞｼｯｸM-PRO"/>
              </a:rPr>
              <a:t>しているので、家計が圧迫されています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9572" y="5467258"/>
            <a:ext cx="6374765" cy="171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60" marR="154305" indent="-556260" algn="just">
              <a:lnSpc>
                <a:spcPct val="116300"/>
              </a:lnSpc>
            </a:pPr>
            <a:r>
              <a:rPr sz="1200" spc="-15" dirty="0">
                <a:latin typeface="HG丸ｺﾞｼｯｸM-PRO"/>
                <a:cs typeface="HG丸ｺﾞｼｯｸM-PRO"/>
              </a:rPr>
              <a:t>A２１</a:t>
            </a:r>
            <a:r>
              <a:rPr sz="1200" spc="210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単身赴任の</a:t>
            </a:r>
            <a:r>
              <a:rPr sz="1200" spc="-15" dirty="0">
                <a:latin typeface="HG丸ｺﾞｼｯｸM-PRO"/>
                <a:cs typeface="HG丸ｺﾞｼｯｸM-PRO"/>
              </a:rPr>
              <a:t>費</a:t>
            </a:r>
            <a:r>
              <a:rPr sz="1200" dirty="0">
                <a:latin typeface="HG丸ｺﾞｼｯｸM-PRO"/>
                <a:cs typeface="HG丸ｺﾞｼｯｸM-PRO"/>
              </a:rPr>
              <a:t>用が、収入から控除されます。ただし。勤務先から</a:t>
            </a:r>
            <a:r>
              <a:rPr sz="1200" u="sng" dirty="0">
                <a:latin typeface="HG丸ｺﾞｼｯｸM-PRO"/>
                <a:cs typeface="HG丸ｺﾞｼｯｸM-PRO"/>
              </a:rPr>
              <a:t>単身赴任手当等の</a:t>
            </a:r>
            <a:r>
              <a:rPr sz="1200" u="sng" spc="-1200" dirty="0">
                <a:latin typeface="HG丸ｺﾞｼｯｸM-PRO"/>
                <a:cs typeface="HG丸ｺﾞｼｯｸM-PRO"/>
              </a:rPr>
              <a:t>補 </a:t>
            </a:r>
            <a:r>
              <a:rPr sz="1200" u="sng" dirty="0">
                <a:latin typeface="HG丸ｺﾞｼｯｸM-PRO"/>
                <a:cs typeface="HG丸ｺﾞｼｯｸM-PRO"/>
              </a:rPr>
              <a:t>助が出ている場合は、費用から手当（補助額）を除いた金額を控除</a:t>
            </a:r>
            <a:r>
              <a:rPr sz="1200" dirty="0">
                <a:latin typeface="HG丸ｺﾞｼｯｸM-PRO"/>
                <a:cs typeface="HG丸ｺﾞｼｯｸM-PRO"/>
              </a:rPr>
              <a:t>します。以下の 書類が必要です。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75"/>
              </a:spcBef>
            </a:pPr>
            <a:r>
              <a:rPr sz="1200" b="1" spc="0" dirty="0">
                <a:latin typeface="ＭＳ Ｐゴシック"/>
                <a:cs typeface="ＭＳ Ｐゴシック"/>
              </a:rPr>
              <a:t>①</a:t>
            </a:r>
            <a:r>
              <a:rPr sz="1200" dirty="0">
                <a:latin typeface="HG丸ｺﾞｼｯｸM-PRO"/>
                <a:cs typeface="HG丸ｺﾞｼｯｸM-PRO"/>
              </a:rPr>
              <a:t>単身赴任手当額等</a:t>
            </a:r>
            <a:r>
              <a:rPr sz="1200" spc="-15" dirty="0">
                <a:latin typeface="HG丸ｺﾞｼｯｸM-PRO"/>
                <a:cs typeface="HG丸ｺﾞｼｯｸM-PRO"/>
              </a:rPr>
              <a:t>の</a:t>
            </a:r>
            <a:r>
              <a:rPr sz="1200" dirty="0">
                <a:latin typeface="HG丸ｺﾞｼｯｸM-PRO"/>
                <a:cs typeface="HG丸ｺﾞｼｯｸM-PRO"/>
              </a:rPr>
              <a:t>わかる書類のコピー（給与明細書等）</a:t>
            </a:r>
            <a:r>
              <a:rPr sz="1200" spc="-100" dirty="0">
                <a:latin typeface="HG丸ｺﾞｼｯｸM-PRO"/>
                <a:cs typeface="HG丸ｺﾞｼｯｸM-PRO"/>
              </a:rPr>
              <a:t>…不</a:t>
            </a:r>
            <a:r>
              <a:rPr sz="1200" spc="-110" dirty="0">
                <a:latin typeface="HG丸ｺﾞｼｯｸM-PRO"/>
                <a:cs typeface="HG丸ｺﾞｼｯｸM-PRO"/>
              </a:rPr>
              <a:t>支</a:t>
            </a:r>
            <a:r>
              <a:rPr sz="1200" spc="-100" dirty="0">
                <a:latin typeface="HG丸ｺﾞｼｯｸM-PRO"/>
                <a:cs typeface="HG丸ｺﾞｼｯｸM-PRO"/>
              </a:rPr>
              <a:t>給の場</a:t>
            </a:r>
            <a:r>
              <a:rPr sz="1200" spc="-110" dirty="0">
                <a:latin typeface="HG丸ｺﾞｼｯｸM-PRO"/>
                <a:cs typeface="HG丸ｺﾞｼｯｸM-PRO"/>
              </a:rPr>
              <a:t>合</a:t>
            </a:r>
            <a:r>
              <a:rPr sz="1200" spc="-100" dirty="0">
                <a:latin typeface="HG丸ｺﾞｼｯｸM-PRO"/>
                <a:cs typeface="HG丸ｺﾞｼｯｸM-PRO"/>
              </a:rPr>
              <a:t>は申</a:t>
            </a:r>
            <a:r>
              <a:rPr sz="1200" spc="-110" dirty="0">
                <a:latin typeface="HG丸ｺﾞｼｯｸM-PRO"/>
                <a:cs typeface="HG丸ｺﾞｼｯｸM-PRO"/>
              </a:rPr>
              <a:t>し</a:t>
            </a:r>
            <a:r>
              <a:rPr sz="1200" spc="-100" dirty="0">
                <a:latin typeface="HG丸ｺﾞｼｯｸM-PRO"/>
                <a:cs typeface="HG丸ｺﾞｼｯｸM-PRO"/>
              </a:rPr>
              <a:t>出る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50"/>
              </a:spcBef>
            </a:pPr>
            <a:r>
              <a:rPr sz="1200" b="1" spc="0" dirty="0">
                <a:latin typeface="ＭＳ Ｐゴシック"/>
                <a:cs typeface="ＭＳ Ｐゴシック"/>
              </a:rPr>
              <a:t>②</a:t>
            </a:r>
            <a:r>
              <a:rPr sz="1200" dirty="0">
                <a:latin typeface="HG丸ｺﾞｼｯｸM-PRO"/>
                <a:cs typeface="HG丸ｺﾞｼｯｸM-PRO"/>
              </a:rPr>
              <a:t>水道・光熱費（電</a:t>
            </a:r>
            <a:r>
              <a:rPr sz="1200" spc="-15" dirty="0">
                <a:latin typeface="HG丸ｺﾞｼｯｸM-PRO"/>
                <a:cs typeface="HG丸ｺﾞｼｯｸM-PRO"/>
              </a:rPr>
              <a:t>気</a:t>
            </a:r>
            <a:r>
              <a:rPr sz="1200" dirty="0">
                <a:latin typeface="HG丸ｺﾞｼｯｸM-PRO"/>
                <a:cs typeface="HG丸ｺﾞｼｯｸM-PRO"/>
              </a:rPr>
              <a:t>・ガス・水道料金）の明細書コピー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25"/>
              </a:spcBef>
            </a:pPr>
            <a:r>
              <a:rPr sz="1200" b="1" spc="0" dirty="0">
                <a:latin typeface="ＭＳ Ｐゴシック"/>
                <a:cs typeface="ＭＳ Ｐゴシック"/>
              </a:rPr>
              <a:t>③</a:t>
            </a:r>
            <a:r>
              <a:rPr sz="1200" dirty="0">
                <a:latin typeface="HG丸ｺﾞｼｯｸM-PRO"/>
                <a:cs typeface="HG丸ｺﾞｼｯｸM-PRO"/>
              </a:rPr>
              <a:t>賃貸契約書コピー</a:t>
            </a:r>
            <a:endParaRPr sz="1200">
              <a:latin typeface="HG丸ｺﾞｼｯｸM-PRO"/>
              <a:cs typeface="HG丸ｺﾞｼｯｸM-PRO"/>
            </a:endParaRPr>
          </a:p>
          <a:p>
            <a:pPr marL="571500">
              <a:lnSpc>
                <a:spcPct val="100000"/>
              </a:lnSpc>
              <a:spcBef>
                <a:spcPts val="235"/>
              </a:spcBef>
            </a:pPr>
            <a:r>
              <a:rPr sz="1200" b="1" spc="0" dirty="0">
                <a:latin typeface="ＭＳ Ｐゴシック"/>
                <a:cs typeface="ＭＳ Ｐゴシック"/>
              </a:rPr>
              <a:t>④</a:t>
            </a:r>
            <a:r>
              <a:rPr sz="1200" dirty="0">
                <a:latin typeface="HG丸ｺﾞｼｯｸM-PRO"/>
                <a:cs typeface="HG丸ｺﾞｼｯｸM-PRO"/>
              </a:rPr>
              <a:t>通帳コピー（家賃</a:t>
            </a:r>
            <a:r>
              <a:rPr sz="1200" spc="-15" dirty="0">
                <a:latin typeface="HG丸ｺﾞｼｯｸM-PRO"/>
                <a:cs typeface="HG丸ｺﾞｼｯｸM-PRO"/>
              </a:rPr>
              <a:t>の</a:t>
            </a:r>
            <a:r>
              <a:rPr sz="1200" dirty="0">
                <a:latin typeface="HG丸ｺﾞｼｯｸM-PRO"/>
                <a:cs typeface="HG丸ｺﾞｼｯｸM-PRO"/>
              </a:rPr>
              <a:t>引き落とし金額がわかるページ）又は家賃の領収書コピー</a:t>
            </a:r>
            <a:endParaRPr sz="1200">
              <a:latin typeface="HG丸ｺﾞｼｯｸM-PRO"/>
              <a:cs typeface="HG丸ｺﾞｼｯｸM-PRO"/>
            </a:endParaRPr>
          </a:p>
          <a:p>
            <a:pPr marL="568325">
              <a:lnSpc>
                <a:spcPct val="100000"/>
              </a:lnSpc>
              <a:spcBef>
                <a:spcPts val="250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※②③④以外（町内会費・契約手数料・更新料等）については控除の対象外です。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9119" y="7408164"/>
            <a:ext cx="6477000" cy="22097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45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Q２２</a:t>
            </a:r>
            <a:r>
              <a:rPr sz="1200" spc="300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自宅が</a:t>
            </a:r>
            <a:r>
              <a:rPr sz="1200" b="1" spc="5" dirty="0">
                <a:latin typeface="ＭＳ Ｐゴシック"/>
                <a:cs typeface="ＭＳ Ｐゴシック"/>
              </a:rPr>
              <a:t>火事</a:t>
            </a:r>
            <a:r>
              <a:rPr sz="1200" spc="-15" dirty="0">
                <a:latin typeface="HG丸ｺﾞｼｯｸM-PRO"/>
                <a:cs typeface="HG丸ｺﾞｼｯｸM-PRO"/>
              </a:rPr>
              <a:t>で</a:t>
            </a:r>
            <a:r>
              <a:rPr sz="1200" dirty="0">
                <a:latin typeface="HG丸ｺﾞｼｯｸM-PRO"/>
                <a:cs typeface="HG丸ｺﾞｼｯｸM-PRO"/>
              </a:rPr>
              <a:t>焼けた（</a:t>
            </a:r>
            <a:r>
              <a:rPr sz="1200" b="1" spc="5" dirty="0">
                <a:latin typeface="ＭＳ Ｐゴシック"/>
                <a:cs typeface="ＭＳ Ｐゴシック"/>
              </a:rPr>
              <a:t>地震</a:t>
            </a:r>
            <a:r>
              <a:rPr sz="1200" dirty="0">
                <a:latin typeface="HG丸ｺﾞｼｯｸM-PRO"/>
                <a:cs typeface="HG丸ｺﾞｼｯｸM-PRO"/>
              </a:rPr>
              <a:t>で倒壊</a:t>
            </a:r>
            <a:r>
              <a:rPr sz="1200" spc="-15" dirty="0">
                <a:latin typeface="HG丸ｺﾞｼｯｸM-PRO"/>
                <a:cs typeface="HG丸ｺﾞｼｯｸM-PRO"/>
              </a:rPr>
              <a:t>し</a:t>
            </a:r>
            <a:r>
              <a:rPr sz="1200" dirty="0">
                <a:latin typeface="HG丸ｺﾞｼｯｸM-PRO"/>
                <a:cs typeface="HG丸ｺﾞｼｯｸM-PRO"/>
              </a:rPr>
              <a:t>た・</a:t>
            </a:r>
            <a:r>
              <a:rPr sz="1200" b="1" spc="5" dirty="0">
                <a:latin typeface="ＭＳ Ｐゴシック"/>
                <a:cs typeface="ＭＳ Ｐゴシック"/>
              </a:rPr>
              <a:t>台風</a:t>
            </a:r>
            <a:r>
              <a:rPr sz="1200" dirty="0">
                <a:latin typeface="HG丸ｺﾞｼｯｸM-PRO"/>
                <a:cs typeface="HG丸ｺﾞｼｯｸM-PRO"/>
              </a:rPr>
              <a:t>で浸水した</a:t>
            </a:r>
            <a:r>
              <a:rPr sz="1200" spc="-15" dirty="0">
                <a:latin typeface="HG丸ｺﾞｼｯｸM-PRO"/>
                <a:cs typeface="HG丸ｺﾞｼｯｸM-PRO"/>
              </a:rPr>
              <a:t>）</a:t>
            </a:r>
            <a:r>
              <a:rPr sz="1200" dirty="0">
                <a:latin typeface="HG丸ｺﾞｼｯｸM-PRO"/>
                <a:cs typeface="HG丸ｺﾞｼｯｸM-PRO"/>
              </a:rPr>
              <a:t>ため、仮住まいしています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9572" y="7619938"/>
            <a:ext cx="6283325" cy="862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60" marR="5080" indent="-556260" algn="just">
              <a:lnSpc>
                <a:spcPct val="116700"/>
              </a:lnSpc>
            </a:pPr>
            <a:r>
              <a:rPr sz="1200" spc="-20" dirty="0">
                <a:latin typeface="HG丸ｺﾞｼｯｸM-PRO"/>
                <a:cs typeface="HG丸ｺﾞｼｯｸM-PRO"/>
              </a:rPr>
              <a:t>A２２</a:t>
            </a:r>
            <a:r>
              <a:rPr sz="1200" spc="280" dirty="0">
                <a:latin typeface="HG丸ｺﾞｼｯｸM-PRO"/>
                <a:cs typeface="HG丸ｺﾞｼｯｸM-PRO"/>
              </a:rPr>
              <a:t> </a:t>
            </a:r>
            <a:r>
              <a:rPr sz="1200" spc="10" dirty="0">
                <a:latin typeface="HG丸ｺﾞｼｯｸM-PRO"/>
                <a:cs typeface="HG丸ｺﾞｼｯｸM-PRO"/>
              </a:rPr>
              <a:t>前期</a:t>
            </a:r>
            <a:r>
              <a:rPr sz="1200" dirty="0">
                <a:latin typeface="HG丸ｺﾞｼｯｸM-PRO"/>
                <a:cs typeface="HG丸ｺﾞｼｯｸM-PRO"/>
              </a:rPr>
              <a:t>は</a:t>
            </a:r>
            <a:r>
              <a:rPr sz="1200" u="sng" spc="10" dirty="0">
                <a:latin typeface="HG丸ｺﾞｼｯｸM-PRO"/>
                <a:cs typeface="HG丸ｺﾞｼｯｸM-PRO"/>
              </a:rPr>
              <a:t>授業料納付猶予願の提出期</a:t>
            </a:r>
            <a:r>
              <a:rPr sz="1200" u="sng" dirty="0">
                <a:latin typeface="HG丸ｺﾞｼｯｸM-PRO"/>
                <a:cs typeface="HG丸ｺﾞｼｯｸM-PRO"/>
              </a:rPr>
              <a:t>限</a:t>
            </a:r>
            <a:r>
              <a:rPr sz="1200" u="sng" spc="10" dirty="0">
                <a:latin typeface="HG丸ｺﾞｼｯｸM-PRO"/>
                <a:cs typeface="HG丸ｺﾞｼｯｸM-PRO"/>
              </a:rPr>
              <a:t>前６か月（新入生は</a:t>
            </a:r>
            <a:r>
              <a:rPr sz="1200" u="sng" dirty="0">
                <a:latin typeface="HG丸ｺﾞｼｯｸM-PRO"/>
                <a:cs typeface="HG丸ｺﾞｼｯｸM-PRO"/>
              </a:rPr>
              <a:t>入</a:t>
            </a:r>
            <a:r>
              <a:rPr sz="1200" u="sng" spc="10" dirty="0">
                <a:latin typeface="HG丸ｺﾞｼｯｸM-PRO"/>
                <a:cs typeface="HG丸ｺﾞｼｯｸM-PRO"/>
              </a:rPr>
              <a:t>学前１年）以内</a:t>
            </a:r>
            <a:r>
              <a:rPr sz="1200" spc="10" dirty="0">
                <a:latin typeface="HG丸ｺﾞｼｯｸM-PRO"/>
                <a:cs typeface="HG丸ｺﾞｼｯｸM-PRO"/>
              </a:rPr>
              <a:t>、後</a:t>
            </a:r>
            <a:r>
              <a:rPr sz="1200" dirty="0">
                <a:latin typeface="HG丸ｺﾞｼｯｸM-PRO"/>
                <a:cs typeface="HG丸ｺﾞｼｯｸM-PRO"/>
              </a:rPr>
              <a:t>期は 減免申請期限前６か</a:t>
            </a:r>
            <a:r>
              <a:rPr sz="1200" spc="10" dirty="0">
                <a:latin typeface="HG丸ｺﾞｼｯｸM-PRO"/>
                <a:cs typeface="HG丸ｺﾞｼｯｸM-PRO"/>
              </a:rPr>
              <a:t>月</a:t>
            </a:r>
            <a:r>
              <a:rPr sz="1200" dirty="0">
                <a:latin typeface="HG丸ｺﾞｼｯｸM-PRO"/>
                <a:cs typeface="HG丸ｺﾞｼｯｸM-PRO"/>
              </a:rPr>
              <a:t>（新入生は入学前１</a:t>
            </a:r>
            <a:r>
              <a:rPr sz="1200" spc="10" dirty="0">
                <a:latin typeface="HG丸ｺﾞｼｯｸM-PRO"/>
                <a:cs typeface="HG丸ｺﾞｼｯｸM-PRO"/>
              </a:rPr>
              <a:t>年</a:t>
            </a:r>
            <a:r>
              <a:rPr sz="1200" dirty="0">
                <a:latin typeface="HG丸ｺﾞｼｯｸM-PRO"/>
                <a:cs typeface="HG丸ｺﾞｼｯｸM-PRO"/>
              </a:rPr>
              <a:t>）以内に</a:t>
            </a:r>
            <a:r>
              <a:rPr sz="1200" b="1" dirty="0">
                <a:latin typeface="ＭＳ Ｐゴシック"/>
                <a:cs typeface="ＭＳ Ｐゴシック"/>
              </a:rPr>
              <a:t>火災、</a:t>
            </a:r>
            <a:r>
              <a:rPr sz="1200" b="1" spc="-5" dirty="0">
                <a:latin typeface="ＭＳ Ｐゴシック"/>
                <a:cs typeface="ＭＳ Ｐゴシック"/>
              </a:rPr>
              <a:t>風</a:t>
            </a:r>
            <a:r>
              <a:rPr sz="1200" b="1" spc="0" dirty="0">
                <a:latin typeface="ＭＳ Ｐゴシック"/>
                <a:cs typeface="ＭＳ Ｐゴシック"/>
              </a:rPr>
              <a:t>水</a:t>
            </a:r>
            <a:r>
              <a:rPr sz="1200" b="1" spc="-5" dirty="0">
                <a:latin typeface="ＭＳ Ｐゴシック"/>
                <a:cs typeface="ＭＳ Ｐゴシック"/>
              </a:rPr>
              <a:t>害</a:t>
            </a:r>
            <a:r>
              <a:rPr sz="1200" b="1" dirty="0">
                <a:latin typeface="ＭＳ Ｐゴシック"/>
                <a:cs typeface="ＭＳ Ｐゴシック"/>
              </a:rPr>
              <a:t>、</a:t>
            </a:r>
            <a:r>
              <a:rPr sz="1200" b="1" spc="0" dirty="0">
                <a:latin typeface="ＭＳ Ｐゴシック"/>
                <a:cs typeface="ＭＳ Ｐゴシック"/>
              </a:rPr>
              <a:t>震</a:t>
            </a:r>
            <a:r>
              <a:rPr sz="1200" b="1" spc="-5" dirty="0">
                <a:latin typeface="ＭＳ Ｐゴシック"/>
                <a:cs typeface="ＭＳ Ｐゴシック"/>
              </a:rPr>
              <a:t>災</a:t>
            </a:r>
            <a:r>
              <a:rPr sz="1200" b="1" spc="0" dirty="0">
                <a:latin typeface="ＭＳ Ｐゴシック"/>
                <a:cs typeface="ＭＳ Ｐゴシック"/>
              </a:rPr>
              <a:t>等</a:t>
            </a:r>
            <a:r>
              <a:rPr sz="1200" dirty="0">
                <a:latin typeface="HG丸ｺﾞｼｯｸM-PRO"/>
                <a:cs typeface="HG丸ｺﾞｼｯｸM-PRO"/>
              </a:rPr>
              <a:t>に遭った 場合は、</a:t>
            </a:r>
            <a:r>
              <a:rPr sz="1200" b="1" u="sng" spc="5" dirty="0">
                <a:latin typeface="ＭＳ Ｐゴシック"/>
                <a:cs typeface="ＭＳ Ｐゴシック"/>
              </a:rPr>
              <a:t>被</a:t>
            </a:r>
            <a:r>
              <a:rPr sz="1200" b="1" u="sng" spc="-10" dirty="0">
                <a:latin typeface="ＭＳ Ｐゴシック"/>
                <a:cs typeface="ＭＳ Ｐゴシック"/>
              </a:rPr>
              <a:t>災</a:t>
            </a:r>
            <a:r>
              <a:rPr sz="1200" b="1" u="sng" spc="5" dirty="0">
                <a:latin typeface="ＭＳ Ｐゴシック"/>
                <a:cs typeface="ＭＳ Ｐゴシック"/>
              </a:rPr>
              <a:t>・</a:t>
            </a:r>
            <a:r>
              <a:rPr sz="1200" b="1" u="sng" spc="-5" dirty="0">
                <a:latin typeface="ＭＳ Ｐゴシック"/>
                <a:cs typeface="ＭＳ Ｐゴシック"/>
              </a:rPr>
              <a:t>罹災証明</a:t>
            </a:r>
            <a:r>
              <a:rPr sz="1200" b="1" u="sng" spc="-85" dirty="0">
                <a:latin typeface="ＭＳ Ｐゴシック"/>
                <a:cs typeface="ＭＳ Ｐゴシック"/>
              </a:rPr>
              <a:t> </a:t>
            </a:r>
            <a:r>
              <a:rPr sz="1200" b="1" u="sng" spc="-5" dirty="0">
                <a:latin typeface="ＭＳ Ｐゴシック"/>
                <a:cs typeface="ＭＳ Ｐゴシック"/>
              </a:rPr>
              <a:t>書</a:t>
            </a:r>
            <a:r>
              <a:rPr sz="1200" dirty="0">
                <a:latin typeface="HG丸ｺﾞｼｯｸM-PRO"/>
                <a:cs typeface="HG丸ｺﾞｼｯｸM-PRO"/>
              </a:rPr>
              <a:t>（被害・損害の程度がわかるもの）の提出が必要です。</a:t>
            </a:r>
            <a:endParaRPr sz="1200">
              <a:latin typeface="HG丸ｺﾞｼｯｸM-PRO"/>
              <a:cs typeface="HG丸ｺﾞｼｯｸM-PRO"/>
            </a:endParaRPr>
          </a:p>
          <a:p>
            <a:pPr marL="568960">
              <a:lnSpc>
                <a:spcPct val="100000"/>
              </a:lnSpc>
              <a:spcBef>
                <a:spcPts val="275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※申請期限前６か月以内に被災した世帯の場合は、成績要件を緩和します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9119" y="8723369"/>
            <a:ext cx="6477000" cy="40386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Q２３</a:t>
            </a:r>
            <a:r>
              <a:rPr sz="1200" spc="380" dirty="0">
                <a:latin typeface="HG丸ｺﾞｼｯｸM-PRO"/>
                <a:cs typeface="HG丸ｺﾞｼｯｸM-PRO"/>
              </a:rPr>
              <a:t> </a:t>
            </a:r>
            <a:r>
              <a:rPr sz="1200" b="1" spc="5" dirty="0">
                <a:latin typeface="ＭＳ Ｐゴシック"/>
                <a:cs typeface="ＭＳ Ｐゴシック"/>
              </a:rPr>
              <a:t>成</a:t>
            </a:r>
            <a:r>
              <a:rPr sz="1200" b="1" spc="-5" dirty="0">
                <a:latin typeface="ＭＳ Ｐゴシック"/>
                <a:cs typeface="ＭＳ Ｐゴシック"/>
              </a:rPr>
              <a:t>績</a:t>
            </a:r>
            <a:r>
              <a:rPr sz="1200" b="1" spc="5" dirty="0">
                <a:latin typeface="ＭＳ Ｐゴシック"/>
                <a:cs typeface="ＭＳ Ｐゴシック"/>
              </a:rPr>
              <a:t>要</a:t>
            </a:r>
            <a:r>
              <a:rPr sz="1200" b="1" spc="-5" dirty="0">
                <a:latin typeface="ＭＳ Ｐゴシック"/>
                <a:cs typeface="ＭＳ Ｐゴシック"/>
              </a:rPr>
              <a:t>件</a:t>
            </a:r>
            <a:r>
              <a:rPr sz="1200" b="1" spc="-10" dirty="0">
                <a:latin typeface="ＭＳ Ｐゴシック"/>
                <a:cs typeface="ＭＳ Ｐゴシック"/>
              </a:rPr>
              <a:t> </a:t>
            </a:r>
            <a:r>
              <a:rPr sz="1200" b="1" dirty="0">
                <a:latin typeface="ＭＳ Ｐゴシック"/>
                <a:cs typeface="ＭＳ Ｐゴシック"/>
              </a:rPr>
              <a:t>(</a:t>
            </a:r>
            <a:r>
              <a:rPr sz="1200" b="1" spc="-10" dirty="0">
                <a:latin typeface="ＭＳ Ｐゴシック"/>
                <a:cs typeface="ＭＳ Ｐゴシック"/>
              </a:rPr>
              <a:t>秀</a:t>
            </a:r>
            <a:r>
              <a:rPr sz="1200" b="1" spc="-5" dirty="0">
                <a:latin typeface="ＭＳ Ｐゴシック"/>
                <a:cs typeface="ＭＳ Ｐゴシック"/>
              </a:rPr>
              <a:t>・</a:t>
            </a:r>
            <a:r>
              <a:rPr sz="1200" b="1" dirty="0">
                <a:latin typeface="ＭＳ Ｐゴシック"/>
                <a:cs typeface="ＭＳ Ｐゴシック"/>
              </a:rPr>
              <a:t>優</a:t>
            </a:r>
            <a:r>
              <a:rPr sz="1200" b="1" spc="-5" dirty="0">
                <a:latin typeface="ＭＳ Ｐゴシック"/>
                <a:cs typeface="ＭＳ Ｐゴシック"/>
              </a:rPr>
              <a:t>・</a:t>
            </a:r>
            <a:r>
              <a:rPr sz="1200" b="1" dirty="0">
                <a:latin typeface="ＭＳ Ｐゴシック"/>
                <a:cs typeface="ＭＳ Ｐゴシック"/>
              </a:rPr>
              <a:t>良</a:t>
            </a:r>
            <a:r>
              <a:rPr sz="1200" b="1" spc="-5" dirty="0">
                <a:latin typeface="ＭＳ Ｐゴシック"/>
                <a:cs typeface="ＭＳ Ｐゴシック"/>
              </a:rPr>
              <a:t>が</a:t>
            </a:r>
            <a:r>
              <a:rPr sz="1200" b="1" spc="-10" dirty="0">
                <a:latin typeface="ＭＳ Ｐゴシック"/>
                <a:cs typeface="ＭＳ Ｐゴシック"/>
              </a:rPr>
              <a:t> </a:t>
            </a:r>
            <a:r>
              <a:rPr sz="1200" b="1" spc="-5" dirty="0">
                <a:latin typeface="ＭＳ Ｐゴシック"/>
                <a:cs typeface="ＭＳ Ｐゴシック"/>
              </a:rPr>
              <a:t>2/3</a:t>
            </a:r>
            <a:r>
              <a:rPr sz="1200" b="1" spc="-10" dirty="0">
                <a:latin typeface="ＭＳ Ｐゴシック"/>
                <a:cs typeface="ＭＳ Ｐゴシック"/>
              </a:rPr>
              <a:t> </a:t>
            </a:r>
            <a:r>
              <a:rPr sz="1200" b="1" spc="-5" dirty="0">
                <a:latin typeface="ＭＳ Ｐゴシック"/>
                <a:cs typeface="ＭＳ Ｐゴシック"/>
              </a:rPr>
              <a:t>以</a:t>
            </a:r>
            <a:r>
              <a:rPr sz="1200" b="1" spc="5" dirty="0">
                <a:latin typeface="ＭＳ Ｐゴシック"/>
                <a:cs typeface="ＭＳ Ｐゴシック"/>
              </a:rPr>
              <a:t>上</a:t>
            </a:r>
            <a:r>
              <a:rPr sz="1200" b="1" spc="-5" dirty="0">
                <a:latin typeface="ＭＳ Ｐゴシック"/>
                <a:cs typeface="ＭＳ Ｐゴシック"/>
              </a:rPr>
              <a:t>)</a:t>
            </a:r>
            <a:r>
              <a:rPr sz="1200" b="1" spc="-15" dirty="0">
                <a:latin typeface="ＭＳ Ｐゴシック"/>
                <a:cs typeface="ＭＳ Ｐゴシック"/>
              </a:rPr>
              <a:t> </a:t>
            </a:r>
            <a:r>
              <a:rPr sz="1200" b="1" spc="-5" dirty="0">
                <a:latin typeface="ＭＳ Ｐゴシック"/>
                <a:cs typeface="ＭＳ Ｐゴシック"/>
              </a:rPr>
              <a:t>を満</a:t>
            </a:r>
            <a:r>
              <a:rPr sz="1200" b="1" dirty="0">
                <a:latin typeface="ＭＳ Ｐゴシック"/>
                <a:cs typeface="ＭＳ Ｐゴシック"/>
              </a:rPr>
              <a:t>た</a:t>
            </a:r>
            <a:r>
              <a:rPr sz="1200" b="1" spc="5" dirty="0">
                <a:latin typeface="ＭＳ Ｐゴシック"/>
                <a:cs typeface="ＭＳ Ｐゴシック"/>
              </a:rPr>
              <a:t>す</a:t>
            </a:r>
            <a:r>
              <a:rPr sz="1200" b="1" spc="-10" dirty="0">
                <a:latin typeface="ＭＳ Ｐゴシック"/>
                <a:cs typeface="ＭＳ Ｐゴシック"/>
              </a:rPr>
              <a:t>に</a:t>
            </a:r>
            <a:r>
              <a:rPr sz="1200" b="1" spc="5" dirty="0">
                <a:latin typeface="ＭＳ Ｐゴシック"/>
                <a:cs typeface="ＭＳ Ｐゴシック"/>
              </a:rPr>
              <a:t>は</a:t>
            </a:r>
            <a:r>
              <a:rPr sz="1200" b="1" spc="-10" dirty="0">
                <a:latin typeface="ＭＳ Ｐゴシック"/>
                <a:cs typeface="ＭＳ Ｐゴシック"/>
              </a:rPr>
              <a:t>、</a:t>
            </a:r>
            <a:r>
              <a:rPr sz="1200" b="1" spc="-15" dirty="0">
                <a:latin typeface="ＭＳ Ｐゴシック"/>
                <a:cs typeface="ＭＳ Ｐゴシック"/>
              </a:rPr>
              <a:t>あ</a:t>
            </a:r>
            <a:r>
              <a:rPr sz="1200" b="1" spc="-5" dirty="0">
                <a:latin typeface="ＭＳ Ｐゴシック"/>
                <a:cs typeface="ＭＳ Ｐゴシック"/>
              </a:rPr>
              <a:t>と</a:t>
            </a:r>
            <a:r>
              <a:rPr sz="1200" b="1" spc="5" dirty="0">
                <a:latin typeface="ＭＳ Ｐゴシック"/>
                <a:cs typeface="ＭＳ Ｐゴシック"/>
              </a:rPr>
              <a:t> </a:t>
            </a:r>
            <a:r>
              <a:rPr sz="1200" b="1" spc="-5" dirty="0">
                <a:latin typeface="ＭＳ Ｐゴシック"/>
                <a:cs typeface="ＭＳ Ｐゴシック"/>
              </a:rPr>
              <a:t>1</a:t>
            </a:r>
            <a:r>
              <a:rPr sz="1200" b="1" spc="-10" dirty="0">
                <a:latin typeface="ＭＳ Ｐゴシック"/>
                <a:cs typeface="ＭＳ Ｐゴシック"/>
              </a:rPr>
              <a:t> </a:t>
            </a:r>
            <a:r>
              <a:rPr sz="1200" b="1" spc="-5" dirty="0">
                <a:latin typeface="ＭＳ Ｐゴシック"/>
                <a:cs typeface="ＭＳ Ｐゴシック"/>
              </a:rPr>
              <a:t>単位足</a:t>
            </a:r>
            <a:r>
              <a:rPr sz="1200" b="1" spc="10" dirty="0">
                <a:latin typeface="ＭＳ Ｐゴシック"/>
                <a:cs typeface="ＭＳ Ｐゴシック"/>
              </a:rPr>
              <a:t>り</a:t>
            </a:r>
            <a:r>
              <a:rPr sz="1200" b="1" spc="-15" dirty="0">
                <a:latin typeface="ＭＳ Ｐゴシック"/>
                <a:cs typeface="ＭＳ Ｐゴシック"/>
              </a:rPr>
              <a:t>な</a:t>
            </a:r>
            <a:r>
              <a:rPr sz="1200" b="1" spc="10" dirty="0">
                <a:latin typeface="ＭＳ Ｐゴシック"/>
                <a:cs typeface="ＭＳ Ｐゴシック"/>
              </a:rPr>
              <a:t>い</a:t>
            </a:r>
            <a:r>
              <a:rPr sz="1200" dirty="0">
                <a:latin typeface="HG丸ｺﾞｼｯｸM-PRO"/>
                <a:cs typeface="HG丸ｺﾞｼｯｸM-PRO"/>
              </a:rPr>
              <a:t>のですが…</a:t>
            </a:r>
            <a:endParaRPr sz="1200">
              <a:latin typeface="HG丸ｺﾞｼｯｸM-PRO"/>
              <a:cs typeface="HG丸ｺﾞｼｯｸM-PRO"/>
            </a:endParaRPr>
          </a:p>
          <a:p>
            <a:pPr marL="522605">
              <a:lnSpc>
                <a:spcPct val="100000"/>
              </a:lnSpc>
              <a:spcBef>
                <a:spcPts val="114"/>
              </a:spcBef>
            </a:pPr>
            <a:r>
              <a:rPr sz="1200" dirty="0">
                <a:latin typeface="HG丸ｺﾞｼｯｸM-PRO"/>
                <a:cs typeface="HG丸ｺﾞｼｯｸM-PRO"/>
              </a:rPr>
              <a:t>【学部生限定】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9572" y="9118031"/>
            <a:ext cx="6280150" cy="857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60" marR="5080" indent="-556260">
              <a:lnSpc>
                <a:spcPct val="116700"/>
              </a:lnSpc>
              <a:tabLst>
                <a:tab pos="598805" algn="l"/>
              </a:tabLst>
            </a:pPr>
            <a:r>
              <a:rPr sz="1200" spc="-60" dirty="0">
                <a:latin typeface="HG丸ｺﾞｼｯｸM-PRO"/>
                <a:cs typeface="HG丸ｺﾞｼｯｸM-PRO"/>
              </a:rPr>
              <a:t>A</a:t>
            </a:r>
            <a:r>
              <a:rPr sz="1200" spc="35" dirty="0">
                <a:latin typeface="HG丸ｺﾞｼｯｸM-PRO"/>
                <a:cs typeface="HG丸ｺﾞｼｯｸM-PRO"/>
              </a:rPr>
              <a:t>２</a:t>
            </a:r>
            <a:r>
              <a:rPr sz="1200" dirty="0">
                <a:latin typeface="HG丸ｺﾞｼｯｸM-PRO"/>
                <a:cs typeface="HG丸ｺﾞｼｯｸM-PRO"/>
              </a:rPr>
              <a:t>３		</a:t>
            </a:r>
            <a:r>
              <a:rPr sz="1200" spc="5" dirty="0">
                <a:latin typeface="HG丸ｺﾞｼｯｸM-PRO"/>
                <a:cs typeface="HG丸ｺﾞｼｯｸM-PRO"/>
              </a:rPr>
              <a:t>Q</a:t>
            </a:r>
            <a:r>
              <a:rPr sz="1200" dirty="0">
                <a:latin typeface="HG丸ｺﾞｼｯｸM-PRO"/>
                <a:cs typeface="HG丸ｺﾞｼｯｸM-PRO"/>
              </a:rPr>
              <a:t>１１また</a:t>
            </a:r>
            <a:r>
              <a:rPr sz="1200" spc="-15" dirty="0">
                <a:latin typeface="HG丸ｺﾞｼｯｸM-PRO"/>
                <a:cs typeface="HG丸ｺﾞｼｯｸM-PRO"/>
              </a:rPr>
              <a:t>は</a:t>
            </a:r>
            <a:r>
              <a:rPr sz="1200" spc="5" dirty="0">
                <a:latin typeface="HG丸ｺﾞｼｯｸM-PRO"/>
                <a:cs typeface="HG丸ｺﾞｼｯｸM-PRO"/>
              </a:rPr>
              <a:t>Q</a:t>
            </a:r>
            <a:r>
              <a:rPr sz="1200" dirty="0">
                <a:latin typeface="HG丸ｺﾞｼｯｸM-PRO"/>
                <a:cs typeface="HG丸ｺﾞｼｯｸM-PRO"/>
              </a:rPr>
              <a:t>１７、１８、２２の「</a:t>
            </a:r>
            <a:r>
              <a:rPr sz="1200" b="1" spc="0" dirty="0">
                <a:latin typeface="ＭＳ Ｐゴシック"/>
                <a:cs typeface="ＭＳ Ｐゴシック"/>
              </a:rPr>
              <a:t>※</a:t>
            </a:r>
            <a:r>
              <a:rPr sz="1200" b="1" spc="-5" dirty="0">
                <a:latin typeface="ＭＳ Ｐゴシック"/>
                <a:cs typeface="ＭＳ Ｐゴシック"/>
              </a:rPr>
              <a:t>成</a:t>
            </a:r>
            <a:r>
              <a:rPr sz="1200" b="1" spc="0" dirty="0">
                <a:latin typeface="ＭＳ Ｐゴシック"/>
                <a:cs typeface="ＭＳ Ｐゴシック"/>
              </a:rPr>
              <a:t>績</a:t>
            </a:r>
            <a:r>
              <a:rPr sz="1200" b="1" spc="-10" dirty="0">
                <a:latin typeface="ＭＳ Ｐゴシック"/>
                <a:cs typeface="ＭＳ Ｐゴシック"/>
              </a:rPr>
              <a:t>要件</a:t>
            </a:r>
            <a:r>
              <a:rPr sz="1200" b="1" dirty="0">
                <a:latin typeface="ＭＳ Ｐゴシック"/>
                <a:cs typeface="ＭＳ Ｐゴシック"/>
              </a:rPr>
              <a:t>を</a:t>
            </a:r>
            <a:r>
              <a:rPr sz="1200" b="1" spc="0" dirty="0">
                <a:latin typeface="ＭＳ Ｐゴシック"/>
                <a:cs typeface="ＭＳ Ｐゴシック"/>
              </a:rPr>
              <a:t>緩</a:t>
            </a:r>
            <a:r>
              <a:rPr sz="1200" b="1" spc="-5" dirty="0">
                <a:latin typeface="ＭＳ Ｐゴシック"/>
                <a:cs typeface="ＭＳ Ｐゴシック"/>
              </a:rPr>
              <a:t>和し</a:t>
            </a:r>
            <a:r>
              <a:rPr sz="1200" b="1" spc="0" dirty="0">
                <a:latin typeface="ＭＳ Ｐゴシック"/>
                <a:cs typeface="ＭＳ Ｐゴシック"/>
              </a:rPr>
              <a:t>ま</a:t>
            </a:r>
            <a:r>
              <a:rPr sz="1200" b="1" spc="-10" dirty="0">
                <a:latin typeface="ＭＳ Ｐゴシック"/>
                <a:cs typeface="ＭＳ Ｐゴシック"/>
              </a:rPr>
              <a:t>す</a:t>
            </a:r>
            <a:r>
              <a:rPr sz="1200" b="1" spc="0" dirty="0">
                <a:latin typeface="ＭＳ Ｐゴシック"/>
                <a:cs typeface="ＭＳ Ｐゴシック"/>
              </a:rPr>
              <a:t>」</a:t>
            </a:r>
            <a:r>
              <a:rPr sz="1200" b="1" spc="-15" dirty="0">
                <a:latin typeface="ＭＳ Ｐゴシック"/>
                <a:cs typeface="ＭＳ Ｐゴシック"/>
              </a:rPr>
              <a:t>に</a:t>
            </a:r>
            <a:r>
              <a:rPr sz="1200" b="1" spc="0" dirty="0">
                <a:latin typeface="ＭＳ Ｐゴシック"/>
                <a:cs typeface="ＭＳ Ｐゴシック"/>
              </a:rPr>
              <a:t>該</a:t>
            </a:r>
            <a:r>
              <a:rPr sz="1200" b="1" spc="-5" dirty="0">
                <a:latin typeface="ＭＳ Ｐゴシック"/>
                <a:cs typeface="ＭＳ Ｐゴシック"/>
              </a:rPr>
              <a:t>当し</a:t>
            </a:r>
            <a:r>
              <a:rPr sz="1200" b="1" spc="-15" dirty="0">
                <a:latin typeface="ＭＳ Ｐゴシック"/>
                <a:cs typeface="ＭＳ Ｐゴシック"/>
              </a:rPr>
              <a:t>て</a:t>
            </a:r>
            <a:r>
              <a:rPr sz="1200" b="1" spc="5" dirty="0">
                <a:latin typeface="ＭＳ Ｐゴシック"/>
                <a:cs typeface="ＭＳ Ｐゴシック"/>
              </a:rPr>
              <a:t>い</a:t>
            </a:r>
            <a:r>
              <a:rPr sz="1200" b="1" spc="-10" dirty="0">
                <a:latin typeface="ＭＳ Ｐゴシック"/>
                <a:cs typeface="ＭＳ Ｐゴシック"/>
              </a:rPr>
              <a:t>る</a:t>
            </a:r>
            <a:r>
              <a:rPr sz="1200" b="1" spc="-5" dirty="0">
                <a:latin typeface="ＭＳ Ｐゴシック"/>
                <a:cs typeface="ＭＳ Ｐゴシック"/>
              </a:rPr>
              <a:t>場</a:t>
            </a:r>
            <a:r>
              <a:rPr sz="1200" b="1" spc="0" dirty="0">
                <a:latin typeface="ＭＳ Ｐゴシック"/>
                <a:cs typeface="ＭＳ Ｐゴシック"/>
              </a:rPr>
              <a:t>合</a:t>
            </a:r>
            <a:r>
              <a:rPr sz="1200" b="1" spc="-5" dirty="0">
                <a:latin typeface="ＭＳ Ｐゴシック"/>
                <a:cs typeface="ＭＳ Ｐゴシック"/>
              </a:rPr>
              <a:t>は </a:t>
            </a:r>
            <a:r>
              <a:rPr sz="1200" b="1" spc="5" dirty="0">
                <a:latin typeface="ＭＳ Ｐゴシック"/>
                <a:cs typeface="ＭＳ Ｐゴシック"/>
              </a:rPr>
              <a:t>申</a:t>
            </a:r>
            <a:r>
              <a:rPr sz="1200" b="1" spc="-5" dirty="0">
                <a:latin typeface="ＭＳ Ｐゴシック"/>
                <a:cs typeface="ＭＳ Ｐゴシック"/>
              </a:rPr>
              <a:t>請</a:t>
            </a:r>
            <a:r>
              <a:rPr sz="1200" b="1" spc="5" dirty="0">
                <a:latin typeface="ＭＳ Ｐゴシック"/>
                <a:cs typeface="ＭＳ Ｐゴシック"/>
              </a:rPr>
              <a:t>可能</a:t>
            </a:r>
            <a:r>
              <a:rPr sz="1200" dirty="0">
                <a:latin typeface="HG丸ｺﾞｼｯｸM-PRO"/>
                <a:cs typeface="HG丸ｺﾞｼｯｸM-PRO"/>
              </a:rPr>
              <a:t>ですので、</a:t>
            </a:r>
            <a:r>
              <a:rPr sz="1200" spc="-15" dirty="0">
                <a:latin typeface="HG丸ｺﾞｼｯｸM-PRO"/>
                <a:cs typeface="HG丸ｺﾞｼｯｸM-PRO"/>
              </a:rPr>
              <a:t>一</a:t>
            </a:r>
            <a:r>
              <a:rPr sz="1200" dirty="0">
                <a:latin typeface="HG丸ｺﾞｼｯｸM-PRO"/>
                <a:cs typeface="HG丸ｺﾞｼｯｸM-PRO"/>
              </a:rPr>
              <a:t>度学生課まで来てください。該当しない場合は申請できませ ん。なお、</a:t>
            </a:r>
            <a:r>
              <a:rPr sz="1200" b="1" spc="5" dirty="0">
                <a:latin typeface="ＭＳ Ｐゴシック"/>
                <a:cs typeface="ＭＳ Ｐゴシック"/>
              </a:rPr>
              <a:t>成</a:t>
            </a:r>
            <a:r>
              <a:rPr sz="1200" b="1" spc="-5" dirty="0">
                <a:latin typeface="ＭＳ Ｐゴシック"/>
                <a:cs typeface="ＭＳ Ｐゴシック"/>
              </a:rPr>
              <a:t>績</a:t>
            </a:r>
            <a:r>
              <a:rPr sz="1200" b="1" spc="5" dirty="0">
                <a:latin typeface="ＭＳ Ｐゴシック"/>
                <a:cs typeface="ＭＳ Ｐゴシック"/>
              </a:rPr>
              <a:t>要</a:t>
            </a:r>
            <a:r>
              <a:rPr sz="1200" b="1" spc="-10" dirty="0">
                <a:latin typeface="ＭＳ Ｐゴシック"/>
                <a:cs typeface="ＭＳ Ｐゴシック"/>
              </a:rPr>
              <a:t>件</a:t>
            </a:r>
            <a:r>
              <a:rPr sz="1200" b="1" spc="-5" dirty="0">
                <a:latin typeface="ＭＳ Ｐゴシック"/>
                <a:cs typeface="ＭＳ Ｐゴシック"/>
              </a:rPr>
              <a:t>（</a:t>
            </a:r>
            <a:r>
              <a:rPr sz="1200" b="1" dirty="0">
                <a:latin typeface="ＭＳ Ｐゴシック"/>
                <a:cs typeface="ＭＳ Ｐゴシック"/>
              </a:rPr>
              <a:t>単</a:t>
            </a:r>
            <a:r>
              <a:rPr sz="1200" b="1" spc="-5" dirty="0">
                <a:latin typeface="ＭＳ Ｐゴシック"/>
                <a:cs typeface="ＭＳ Ｐゴシック"/>
              </a:rPr>
              <a:t>位</a:t>
            </a:r>
            <a:r>
              <a:rPr sz="1200" b="1" spc="5" dirty="0">
                <a:latin typeface="ＭＳ Ｐゴシック"/>
                <a:cs typeface="ＭＳ Ｐゴシック"/>
              </a:rPr>
              <a:t>数</a:t>
            </a:r>
            <a:r>
              <a:rPr sz="1200" b="1" spc="-5" dirty="0">
                <a:latin typeface="ＭＳ Ｐゴシック"/>
                <a:cs typeface="ＭＳ Ｐゴシック"/>
              </a:rPr>
              <a:t>）</a:t>
            </a:r>
            <a:r>
              <a:rPr sz="1200" b="1" spc="-10" dirty="0">
                <a:latin typeface="ＭＳ Ｐゴシック"/>
                <a:cs typeface="ＭＳ Ｐゴシック"/>
              </a:rPr>
              <a:t>は</a:t>
            </a:r>
            <a:r>
              <a:rPr sz="1200" b="1" dirty="0">
                <a:latin typeface="ＭＳ Ｐゴシック"/>
                <a:cs typeface="ＭＳ Ｐゴシック"/>
              </a:rPr>
              <a:t>前</a:t>
            </a:r>
            <a:r>
              <a:rPr sz="1200" b="1" spc="-5" dirty="0">
                <a:latin typeface="ＭＳ Ｐゴシック"/>
                <a:cs typeface="ＭＳ Ｐゴシック"/>
              </a:rPr>
              <a:t>年</a:t>
            </a:r>
            <a:r>
              <a:rPr sz="1200" b="1" spc="5" dirty="0">
                <a:latin typeface="ＭＳ Ｐゴシック"/>
                <a:cs typeface="ＭＳ Ｐゴシック"/>
              </a:rPr>
              <a:t>度</a:t>
            </a:r>
            <a:r>
              <a:rPr sz="1200" b="1" spc="-5" dirty="0">
                <a:latin typeface="ＭＳ Ｐゴシック"/>
                <a:cs typeface="ＭＳ Ｐゴシック"/>
              </a:rPr>
              <a:t>の成</a:t>
            </a:r>
            <a:r>
              <a:rPr sz="1200" b="1" spc="5" dirty="0">
                <a:latin typeface="ＭＳ Ｐゴシック"/>
                <a:cs typeface="ＭＳ Ｐゴシック"/>
              </a:rPr>
              <a:t>績</a:t>
            </a:r>
            <a:r>
              <a:rPr sz="1200" dirty="0">
                <a:latin typeface="HG丸ｺﾞｼｯｸM-PRO"/>
                <a:cs typeface="HG丸ｺﾞｼｯｸM-PRO"/>
              </a:rPr>
              <a:t>です。申請年度の</a:t>
            </a:r>
            <a:r>
              <a:rPr sz="1200" spc="-15" dirty="0">
                <a:latin typeface="HG丸ｺﾞｼｯｸM-PRO"/>
                <a:cs typeface="HG丸ｺﾞｼｯｸM-PRO"/>
              </a:rPr>
              <a:t>前</a:t>
            </a:r>
            <a:r>
              <a:rPr sz="1200" dirty="0">
                <a:latin typeface="HG丸ｺﾞｼｯｸM-PRO"/>
                <a:cs typeface="HG丸ｺﾞｼｯｸM-PRO"/>
              </a:rPr>
              <a:t>期の修得単位が後 期に適用されるものではありません。</a:t>
            </a:r>
            <a:endParaRPr sz="1200">
              <a:latin typeface="HG丸ｺﾞｼｯｸM-PRO"/>
              <a:cs typeface="HG丸ｺﾞｼｯｸM-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 </a:t>
            </a:r>
            <a:fld id="{81D60167-4931-47E6-BA6A-407CBD079E47}" type="slidenum">
              <a:rPr dirty="0"/>
              <a:t>8</a:t>
            </a:fld>
            <a:r>
              <a:rPr spc="-110" dirty="0"/>
              <a:t> </a:t>
            </a:r>
            <a:r>
              <a:rPr dirty="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79119" y="544061"/>
            <a:ext cx="6477000" cy="20447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Q２４</a:t>
            </a:r>
            <a:r>
              <a:rPr sz="1200" spc="295" dirty="0">
                <a:latin typeface="HG丸ｺﾞｼｯｸM-PRO"/>
                <a:cs typeface="HG丸ｺﾞｼｯｸM-PRO"/>
              </a:rPr>
              <a:t> </a:t>
            </a:r>
            <a:r>
              <a:rPr sz="1200" b="1" spc="5" dirty="0">
                <a:latin typeface="ＭＳ Ｐゴシック"/>
                <a:cs typeface="ＭＳ Ｐゴシック"/>
              </a:rPr>
              <a:t>就</a:t>
            </a:r>
            <a:r>
              <a:rPr sz="1200" b="1" spc="-5" dirty="0">
                <a:latin typeface="ＭＳ Ｐゴシック"/>
                <a:cs typeface="ＭＳ Ｐゴシック"/>
              </a:rPr>
              <a:t>職</a:t>
            </a:r>
            <a:r>
              <a:rPr sz="1200" b="1" spc="5" dirty="0">
                <a:latin typeface="ＭＳ Ｐゴシック"/>
                <a:cs typeface="ＭＳ Ｐゴシック"/>
              </a:rPr>
              <a:t>活動</a:t>
            </a:r>
            <a:r>
              <a:rPr sz="1200" dirty="0">
                <a:latin typeface="HG丸ｺﾞｼｯｸM-PRO"/>
                <a:cs typeface="HG丸ｺﾞｼｯｸM-PRO"/>
              </a:rPr>
              <a:t>で</a:t>
            </a:r>
            <a:r>
              <a:rPr sz="1200" spc="-15" dirty="0">
                <a:latin typeface="HG丸ｺﾞｼｯｸM-PRO"/>
                <a:cs typeface="HG丸ｺﾞｼｯｸM-PRO"/>
              </a:rPr>
              <a:t>東</a:t>
            </a:r>
            <a:r>
              <a:rPr sz="1200" dirty="0">
                <a:latin typeface="HG丸ｺﾞｼｯｸM-PRO"/>
                <a:cs typeface="HG丸ｺﾞｼｯｸM-PRO"/>
              </a:rPr>
              <a:t>京にいるので申請期間中に行けません…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9572" y="739078"/>
            <a:ext cx="6485890" cy="1070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785" marR="5080" indent="-553720">
              <a:lnSpc>
                <a:spcPct val="116700"/>
              </a:lnSpc>
            </a:pPr>
            <a:r>
              <a:rPr sz="1200" spc="-35" dirty="0">
                <a:latin typeface="HG丸ｺﾞｼｯｸM-PRO"/>
                <a:cs typeface="HG丸ｺﾞｼｯｸM-PRO"/>
              </a:rPr>
              <a:t>A２４</a:t>
            </a:r>
            <a:r>
              <a:rPr sz="1200" spc="155" dirty="0">
                <a:latin typeface="HG丸ｺﾞｼｯｸM-PRO"/>
                <a:cs typeface="HG丸ｺﾞｼｯｸM-PRO"/>
              </a:rPr>
              <a:t> </a:t>
            </a:r>
            <a:r>
              <a:rPr sz="1200" spc="10" dirty="0">
                <a:latin typeface="HG丸ｺﾞｼｯｸM-PRO"/>
                <a:cs typeface="HG丸ｺﾞｼｯｸM-PRO"/>
              </a:rPr>
              <a:t>申請期間中</a:t>
            </a:r>
            <a:r>
              <a:rPr sz="1200" u="sng" spc="20" dirty="0">
                <a:latin typeface="HG丸ｺﾞｼｯｸM-PRO"/>
                <a:cs typeface="HG丸ｺﾞｼｯｸM-PRO"/>
              </a:rPr>
              <a:t>全</a:t>
            </a:r>
            <a:r>
              <a:rPr sz="1200" u="sng" spc="10" dirty="0">
                <a:latin typeface="HG丸ｺﾞｼｯｸM-PRO"/>
                <a:cs typeface="HG丸ｺﾞｼｯｸM-PRO"/>
              </a:rPr>
              <a:t>ての期</a:t>
            </a:r>
            <a:r>
              <a:rPr sz="1200" u="sng" spc="20" dirty="0">
                <a:latin typeface="HG丸ｺﾞｼｯｸM-PRO"/>
                <a:cs typeface="HG丸ｺﾞｼｯｸM-PRO"/>
              </a:rPr>
              <a:t>間</a:t>
            </a:r>
            <a:r>
              <a:rPr sz="1200" u="sng" spc="10" dirty="0">
                <a:latin typeface="HG丸ｺﾞｼｯｸM-PRO"/>
                <a:cs typeface="HG丸ｺﾞｼｯｸM-PRO"/>
              </a:rPr>
              <a:t>、</a:t>
            </a:r>
            <a:r>
              <a:rPr sz="1200" b="1" u="sng" spc="15" dirty="0">
                <a:latin typeface="ＭＳ Ｐゴシック"/>
                <a:cs typeface="ＭＳ Ｐゴシック"/>
              </a:rPr>
              <a:t>学外実習</a:t>
            </a:r>
            <a:r>
              <a:rPr sz="1200" b="1" u="sng" spc="5" dirty="0">
                <a:latin typeface="ＭＳ Ｐゴシック"/>
                <a:cs typeface="ＭＳ Ｐゴシック"/>
              </a:rPr>
              <a:t>に</a:t>
            </a:r>
            <a:r>
              <a:rPr sz="1200" b="1" u="sng" spc="15" dirty="0">
                <a:latin typeface="ＭＳ Ｐゴシック"/>
                <a:cs typeface="ＭＳ Ｐゴシック"/>
              </a:rPr>
              <a:t>よ</a:t>
            </a:r>
            <a:r>
              <a:rPr sz="1200" b="1" u="sng" spc="20" dirty="0">
                <a:latin typeface="ＭＳ Ｐゴシック"/>
                <a:cs typeface="ＭＳ Ｐゴシック"/>
              </a:rPr>
              <a:t>り</a:t>
            </a:r>
            <a:r>
              <a:rPr sz="1200" b="1" u="sng" spc="15" dirty="0">
                <a:latin typeface="ＭＳ Ｐゴシック"/>
                <a:cs typeface="ＭＳ Ｐゴシック"/>
              </a:rPr>
              <a:t>遠方</a:t>
            </a:r>
            <a:r>
              <a:rPr sz="1200" b="1" u="sng" spc="5" dirty="0">
                <a:latin typeface="ＭＳ Ｐゴシック"/>
                <a:cs typeface="ＭＳ Ｐゴシック"/>
              </a:rPr>
              <a:t>に</a:t>
            </a:r>
            <a:r>
              <a:rPr sz="1200" b="1" u="sng" spc="25" dirty="0">
                <a:latin typeface="ＭＳ Ｐゴシック"/>
                <a:cs typeface="ＭＳ Ｐゴシック"/>
              </a:rPr>
              <a:t>い</a:t>
            </a:r>
            <a:r>
              <a:rPr sz="1200" b="1" u="sng" spc="15" dirty="0">
                <a:latin typeface="ＭＳ Ｐゴシック"/>
                <a:cs typeface="ＭＳ Ｐゴシック"/>
              </a:rPr>
              <a:t>る</a:t>
            </a:r>
            <a:r>
              <a:rPr sz="1200" b="1" u="sng" spc="5" dirty="0">
                <a:latin typeface="ＭＳ Ｐゴシック"/>
                <a:cs typeface="ＭＳ Ｐゴシック"/>
              </a:rPr>
              <a:t>場</a:t>
            </a:r>
            <a:r>
              <a:rPr sz="1200" b="1" u="sng" spc="15" dirty="0">
                <a:latin typeface="ＭＳ Ｐゴシック"/>
                <a:cs typeface="ＭＳ Ｐゴシック"/>
              </a:rPr>
              <a:t>合</a:t>
            </a:r>
            <a:r>
              <a:rPr sz="1200" u="sng" spc="10" dirty="0">
                <a:latin typeface="HG丸ｺﾞｼｯｸM-PRO"/>
                <a:cs typeface="HG丸ｺﾞｼｯｸM-PRO"/>
              </a:rPr>
              <a:t>を除き</a:t>
            </a:r>
            <a:r>
              <a:rPr sz="1200" spc="10" dirty="0">
                <a:latin typeface="HG丸ｺﾞｼｯｸM-PRO"/>
                <a:cs typeface="HG丸ｺﾞｼｯｸM-PRO"/>
              </a:rPr>
              <a:t>、</a:t>
            </a:r>
            <a:r>
              <a:rPr sz="1200" spc="20" dirty="0">
                <a:latin typeface="HG丸ｺﾞｼｯｸM-PRO"/>
                <a:cs typeface="HG丸ｺﾞｼｯｸM-PRO"/>
              </a:rPr>
              <a:t>必</a:t>
            </a:r>
            <a:r>
              <a:rPr sz="1200" spc="10" dirty="0">
                <a:latin typeface="HG丸ｺﾞｼｯｸM-PRO"/>
                <a:cs typeface="HG丸ｺﾞｼｯｸM-PRO"/>
              </a:rPr>
              <a:t>ず期</a:t>
            </a:r>
            <a:r>
              <a:rPr sz="1200" spc="20" dirty="0">
                <a:latin typeface="HG丸ｺﾞｼｯｸM-PRO"/>
                <a:cs typeface="HG丸ｺﾞｼｯｸM-PRO"/>
              </a:rPr>
              <a:t>間</a:t>
            </a:r>
            <a:r>
              <a:rPr sz="1200" spc="10" dirty="0">
                <a:latin typeface="HG丸ｺﾞｼｯｸM-PRO"/>
                <a:cs typeface="HG丸ｺﾞｼｯｸM-PRO"/>
              </a:rPr>
              <a:t>中に</a:t>
            </a:r>
            <a:r>
              <a:rPr sz="1200" spc="20" dirty="0">
                <a:latin typeface="HG丸ｺﾞｼｯｸM-PRO"/>
                <a:cs typeface="HG丸ｺﾞｼｯｸM-PRO"/>
              </a:rPr>
              <a:t>学</a:t>
            </a:r>
            <a:r>
              <a:rPr sz="1200" spc="10" dirty="0">
                <a:latin typeface="HG丸ｺﾞｼｯｸM-PRO"/>
                <a:cs typeface="HG丸ｺﾞｼｯｸM-PRO"/>
              </a:rPr>
              <a:t>生課 </a:t>
            </a:r>
            <a:r>
              <a:rPr sz="1200" spc="35" dirty="0">
                <a:latin typeface="HG丸ｺﾞｼｯｸM-PRO"/>
                <a:cs typeface="HG丸ｺﾞｼｯｸM-PRO"/>
              </a:rPr>
              <a:t>へ</a:t>
            </a:r>
            <a:r>
              <a:rPr sz="1200" u="sng" spc="20" dirty="0">
                <a:latin typeface="HG丸ｺﾞｼｯｸM-PRO"/>
                <a:cs typeface="HG丸ｺﾞｼｯｸM-PRO"/>
              </a:rPr>
              <a:t>本人が</a:t>
            </a:r>
            <a:r>
              <a:rPr sz="1200" u="sng" spc="35" dirty="0">
                <a:latin typeface="HG丸ｺﾞｼｯｸM-PRO"/>
                <a:cs typeface="HG丸ｺﾞｼｯｸM-PRO"/>
              </a:rPr>
              <a:t>持</a:t>
            </a:r>
            <a:r>
              <a:rPr sz="1200" u="sng" spc="20" dirty="0">
                <a:latin typeface="HG丸ｺﾞｼｯｸM-PRO"/>
                <a:cs typeface="HG丸ｺﾞｼｯｸM-PRO"/>
              </a:rPr>
              <a:t>参し</a:t>
            </a:r>
            <a:r>
              <a:rPr sz="1200" u="sng" spc="35" dirty="0">
                <a:latin typeface="HG丸ｺﾞｼｯｸM-PRO"/>
                <a:cs typeface="HG丸ｺﾞｼｯｸM-PRO"/>
              </a:rPr>
              <a:t>て申請</a:t>
            </a:r>
            <a:r>
              <a:rPr sz="1200" spc="20" dirty="0">
                <a:latin typeface="HG丸ｺﾞｼｯｸM-PRO"/>
                <a:cs typeface="HG丸ｺﾞｼｯｸM-PRO"/>
              </a:rPr>
              <a:t>をして</a:t>
            </a:r>
            <a:r>
              <a:rPr sz="1200" spc="35" dirty="0">
                <a:latin typeface="HG丸ｺﾞｼｯｸM-PRO"/>
                <a:cs typeface="HG丸ｺﾞｼｯｸM-PRO"/>
              </a:rPr>
              <a:t>く</a:t>
            </a:r>
            <a:r>
              <a:rPr sz="1200" spc="20" dirty="0">
                <a:latin typeface="HG丸ｺﾞｼｯｸM-PRO"/>
                <a:cs typeface="HG丸ｺﾞｼｯｸM-PRO"/>
              </a:rPr>
              <a:t>ださ</a:t>
            </a:r>
            <a:r>
              <a:rPr sz="1200" spc="35" dirty="0">
                <a:latin typeface="HG丸ｺﾞｼｯｸM-PRO"/>
                <a:cs typeface="HG丸ｺﾞｼｯｸM-PRO"/>
              </a:rPr>
              <a:t>い。</a:t>
            </a:r>
            <a:r>
              <a:rPr sz="1200" spc="20" dirty="0">
                <a:latin typeface="HG丸ｺﾞｼｯｸM-PRO"/>
                <a:cs typeface="HG丸ｺﾞｼｯｸM-PRO"/>
              </a:rPr>
              <a:t>就職活</a:t>
            </a:r>
            <a:r>
              <a:rPr sz="1200" spc="35" dirty="0">
                <a:latin typeface="HG丸ｺﾞｼｯｸM-PRO"/>
                <a:cs typeface="HG丸ｺﾞｼｯｸM-PRO"/>
              </a:rPr>
              <a:t>動</a:t>
            </a:r>
            <a:r>
              <a:rPr sz="1200" spc="20" dirty="0">
                <a:latin typeface="HG丸ｺﾞｼｯｸM-PRO"/>
                <a:cs typeface="HG丸ｺﾞｼｯｸM-PRO"/>
              </a:rPr>
              <a:t>等の</a:t>
            </a:r>
            <a:r>
              <a:rPr sz="1200" b="1" spc="25" dirty="0">
                <a:latin typeface="ＭＳ Ｐゴシック"/>
                <a:cs typeface="ＭＳ Ｐゴシック"/>
              </a:rPr>
              <a:t>個人的理由は認</a:t>
            </a:r>
            <a:r>
              <a:rPr sz="1200" b="1" spc="10" dirty="0">
                <a:latin typeface="ＭＳ Ｐゴシック"/>
                <a:cs typeface="ＭＳ Ｐゴシック"/>
              </a:rPr>
              <a:t>め</a:t>
            </a:r>
            <a:r>
              <a:rPr sz="1200" b="1" spc="25" dirty="0">
                <a:latin typeface="ＭＳ Ｐゴシック"/>
                <a:cs typeface="ＭＳ Ｐゴシック"/>
              </a:rPr>
              <a:t>ません</a:t>
            </a:r>
            <a:r>
              <a:rPr sz="1200" spc="20" dirty="0">
                <a:latin typeface="HG丸ｺﾞｼｯｸM-PRO"/>
                <a:cs typeface="HG丸ｺﾞｼｯｸM-PRO"/>
              </a:rPr>
              <a:t>の</a:t>
            </a:r>
            <a:r>
              <a:rPr sz="1200" spc="10" dirty="0">
                <a:latin typeface="HG丸ｺﾞｼｯｸM-PRO"/>
                <a:cs typeface="HG丸ｺﾞｼｯｸM-PRO"/>
              </a:rPr>
              <a:t>で、 </a:t>
            </a:r>
            <a:r>
              <a:rPr sz="1200" spc="20" dirty="0">
                <a:latin typeface="HG丸ｺﾞｼｯｸM-PRO"/>
                <a:cs typeface="HG丸ｺﾞｼｯｸM-PRO"/>
              </a:rPr>
              <a:t>申請期間中に必ず学生課へ来てください。</a:t>
            </a:r>
            <a:r>
              <a:rPr sz="1200" b="1" spc="30" dirty="0">
                <a:latin typeface="ＭＳ Ｐゴシック"/>
                <a:cs typeface="ＭＳ Ｐゴシック"/>
              </a:rPr>
              <a:t>学外</a:t>
            </a:r>
            <a:r>
              <a:rPr sz="1200" b="1" spc="15" dirty="0">
                <a:latin typeface="ＭＳ Ｐゴシック"/>
                <a:cs typeface="ＭＳ Ｐゴシック"/>
              </a:rPr>
              <a:t>実</a:t>
            </a:r>
            <a:r>
              <a:rPr sz="1200" b="1" spc="30" dirty="0">
                <a:latin typeface="ＭＳ Ｐゴシック"/>
                <a:cs typeface="ＭＳ Ｐゴシック"/>
              </a:rPr>
              <a:t>習</a:t>
            </a:r>
            <a:r>
              <a:rPr sz="1200" spc="20" dirty="0">
                <a:latin typeface="HG丸ｺﾞｼｯｸM-PRO"/>
                <a:cs typeface="HG丸ｺﾞｼｯｸM-PRO"/>
              </a:rPr>
              <a:t>により期間中</a:t>
            </a:r>
            <a:r>
              <a:rPr sz="1200" spc="10" dirty="0">
                <a:latin typeface="HG丸ｺﾞｼｯｸM-PRO"/>
                <a:cs typeface="HG丸ｺﾞｼｯｸM-PRO"/>
              </a:rPr>
              <a:t>に</a:t>
            </a:r>
            <a:r>
              <a:rPr sz="1200" spc="20" dirty="0">
                <a:latin typeface="HG丸ｺﾞｼｯｸM-PRO"/>
                <a:cs typeface="HG丸ｺﾞｼｯｸM-PRO"/>
              </a:rPr>
              <a:t>書類を持参でき ない場合や、申請期</a:t>
            </a:r>
            <a:r>
              <a:rPr sz="1200" spc="10" dirty="0">
                <a:latin typeface="HG丸ｺﾞｼｯｸM-PRO"/>
                <a:cs typeface="HG丸ｺﾞｼｯｸM-PRO"/>
              </a:rPr>
              <a:t>間</a:t>
            </a:r>
            <a:r>
              <a:rPr sz="1200" spc="20" dirty="0">
                <a:latin typeface="HG丸ｺﾞｼｯｸM-PRO"/>
                <a:cs typeface="HG丸ｺﾞｼｯｸM-PRO"/>
              </a:rPr>
              <a:t>の最終日しか来られ</a:t>
            </a:r>
            <a:r>
              <a:rPr sz="1200" spc="10" dirty="0">
                <a:latin typeface="HG丸ｺﾞｼｯｸM-PRO"/>
                <a:cs typeface="HG丸ｺﾞｼｯｸM-PRO"/>
              </a:rPr>
              <a:t>ず</a:t>
            </a:r>
            <a:r>
              <a:rPr sz="1200" b="1" spc="30" dirty="0">
                <a:latin typeface="ＭＳ Ｐゴシック"/>
                <a:cs typeface="ＭＳ Ｐゴシック"/>
              </a:rPr>
              <a:t>不</a:t>
            </a:r>
            <a:r>
              <a:rPr sz="1200" b="1" spc="15" dirty="0">
                <a:latin typeface="ＭＳ Ｐゴシック"/>
                <a:cs typeface="ＭＳ Ｐゴシック"/>
              </a:rPr>
              <a:t>足書</a:t>
            </a:r>
            <a:r>
              <a:rPr sz="1200" b="1" spc="30" dirty="0">
                <a:latin typeface="ＭＳ Ｐゴシック"/>
                <a:cs typeface="ＭＳ Ｐゴシック"/>
              </a:rPr>
              <a:t>類</a:t>
            </a:r>
            <a:r>
              <a:rPr sz="1200" b="1" spc="15" dirty="0">
                <a:latin typeface="ＭＳ Ｐゴシック"/>
                <a:cs typeface="ＭＳ Ｐゴシック"/>
              </a:rPr>
              <a:t>が不</a:t>
            </a:r>
            <a:r>
              <a:rPr sz="1200" b="1" spc="30" dirty="0">
                <a:latin typeface="ＭＳ Ｐゴシック"/>
                <a:cs typeface="ＭＳ Ｐゴシック"/>
              </a:rPr>
              <a:t>安</a:t>
            </a:r>
            <a:r>
              <a:rPr sz="1200" spc="20" dirty="0">
                <a:latin typeface="HG丸ｺﾞｼｯｸM-PRO"/>
                <a:cs typeface="HG丸ｺﾞｼｯｸM-PRO"/>
              </a:rPr>
              <a:t>な場</a:t>
            </a:r>
            <a:r>
              <a:rPr sz="1200" spc="10" dirty="0">
                <a:latin typeface="HG丸ｺﾞｼｯｸM-PRO"/>
                <a:cs typeface="HG丸ｺﾞｼｯｸM-PRO"/>
              </a:rPr>
              <a:t>合</a:t>
            </a:r>
            <a:r>
              <a:rPr sz="1200" spc="20" dirty="0">
                <a:latin typeface="HG丸ｺﾞｼｯｸM-PRO"/>
                <a:cs typeface="HG丸ｺﾞｼｯｸM-PRO"/>
              </a:rPr>
              <a:t>は、</a:t>
            </a:r>
            <a:r>
              <a:rPr sz="1200" b="1" u="sng" spc="30" dirty="0">
                <a:latin typeface="ＭＳ Ｐゴシック"/>
                <a:cs typeface="ＭＳ Ｐゴシック"/>
              </a:rPr>
              <a:t>申</a:t>
            </a:r>
            <a:r>
              <a:rPr sz="1200" b="1" u="sng" spc="15" dirty="0">
                <a:latin typeface="ＭＳ Ｐゴシック"/>
                <a:cs typeface="ＭＳ Ｐゴシック"/>
              </a:rPr>
              <a:t>請</a:t>
            </a:r>
            <a:r>
              <a:rPr sz="1200" b="1" u="sng" spc="30" dirty="0">
                <a:latin typeface="ＭＳ Ｐゴシック"/>
                <a:cs typeface="ＭＳ Ｐゴシック"/>
              </a:rPr>
              <a:t>期</a:t>
            </a:r>
            <a:r>
              <a:rPr sz="1200" b="1" u="sng" spc="15" dirty="0">
                <a:latin typeface="ＭＳ Ｐゴシック"/>
                <a:cs typeface="ＭＳ Ｐゴシック"/>
              </a:rPr>
              <a:t>間前 </a:t>
            </a:r>
            <a:r>
              <a:rPr sz="1200" b="1" u="sng" dirty="0">
                <a:latin typeface="ＭＳ Ｐゴシック"/>
                <a:cs typeface="ＭＳ Ｐゴシック"/>
              </a:rPr>
              <a:t>に</a:t>
            </a:r>
            <a:r>
              <a:rPr sz="1200" b="1" u="sng" spc="-5" dirty="0">
                <a:latin typeface="ＭＳ Ｐゴシック"/>
                <a:cs typeface="ＭＳ Ｐゴシック"/>
              </a:rPr>
              <a:t>学</a:t>
            </a:r>
            <a:r>
              <a:rPr sz="1200" b="1" u="sng" spc="0" dirty="0">
                <a:latin typeface="ＭＳ Ｐゴシック"/>
                <a:cs typeface="ＭＳ Ｐゴシック"/>
              </a:rPr>
              <a:t>生</a:t>
            </a:r>
            <a:r>
              <a:rPr sz="1200" b="1" u="sng" spc="-5" dirty="0">
                <a:latin typeface="ＭＳ Ｐゴシック"/>
                <a:cs typeface="ＭＳ Ｐゴシック"/>
              </a:rPr>
              <a:t>課</a:t>
            </a:r>
            <a:r>
              <a:rPr sz="1200" b="1" u="sng" spc="0" dirty="0">
                <a:latin typeface="ＭＳ Ｐゴシック"/>
                <a:cs typeface="ＭＳ Ｐゴシック"/>
              </a:rPr>
              <a:t>へ</a:t>
            </a:r>
            <a:r>
              <a:rPr sz="1200" b="1" u="sng" spc="-5" dirty="0">
                <a:latin typeface="ＭＳ Ｐゴシック"/>
                <a:cs typeface="ＭＳ Ｐゴシック"/>
              </a:rPr>
              <a:t>相談</a:t>
            </a:r>
            <a:r>
              <a:rPr sz="1200" dirty="0">
                <a:latin typeface="HG丸ｺﾞｼｯｸM-PRO"/>
                <a:cs typeface="HG丸ｺﾞｼｯｸM-PRO"/>
              </a:rPr>
              <a:t>してください。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119" y="2039105"/>
            <a:ext cx="6477000" cy="22097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45"/>
              </a:spcBef>
              <a:tabLst>
                <a:tab pos="614045" algn="l"/>
              </a:tabLst>
            </a:pPr>
            <a:r>
              <a:rPr sz="1200" spc="5" dirty="0">
                <a:latin typeface="HG丸ｺﾞｼｯｸM-PRO"/>
                <a:cs typeface="HG丸ｺﾞｼｯｸM-PRO"/>
              </a:rPr>
              <a:t>Q</a:t>
            </a:r>
            <a:r>
              <a:rPr sz="1200" dirty="0">
                <a:latin typeface="HG丸ｺﾞｼｯｸM-PRO"/>
                <a:cs typeface="HG丸ｺﾞｼｯｸM-PRO"/>
              </a:rPr>
              <a:t>２5	</a:t>
            </a:r>
            <a:r>
              <a:rPr sz="1200" b="1" spc="0" dirty="0">
                <a:latin typeface="ＭＳ Ｐゴシック"/>
                <a:cs typeface="ＭＳ Ｐゴシック"/>
              </a:rPr>
              <a:t>交</a:t>
            </a:r>
            <a:r>
              <a:rPr sz="1200" b="1" spc="-5" dirty="0">
                <a:latin typeface="ＭＳ Ｐゴシック"/>
                <a:cs typeface="ＭＳ Ｐゴシック"/>
              </a:rPr>
              <a:t>換留</a:t>
            </a:r>
            <a:r>
              <a:rPr sz="1200" b="1" spc="0" dirty="0">
                <a:latin typeface="ＭＳ Ｐゴシック"/>
                <a:cs typeface="ＭＳ Ｐゴシック"/>
              </a:rPr>
              <a:t>学</a:t>
            </a:r>
            <a:r>
              <a:rPr sz="1200" b="1" spc="-10" dirty="0">
                <a:latin typeface="ＭＳ Ｐゴシック"/>
                <a:cs typeface="ＭＳ Ｐゴシック"/>
              </a:rPr>
              <a:t>中で</a:t>
            </a:r>
            <a:r>
              <a:rPr sz="1200" b="1" spc="0" dirty="0">
                <a:latin typeface="ＭＳ Ｐゴシック"/>
                <a:cs typeface="ＭＳ Ｐゴシック"/>
              </a:rPr>
              <a:t>海</a:t>
            </a:r>
            <a:r>
              <a:rPr sz="1200" b="1" spc="-5" dirty="0">
                <a:latin typeface="ＭＳ Ｐゴシック"/>
                <a:cs typeface="ＭＳ Ｐゴシック"/>
              </a:rPr>
              <a:t>外</a:t>
            </a:r>
            <a:r>
              <a:rPr sz="1200" b="1" spc="-10" dirty="0">
                <a:latin typeface="ＭＳ Ｐゴシック"/>
                <a:cs typeface="ＭＳ Ｐゴシック"/>
              </a:rPr>
              <a:t>に</a:t>
            </a:r>
            <a:r>
              <a:rPr sz="1200" b="1" spc="5" dirty="0">
                <a:latin typeface="ＭＳ Ｐゴシック"/>
                <a:cs typeface="ＭＳ Ｐゴシック"/>
              </a:rPr>
              <a:t>い</a:t>
            </a:r>
            <a:r>
              <a:rPr sz="1200" b="1" dirty="0">
                <a:latin typeface="ＭＳ Ｐゴシック"/>
                <a:cs typeface="ＭＳ Ｐゴシック"/>
              </a:rPr>
              <a:t>る</a:t>
            </a:r>
            <a:r>
              <a:rPr sz="1200" dirty="0">
                <a:latin typeface="HG丸ｺﾞｼｯｸM-PRO"/>
                <a:cs typeface="HG丸ｺﾞｼｯｸM-PRO"/>
              </a:rPr>
              <a:t>のですが</a:t>
            </a:r>
            <a:r>
              <a:rPr sz="1200" spc="-15" dirty="0">
                <a:latin typeface="HG丸ｺﾞｼｯｸM-PRO"/>
                <a:cs typeface="HG丸ｺﾞｼｯｸM-PRO"/>
              </a:rPr>
              <a:t>、</a:t>
            </a:r>
            <a:r>
              <a:rPr sz="1200" dirty="0">
                <a:latin typeface="HG丸ｺﾞｼｯｸM-PRO"/>
                <a:cs typeface="HG丸ｺﾞｼｯｸM-PRO"/>
              </a:rPr>
              <a:t>どうしたら良いですか？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9572" y="2249423"/>
            <a:ext cx="6309360" cy="433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60" marR="5080" indent="-556260">
              <a:lnSpc>
                <a:spcPct val="117500"/>
              </a:lnSpc>
              <a:tabLst>
                <a:tab pos="532130" algn="l"/>
              </a:tabLst>
            </a:pPr>
            <a:r>
              <a:rPr sz="1200" spc="-45" dirty="0">
                <a:latin typeface="HG丸ｺﾞｼｯｸM-PRO"/>
                <a:cs typeface="HG丸ｺﾞｼｯｸM-PRO"/>
              </a:rPr>
              <a:t>A</a:t>
            </a:r>
            <a:r>
              <a:rPr sz="1200" spc="-50" dirty="0">
                <a:latin typeface="HG丸ｺﾞｼｯｸM-PRO"/>
                <a:cs typeface="HG丸ｺﾞｼｯｸM-PRO"/>
              </a:rPr>
              <a:t>２</a:t>
            </a:r>
            <a:r>
              <a:rPr sz="1200" dirty="0">
                <a:latin typeface="HG丸ｺﾞｼｯｸM-PRO"/>
                <a:cs typeface="HG丸ｺﾞｼｯｸM-PRO"/>
              </a:rPr>
              <a:t>5	</a:t>
            </a:r>
            <a:r>
              <a:rPr sz="1200" spc="-40" dirty="0">
                <a:latin typeface="HG丸ｺﾞｼｯｸM-PRO"/>
                <a:cs typeface="HG丸ｺﾞｼｯｸM-PRO"/>
              </a:rPr>
              <a:t>なる</a:t>
            </a:r>
            <a:r>
              <a:rPr sz="1200" spc="-50" dirty="0">
                <a:latin typeface="HG丸ｺﾞｼｯｸM-PRO"/>
                <a:cs typeface="HG丸ｺﾞｼｯｸM-PRO"/>
              </a:rPr>
              <a:t>べく</a:t>
            </a:r>
            <a:r>
              <a:rPr sz="1200" u="sng" spc="-100" dirty="0">
                <a:latin typeface="HG丸ｺﾞｼｯｸM-PRO"/>
                <a:cs typeface="HG丸ｺﾞｼｯｸM-PRO"/>
              </a:rPr>
              <a:t>海</a:t>
            </a:r>
            <a:r>
              <a:rPr sz="1200" u="sng" spc="-110" dirty="0">
                <a:latin typeface="HG丸ｺﾞｼｯｸM-PRO"/>
                <a:cs typeface="HG丸ｺﾞｼｯｸM-PRO"/>
              </a:rPr>
              <a:t>外</a:t>
            </a:r>
            <a:r>
              <a:rPr sz="1200" u="sng" spc="-100" dirty="0">
                <a:latin typeface="HG丸ｺﾞｼｯｸM-PRO"/>
                <a:cs typeface="HG丸ｺﾞｼｯｸM-PRO"/>
              </a:rPr>
              <a:t>に</a:t>
            </a:r>
            <a:r>
              <a:rPr sz="1200" u="sng" spc="-110" dirty="0">
                <a:latin typeface="HG丸ｺﾞｼｯｸM-PRO"/>
                <a:cs typeface="HG丸ｺﾞｼｯｸM-PRO"/>
              </a:rPr>
              <a:t>出発する前に学生</a:t>
            </a:r>
            <a:r>
              <a:rPr sz="1200" u="sng" spc="-100" dirty="0">
                <a:latin typeface="HG丸ｺﾞｼｯｸM-PRO"/>
                <a:cs typeface="HG丸ｺﾞｼｯｸM-PRO"/>
              </a:rPr>
              <a:t>課</a:t>
            </a:r>
            <a:r>
              <a:rPr sz="1200" u="sng" spc="-110" dirty="0">
                <a:latin typeface="HG丸ｺﾞｼｯｸM-PRO"/>
                <a:cs typeface="HG丸ｺﾞｼｯｸM-PRO"/>
              </a:rPr>
              <a:t>ま</a:t>
            </a:r>
            <a:r>
              <a:rPr sz="1200" u="sng" spc="-100" dirty="0">
                <a:latin typeface="HG丸ｺﾞｼｯｸM-PRO"/>
                <a:cs typeface="HG丸ｺﾞｼｯｸM-PRO"/>
              </a:rPr>
              <a:t>で</a:t>
            </a:r>
            <a:r>
              <a:rPr sz="1200" u="sng" spc="-110" dirty="0">
                <a:latin typeface="HG丸ｺﾞｼｯｸM-PRO"/>
                <a:cs typeface="HG丸ｺﾞｼｯｸM-PRO"/>
              </a:rPr>
              <a:t>申し出</a:t>
            </a:r>
            <a:r>
              <a:rPr sz="1200" spc="-110" dirty="0">
                <a:latin typeface="HG丸ｺﾞｼｯｸM-PRO"/>
                <a:cs typeface="HG丸ｺﾞｼｯｸM-PRO"/>
              </a:rPr>
              <a:t>てください。</a:t>
            </a:r>
            <a:r>
              <a:rPr sz="1200" b="1" spc="-90" dirty="0">
                <a:latin typeface="ＭＳ Ｐゴシック"/>
                <a:cs typeface="ＭＳ Ｐゴシック"/>
              </a:rPr>
              <a:t>別途対応</a:t>
            </a:r>
            <a:r>
              <a:rPr sz="1200" spc="-100" dirty="0">
                <a:latin typeface="HG丸ｺﾞｼｯｸM-PRO"/>
                <a:cs typeface="HG丸ｺﾞｼｯｸM-PRO"/>
              </a:rPr>
              <a:t>します。海外に出</a:t>
            </a:r>
            <a:r>
              <a:rPr sz="1200" spc="-110" dirty="0">
                <a:latin typeface="HG丸ｺﾞｼｯｸM-PRO"/>
                <a:cs typeface="HG丸ｺﾞｼｯｸM-PRO"/>
              </a:rPr>
              <a:t>発</a:t>
            </a:r>
            <a:r>
              <a:rPr sz="1200" dirty="0">
                <a:latin typeface="HG丸ｺﾞｼｯｸM-PRO"/>
                <a:cs typeface="HG丸ｺﾞｼｯｸM-PRO"/>
              </a:rPr>
              <a:t>し </a:t>
            </a:r>
            <a:r>
              <a:rPr sz="1200" spc="-110" dirty="0">
                <a:latin typeface="HG丸ｺﾞｼｯｸM-PRO"/>
                <a:cs typeface="HG丸ｺﾞｼｯｸM-PRO"/>
              </a:rPr>
              <a:t>た後に気付いたの</a:t>
            </a:r>
            <a:r>
              <a:rPr sz="1200" spc="-120" dirty="0">
                <a:latin typeface="HG丸ｺﾞｼｯｸM-PRO"/>
                <a:cs typeface="HG丸ｺﾞｼｯｸM-PRO"/>
              </a:rPr>
              <a:t>で</a:t>
            </a:r>
            <a:r>
              <a:rPr sz="1200" spc="-110" dirty="0">
                <a:latin typeface="HG丸ｺﾞｼｯｸM-PRO"/>
                <a:cs typeface="HG丸ｺﾞｼｯｸM-PRO"/>
              </a:rPr>
              <a:t>あ</a:t>
            </a:r>
            <a:r>
              <a:rPr sz="1200" spc="-120" dirty="0">
                <a:latin typeface="HG丸ｺﾞｼｯｸM-PRO"/>
                <a:cs typeface="HG丸ｺﾞｼｯｸM-PRO"/>
              </a:rPr>
              <a:t>れ</a:t>
            </a:r>
            <a:r>
              <a:rPr sz="1200" spc="-110" dirty="0">
                <a:latin typeface="HG丸ｺﾞｼｯｸM-PRO"/>
                <a:cs typeface="HG丸ｺﾞｼｯｸM-PRO"/>
              </a:rPr>
              <a:t>ば、メールで連絡</a:t>
            </a:r>
            <a:r>
              <a:rPr sz="1200" spc="-120" dirty="0">
                <a:latin typeface="HG丸ｺﾞｼｯｸM-PRO"/>
                <a:cs typeface="HG丸ｺﾞｼｯｸM-PRO"/>
              </a:rPr>
              <a:t>し</a:t>
            </a:r>
            <a:r>
              <a:rPr sz="1200" spc="-110" dirty="0">
                <a:latin typeface="HG丸ｺﾞｼｯｸM-PRO"/>
                <a:cs typeface="HG丸ｺﾞｼｯｸM-PRO"/>
              </a:rPr>
              <a:t>て</a:t>
            </a:r>
            <a:r>
              <a:rPr sz="1200" spc="-120" dirty="0">
                <a:latin typeface="HG丸ｺﾞｼｯｸM-PRO"/>
                <a:cs typeface="HG丸ｺﾞｼｯｸM-PRO"/>
              </a:rPr>
              <a:t>い</a:t>
            </a:r>
            <a:r>
              <a:rPr sz="1200" spc="-110" dirty="0">
                <a:latin typeface="HG丸ｺﾞｼｯｸM-PRO"/>
                <a:cs typeface="HG丸ｺﾞｼｯｸM-PRO"/>
              </a:rPr>
              <a:t>ただいても結構で</a:t>
            </a:r>
            <a:r>
              <a:rPr sz="1200" spc="-120" dirty="0">
                <a:latin typeface="HG丸ｺﾞｼｯｸM-PRO"/>
                <a:cs typeface="HG丸ｺﾞｼｯｸM-PRO"/>
              </a:rPr>
              <a:t>す</a:t>
            </a:r>
            <a:r>
              <a:rPr sz="1200" dirty="0">
                <a:latin typeface="HG丸ｺﾞｼｯｸM-PRO"/>
                <a:cs typeface="HG丸ｺﾞｼｯｸM-PRO"/>
              </a:rPr>
              <a:t>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9119" y="2927603"/>
            <a:ext cx="6477000" cy="20447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HG丸ｺﾞｼｯｸM-PRO"/>
                <a:cs typeface="HG丸ｺﾞｼｯｸM-PRO"/>
              </a:rPr>
              <a:t>Q２6</a:t>
            </a:r>
            <a:r>
              <a:rPr sz="1200" spc="310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気づいたら</a:t>
            </a:r>
            <a:r>
              <a:rPr sz="1200" b="1" spc="5" dirty="0">
                <a:latin typeface="ＭＳ Ｐゴシック"/>
                <a:cs typeface="ＭＳ Ｐゴシック"/>
              </a:rPr>
              <a:t>申請</a:t>
            </a:r>
            <a:r>
              <a:rPr sz="1200" b="1" spc="-10" dirty="0">
                <a:latin typeface="ＭＳ Ｐゴシック"/>
                <a:cs typeface="ＭＳ Ｐゴシック"/>
              </a:rPr>
              <a:t>期間</a:t>
            </a:r>
            <a:r>
              <a:rPr sz="1200" b="1" spc="10" dirty="0">
                <a:latin typeface="ＭＳ Ｐゴシック"/>
                <a:cs typeface="ＭＳ Ｐゴシック"/>
              </a:rPr>
              <a:t>を</a:t>
            </a:r>
            <a:r>
              <a:rPr sz="1200" b="1" spc="-10" dirty="0">
                <a:latin typeface="ＭＳ Ｐゴシック"/>
                <a:cs typeface="ＭＳ Ｐゴシック"/>
              </a:rPr>
              <a:t>過</a:t>
            </a:r>
            <a:r>
              <a:rPr sz="1200" b="1" dirty="0">
                <a:latin typeface="ＭＳ Ｐゴシック"/>
                <a:cs typeface="ＭＳ Ｐゴシック"/>
              </a:rPr>
              <a:t>ぎ</a:t>
            </a:r>
            <a:r>
              <a:rPr sz="1200" b="1" spc="-5" dirty="0">
                <a:latin typeface="ＭＳ Ｐゴシック"/>
                <a:cs typeface="ＭＳ Ｐゴシック"/>
              </a:rPr>
              <a:t>て</a:t>
            </a:r>
            <a:r>
              <a:rPr sz="1200" dirty="0">
                <a:latin typeface="HG丸ｺﾞｼｯｸM-PRO"/>
                <a:cs typeface="HG丸ｺﾞｼｯｸM-PRO"/>
              </a:rPr>
              <a:t>いま</a:t>
            </a:r>
            <a:r>
              <a:rPr sz="1200" spc="-15" dirty="0">
                <a:latin typeface="HG丸ｺﾞｼｯｸM-PRO"/>
                <a:cs typeface="HG丸ｺﾞｼｯｸM-PRO"/>
              </a:rPr>
              <a:t>し</a:t>
            </a:r>
            <a:r>
              <a:rPr sz="1200" dirty="0">
                <a:latin typeface="HG丸ｺﾞｼｯｸM-PRO"/>
                <a:cs typeface="HG丸ｺﾞｼｯｸM-PRO"/>
              </a:rPr>
              <a:t>た。どうにかなりませんか？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9572" y="3122614"/>
            <a:ext cx="6450965" cy="128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785" marR="5080" indent="-553720">
              <a:lnSpc>
                <a:spcPct val="116700"/>
              </a:lnSpc>
              <a:tabLst>
                <a:tab pos="567055" algn="l"/>
              </a:tabLst>
            </a:pPr>
            <a:r>
              <a:rPr sz="1200" spc="25" dirty="0">
                <a:latin typeface="HG丸ｺﾞｼｯｸM-PRO"/>
                <a:cs typeface="HG丸ｺﾞｼｯｸM-PRO"/>
              </a:rPr>
              <a:t>A</a:t>
            </a:r>
            <a:r>
              <a:rPr sz="1200" spc="20" dirty="0">
                <a:latin typeface="HG丸ｺﾞｼｯｸM-PRO"/>
                <a:cs typeface="HG丸ｺﾞｼｯｸM-PRO"/>
              </a:rPr>
              <a:t>２</a:t>
            </a:r>
            <a:r>
              <a:rPr sz="1200" dirty="0">
                <a:latin typeface="HG丸ｺﾞｼｯｸM-PRO"/>
                <a:cs typeface="HG丸ｺﾞｼｯｸM-PRO"/>
              </a:rPr>
              <a:t>6		</a:t>
            </a:r>
            <a:r>
              <a:rPr sz="1200" spc="35" dirty="0">
                <a:latin typeface="HG丸ｺﾞｼｯｸM-PRO"/>
                <a:cs typeface="HG丸ｺﾞｼｯｸM-PRO"/>
              </a:rPr>
              <a:t>公</a:t>
            </a:r>
            <a:r>
              <a:rPr sz="1200" spc="20" dirty="0">
                <a:latin typeface="HG丸ｺﾞｼｯｸM-PRO"/>
                <a:cs typeface="HG丸ｺﾞｼｯｸM-PRO"/>
              </a:rPr>
              <a:t>平性</a:t>
            </a:r>
            <a:r>
              <a:rPr sz="1200" spc="35" dirty="0">
                <a:latin typeface="HG丸ｺﾞｼｯｸM-PRO"/>
                <a:cs typeface="HG丸ｺﾞｼｯｸM-PRO"/>
              </a:rPr>
              <a:t>を</a:t>
            </a:r>
            <a:r>
              <a:rPr sz="1200" spc="20" dirty="0">
                <a:latin typeface="HG丸ｺﾞｼｯｸM-PRO"/>
                <a:cs typeface="HG丸ｺﾞｼｯｸM-PRO"/>
              </a:rPr>
              <a:t>保</a:t>
            </a:r>
            <a:r>
              <a:rPr sz="1200" spc="35" dirty="0">
                <a:latin typeface="HG丸ｺﾞｼｯｸM-PRO"/>
                <a:cs typeface="HG丸ｺﾞｼｯｸM-PRO"/>
              </a:rPr>
              <a:t>つ</a:t>
            </a:r>
            <a:r>
              <a:rPr sz="1200" spc="20" dirty="0">
                <a:latin typeface="HG丸ｺﾞｼｯｸM-PRO"/>
                <a:cs typeface="HG丸ｺﾞｼｯｸM-PRO"/>
              </a:rPr>
              <a:t>ため、</a:t>
            </a:r>
            <a:r>
              <a:rPr sz="1200" spc="35" dirty="0">
                <a:latin typeface="HG丸ｺﾞｼｯｸM-PRO"/>
                <a:cs typeface="HG丸ｺﾞｼｯｸM-PRO"/>
              </a:rPr>
              <a:t>申</a:t>
            </a:r>
            <a:r>
              <a:rPr sz="1200" spc="20" dirty="0">
                <a:latin typeface="HG丸ｺﾞｼｯｸM-PRO"/>
                <a:cs typeface="HG丸ｺﾞｼｯｸM-PRO"/>
              </a:rPr>
              <a:t>請期</a:t>
            </a:r>
            <a:r>
              <a:rPr sz="1200" spc="35" dirty="0">
                <a:latin typeface="HG丸ｺﾞｼｯｸM-PRO"/>
                <a:cs typeface="HG丸ｺﾞｼｯｸM-PRO"/>
              </a:rPr>
              <a:t>間</a:t>
            </a:r>
            <a:r>
              <a:rPr sz="1200" spc="20" dirty="0">
                <a:latin typeface="HG丸ｺﾞｼｯｸM-PRO"/>
                <a:cs typeface="HG丸ｺﾞｼｯｸM-PRO"/>
              </a:rPr>
              <a:t>を過</a:t>
            </a:r>
            <a:r>
              <a:rPr sz="1200" spc="35" dirty="0">
                <a:latin typeface="HG丸ｺﾞｼｯｸM-PRO"/>
                <a:cs typeface="HG丸ｺﾞｼｯｸM-PRO"/>
              </a:rPr>
              <a:t>ぎ</a:t>
            </a:r>
            <a:r>
              <a:rPr sz="1200" spc="20" dirty="0">
                <a:latin typeface="HG丸ｺﾞｼｯｸM-PRO"/>
                <a:cs typeface="HG丸ｺﾞｼｯｸM-PRO"/>
              </a:rPr>
              <a:t>た申請は</a:t>
            </a:r>
            <a:r>
              <a:rPr sz="1200" b="1" spc="25" dirty="0">
                <a:latin typeface="ＭＳ Ｐゴシック"/>
                <a:cs typeface="ＭＳ Ｐゴシック"/>
              </a:rPr>
              <a:t>一切受</a:t>
            </a:r>
            <a:r>
              <a:rPr sz="1200" b="1" spc="30" dirty="0">
                <a:latin typeface="ＭＳ Ｐゴシック"/>
                <a:cs typeface="ＭＳ Ｐゴシック"/>
              </a:rPr>
              <a:t>け</a:t>
            </a:r>
            <a:r>
              <a:rPr sz="1200" b="1" spc="25" dirty="0">
                <a:latin typeface="ＭＳ Ｐゴシック"/>
                <a:cs typeface="ＭＳ Ｐゴシック"/>
              </a:rPr>
              <a:t>付け</a:t>
            </a:r>
            <a:r>
              <a:rPr sz="1200" b="1" spc="20" dirty="0">
                <a:latin typeface="ＭＳ Ｐゴシック"/>
                <a:cs typeface="ＭＳ Ｐゴシック"/>
              </a:rPr>
              <a:t>て</a:t>
            </a:r>
            <a:r>
              <a:rPr sz="1200" b="1" spc="30" dirty="0">
                <a:latin typeface="ＭＳ Ｐゴシック"/>
                <a:cs typeface="ＭＳ Ｐゴシック"/>
              </a:rPr>
              <a:t>い</a:t>
            </a:r>
            <a:r>
              <a:rPr sz="1200" b="1" spc="25" dirty="0">
                <a:latin typeface="ＭＳ Ｐゴシック"/>
                <a:cs typeface="ＭＳ Ｐゴシック"/>
              </a:rPr>
              <a:t>ません</a:t>
            </a:r>
            <a:r>
              <a:rPr sz="1200" spc="20" dirty="0">
                <a:latin typeface="HG丸ｺﾞｼｯｸM-PRO"/>
                <a:cs typeface="HG丸ｺﾞｼｯｸM-PRO"/>
              </a:rPr>
              <a:t>。残念ですが、 次回以降</a:t>
            </a:r>
            <a:r>
              <a:rPr sz="1200" spc="10" dirty="0">
                <a:latin typeface="HG丸ｺﾞｼｯｸM-PRO"/>
                <a:cs typeface="HG丸ｺﾞｼｯｸM-PRO"/>
              </a:rPr>
              <a:t>に</a:t>
            </a:r>
            <a:r>
              <a:rPr sz="1200" spc="20" dirty="0">
                <a:latin typeface="HG丸ｺﾞｼｯｸM-PRO"/>
                <a:cs typeface="HG丸ｺﾞｼｯｸM-PRO"/>
              </a:rPr>
              <a:t>申請を</a:t>
            </a:r>
            <a:r>
              <a:rPr sz="1200" spc="10" dirty="0">
                <a:latin typeface="HG丸ｺﾞｼｯｸM-PRO"/>
                <a:cs typeface="HG丸ｺﾞｼｯｸM-PRO"/>
              </a:rPr>
              <a:t>お願</a:t>
            </a:r>
            <a:r>
              <a:rPr sz="1200" spc="20" dirty="0">
                <a:latin typeface="HG丸ｺﾞｼｯｸM-PRO"/>
                <a:cs typeface="HG丸ｺﾞｼｯｸM-PRO"/>
              </a:rPr>
              <a:t>いします</a:t>
            </a:r>
            <a:r>
              <a:rPr sz="1200" spc="10" dirty="0">
                <a:latin typeface="HG丸ｺﾞｼｯｸM-PRO"/>
                <a:cs typeface="HG丸ｺﾞｼｯｸM-PRO"/>
              </a:rPr>
              <a:t>。</a:t>
            </a:r>
            <a:r>
              <a:rPr sz="1200" spc="20" dirty="0">
                <a:latin typeface="HG丸ｺﾞｼｯｸM-PRO"/>
                <a:cs typeface="HG丸ｺﾞｼｯｸM-PRO"/>
              </a:rPr>
              <a:t>期間中</a:t>
            </a:r>
            <a:r>
              <a:rPr sz="1200" spc="10" dirty="0">
                <a:latin typeface="HG丸ｺﾞｼｯｸM-PRO"/>
                <a:cs typeface="HG丸ｺﾞｼｯｸM-PRO"/>
              </a:rPr>
              <a:t>の申</a:t>
            </a:r>
            <a:r>
              <a:rPr sz="1200" spc="20" dirty="0">
                <a:latin typeface="HG丸ｺﾞｼｯｸM-PRO"/>
                <a:cs typeface="HG丸ｺﾞｼｯｸM-PRO"/>
              </a:rPr>
              <a:t>請であっ</a:t>
            </a:r>
            <a:r>
              <a:rPr sz="1200" spc="10" dirty="0">
                <a:latin typeface="HG丸ｺﾞｼｯｸM-PRO"/>
                <a:cs typeface="HG丸ｺﾞｼｯｸM-PRO"/>
              </a:rPr>
              <a:t>て</a:t>
            </a:r>
            <a:r>
              <a:rPr sz="1200" spc="20" dirty="0">
                <a:latin typeface="HG丸ｺﾞｼｯｸM-PRO"/>
                <a:cs typeface="HG丸ｺﾞｼｯｸM-PRO"/>
              </a:rPr>
              <a:t>も</a:t>
            </a:r>
            <a:r>
              <a:rPr sz="1200" spc="10" dirty="0">
                <a:latin typeface="HG丸ｺﾞｼｯｸM-PRO"/>
                <a:cs typeface="HG丸ｺﾞｼｯｸM-PRO"/>
              </a:rPr>
              <a:t>、</a:t>
            </a:r>
            <a:r>
              <a:rPr sz="1200" b="1" spc="15" dirty="0">
                <a:latin typeface="ＭＳ Ｐゴシック"/>
                <a:cs typeface="ＭＳ Ｐゴシック"/>
              </a:rPr>
              <a:t>期</a:t>
            </a:r>
            <a:r>
              <a:rPr sz="1200" b="1" spc="30" dirty="0">
                <a:latin typeface="ＭＳ Ｐゴシック"/>
                <a:cs typeface="ＭＳ Ｐゴシック"/>
              </a:rPr>
              <a:t>間</a:t>
            </a:r>
            <a:r>
              <a:rPr sz="1200" b="1" spc="15" dirty="0">
                <a:latin typeface="ＭＳ Ｐゴシック"/>
                <a:cs typeface="ＭＳ Ｐゴシック"/>
              </a:rPr>
              <a:t>中に</a:t>
            </a:r>
            <a:r>
              <a:rPr sz="1200" b="1" spc="30" dirty="0">
                <a:latin typeface="ＭＳ Ｐゴシック"/>
                <a:cs typeface="ＭＳ Ｐゴシック"/>
              </a:rPr>
              <a:t>全</a:t>
            </a:r>
            <a:r>
              <a:rPr sz="1200" b="1" spc="10" dirty="0">
                <a:latin typeface="ＭＳ Ｐゴシック"/>
                <a:cs typeface="ＭＳ Ｐゴシック"/>
              </a:rPr>
              <a:t>て</a:t>
            </a:r>
            <a:r>
              <a:rPr sz="1200" b="1" spc="15" dirty="0">
                <a:latin typeface="ＭＳ Ｐゴシック"/>
                <a:cs typeface="ＭＳ Ｐゴシック"/>
              </a:rPr>
              <a:t>の不</a:t>
            </a:r>
            <a:r>
              <a:rPr sz="1200" b="1" spc="30" dirty="0">
                <a:latin typeface="ＭＳ Ｐゴシック"/>
                <a:cs typeface="ＭＳ Ｐゴシック"/>
              </a:rPr>
              <a:t>足</a:t>
            </a:r>
            <a:r>
              <a:rPr sz="1200" b="1" spc="-5" dirty="0">
                <a:latin typeface="ＭＳ Ｐゴシック"/>
                <a:cs typeface="ＭＳ Ｐゴシック"/>
              </a:rPr>
              <a:t>書 </a:t>
            </a:r>
            <a:r>
              <a:rPr sz="1200" b="1" spc="25" dirty="0">
                <a:latin typeface="ＭＳ Ｐゴシック"/>
                <a:cs typeface="ＭＳ Ｐゴシック"/>
              </a:rPr>
              <a:t>類</a:t>
            </a:r>
            <a:r>
              <a:rPr sz="1200" b="1" spc="35" dirty="0">
                <a:latin typeface="ＭＳ Ｐゴシック"/>
                <a:cs typeface="ＭＳ Ｐゴシック"/>
              </a:rPr>
              <a:t>を</a:t>
            </a:r>
            <a:r>
              <a:rPr sz="1200" b="1" spc="30" dirty="0">
                <a:latin typeface="ＭＳ Ｐゴシック"/>
                <a:cs typeface="ＭＳ Ｐゴシック"/>
              </a:rPr>
              <a:t>提出</a:t>
            </a:r>
            <a:r>
              <a:rPr sz="1200" b="1" spc="35" dirty="0">
                <a:latin typeface="ＭＳ Ｐゴシック"/>
                <a:cs typeface="ＭＳ Ｐゴシック"/>
              </a:rPr>
              <a:t>し</a:t>
            </a:r>
            <a:r>
              <a:rPr sz="1200" b="1" spc="20" dirty="0">
                <a:latin typeface="ＭＳ Ｐゴシック"/>
                <a:cs typeface="ＭＳ Ｐゴシック"/>
              </a:rPr>
              <a:t>な</a:t>
            </a:r>
            <a:r>
              <a:rPr sz="1200" b="1" spc="35" dirty="0">
                <a:latin typeface="ＭＳ Ｐゴシック"/>
                <a:cs typeface="ＭＳ Ｐゴシック"/>
              </a:rPr>
              <a:t>け</a:t>
            </a:r>
            <a:r>
              <a:rPr sz="1200" b="1" spc="30" dirty="0">
                <a:latin typeface="ＭＳ Ｐゴシック"/>
                <a:cs typeface="ＭＳ Ｐゴシック"/>
              </a:rPr>
              <a:t>れば不受</a:t>
            </a:r>
            <a:r>
              <a:rPr sz="1200" b="1" spc="40" dirty="0">
                <a:latin typeface="ＭＳ Ｐゴシック"/>
                <a:cs typeface="ＭＳ Ｐゴシック"/>
              </a:rPr>
              <a:t>理</a:t>
            </a:r>
            <a:r>
              <a:rPr sz="1200" spc="35" dirty="0">
                <a:latin typeface="HG丸ｺﾞｼｯｸM-PRO"/>
                <a:cs typeface="HG丸ｺﾞｼｯｸM-PRO"/>
              </a:rPr>
              <a:t>の扱</a:t>
            </a:r>
            <a:r>
              <a:rPr sz="1200" spc="20" dirty="0">
                <a:latin typeface="HG丸ｺﾞｼｯｸM-PRO"/>
                <a:cs typeface="HG丸ｺﾞｼｯｸM-PRO"/>
              </a:rPr>
              <a:t>い</a:t>
            </a:r>
            <a:r>
              <a:rPr sz="1200" spc="35" dirty="0">
                <a:latin typeface="HG丸ｺﾞｼｯｸM-PRO"/>
                <a:cs typeface="HG丸ｺﾞｼｯｸM-PRO"/>
              </a:rPr>
              <a:t>としま</a:t>
            </a:r>
            <a:r>
              <a:rPr sz="1200" spc="20" dirty="0">
                <a:latin typeface="HG丸ｺﾞｼｯｸM-PRO"/>
                <a:cs typeface="HG丸ｺﾞｼｯｸM-PRO"/>
              </a:rPr>
              <a:t>す</a:t>
            </a:r>
            <a:r>
              <a:rPr sz="1200" spc="35" dirty="0">
                <a:latin typeface="HG丸ｺﾞｼｯｸM-PRO"/>
                <a:cs typeface="HG丸ｺﾞｼｯｸM-PRO"/>
              </a:rPr>
              <a:t>。公的機関</a:t>
            </a:r>
            <a:r>
              <a:rPr sz="1200" spc="20" dirty="0">
                <a:latin typeface="HG丸ｺﾞｼｯｸM-PRO"/>
                <a:cs typeface="HG丸ｺﾞｼｯｸM-PRO"/>
              </a:rPr>
              <a:t>が</a:t>
            </a:r>
            <a:r>
              <a:rPr sz="1200" spc="35" dirty="0">
                <a:latin typeface="HG丸ｺﾞｼｯｸM-PRO"/>
                <a:cs typeface="HG丸ｺﾞｼｯｸM-PRO"/>
              </a:rPr>
              <a:t>発行</a:t>
            </a:r>
            <a:r>
              <a:rPr sz="1200" spc="20" dirty="0">
                <a:latin typeface="HG丸ｺﾞｼｯｸM-PRO"/>
                <a:cs typeface="HG丸ｺﾞｼｯｸM-PRO"/>
              </a:rPr>
              <a:t>す</a:t>
            </a:r>
            <a:r>
              <a:rPr sz="1200" spc="35" dirty="0">
                <a:latin typeface="HG丸ｺﾞｼｯｸM-PRO"/>
                <a:cs typeface="HG丸ｺﾞｼｯｸM-PRO"/>
              </a:rPr>
              <a:t>る証明書の</a:t>
            </a:r>
            <a:r>
              <a:rPr sz="1200" spc="20" dirty="0">
                <a:latin typeface="HG丸ｺﾞｼｯｸM-PRO"/>
                <a:cs typeface="HG丸ｺﾞｼｯｸM-PRO"/>
              </a:rPr>
              <a:t>遅</a:t>
            </a:r>
            <a:r>
              <a:rPr sz="1200" spc="35" dirty="0">
                <a:latin typeface="HG丸ｺﾞｼｯｸM-PRO"/>
                <a:cs typeface="HG丸ｺﾞｼｯｸM-PRO"/>
              </a:rPr>
              <a:t>延に限 </a:t>
            </a:r>
            <a:r>
              <a:rPr sz="1200" spc="10" dirty="0">
                <a:latin typeface="HG丸ｺﾞｼｯｸM-PRO"/>
                <a:cs typeface="HG丸ｺﾞｼｯｸM-PRO"/>
              </a:rPr>
              <a:t>り受</a:t>
            </a:r>
            <a:r>
              <a:rPr sz="1200" spc="20" dirty="0">
                <a:latin typeface="HG丸ｺﾞｼｯｸM-PRO"/>
                <a:cs typeface="HG丸ｺﾞｼｯｸM-PRO"/>
              </a:rPr>
              <a:t>け</a:t>
            </a:r>
            <a:r>
              <a:rPr sz="1200" spc="10" dirty="0">
                <a:latin typeface="HG丸ｺﾞｼｯｸM-PRO"/>
                <a:cs typeface="HG丸ｺﾞｼｯｸM-PRO"/>
              </a:rPr>
              <a:t>付け</a:t>
            </a:r>
            <a:r>
              <a:rPr sz="1200" spc="20" dirty="0">
                <a:latin typeface="HG丸ｺﾞｼｯｸM-PRO"/>
                <a:cs typeface="HG丸ｺﾞｼｯｸM-PRO"/>
              </a:rPr>
              <a:t>ま</a:t>
            </a:r>
            <a:r>
              <a:rPr sz="1200" spc="10" dirty="0">
                <a:latin typeface="HG丸ｺﾞｼｯｸM-PRO"/>
                <a:cs typeface="HG丸ｺﾞｼｯｸM-PRO"/>
              </a:rPr>
              <a:t>す</a:t>
            </a:r>
            <a:r>
              <a:rPr sz="1200" spc="20" dirty="0">
                <a:latin typeface="HG丸ｺﾞｼｯｸM-PRO"/>
                <a:cs typeface="HG丸ｺﾞｼｯｸM-PRO"/>
              </a:rPr>
              <a:t>が</a:t>
            </a:r>
            <a:r>
              <a:rPr sz="1200" spc="10" dirty="0">
                <a:latin typeface="HG丸ｺﾞｼｯｸM-PRO"/>
                <a:cs typeface="HG丸ｺﾞｼｯｸM-PRO"/>
              </a:rPr>
              <a:t>、</a:t>
            </a:r>
            <a:r>
              <a:rPr sz="1200" spc="20" dirty="0">
                <a:latin typeface="HG丸ｺﾞｼｯｸM-PRO"/>
                <a:cs typeface="HG丸ｺﾞｼｯｸM-PRO"/>
              </a:rPr>
              <a:t>就</a:t>
            </a:r>
            <a:r>
              <a:rPr sz="1200" spc="10" dirty="0">
                <a:latin typeface="HG丸ｺﾞｼｯｸM-PRO"/>
                <a:cs typeface="HG丸ｺﾞｼｯｸM-PRO"/>
              </a:rPr>
              <a:t>職先</a:t>
            </a:r>
            <a:r>
              <a:rPr sz="1200" spc="20" dirty="0">
                <a:latin typeface="HG丸ｺﾞｼｯｸM-PRO"/>
                <a:cs typeface="HG丸ｺﾞｼｯｸM-PRO"/>
              </a:rPr>
              <a:t>や</a:t>
            </a:r>
            <a:r>
              <a:rPr sz="1200" spc="10" dirty="0">
                <a:latin typeface="HG丸ｺﾞｼｯｸM-PRO"/>
                <a:cs typeface="HG丸ｺﾞｼｯｸM-PRO"/>
              </a:rPr>
              <a:t>家族</a:t>
            </a:r>
            <a:r>
              <a:rPr sz="1200" spc="20" dirty="0">
                <a:latin typeface="HG丸ｺﾞｼｯｸM-PRO"/>
                <a:cs typeface="HG丸ｺﾞｼｯｸM-PRO"/>
              </a:rPr>
              <a:t>へ</a:t>
            </a:r>
            <a:r>
              <a:rPr sz="1200" spc="10" dirty="0">
                <a:latin typeface="HG丸ｺﾞｼｯｸM-PRO"/>
                <a:cs typeface="HG丸ｺﾞｼｯｸM-PRO"/>
              </a:rPr>
              <a:t>の</a:t>
            </a:r>
            <a:r>
              <a:rPr sz="1200" spc="20" dirty="0">
                <a:latin typeface="HG丸ｺﾞｼｯｸM-PRO"/>
                <a:cs typeface="HG丸ｺﾞｼｯｸM-PRO"/>
              </a:rPr>
              <a:t>依</a:t>
            </a:r>
            <a:r>
              <a:rPr sz="1200" spc="10" dirty="0">
                <a:latin typeface="HG丸ｺﾞｼｯｸM-PRO"/>
                <a:cs typeface="HG丸ｺﾞｼｯｸM-PRO"/>
              </a:rPr>
              <a:t>頼</a:t>
            </a:r>
            <a:r>
              <a:rPr sz="1200" spc="20" dirty="0">
                <a:latin typeface="HG丸ｺﾞｼｯｸM-PRO"/>
                <a:cs typeface="HG丸ｺﾞｼｯｸM-PRO"/>
              </a:rPr>
              <a:t>を</a:t>
            </a:r>
            <a:r>
              <a:rPr sz="1200" spc="10" dirty="0">
                <a:latin typeface="HG丸ｺﾞｼｯｸM-PRO"/>
                <a:cs typeface="HG丸ｺﾞｼｯｸM-PRO"/>
              </a:rPr>
              <a:t>遅延</a:t>
            </a:r>
            <a:r>
              <a:rPr sz="1200" spc="20" dirty="0">
                <a:latin typeface="HG丸ｺﾞｼｯｸM-PRO"/>
                <a:cs typeface="HG丸ｺﾞｼｯｸM-PRO"/>
              </a:rPr>
              <a:t>し</a:t>
            </a:r>
            <a:r>
              <a:rPr sz="1200" spc="10" dirty="0">
                <a:latin typeface="HG丸ｺﾞｼｯｸM-PRO"/>
                <a:cs typeface="HG丸ｺﾞｼｯｸM-PRO"/>
              </a:rPr>
              <a:t>た、</a:t>
            </a:r>
            <a:r>
              <a:rPr sz="1200" spc="20" dirty="0">
                <a:latin typeface="HG丸ｺﾞｼｯｸM-PRO"/>
                <a:cs typeface="HG丸ｺﾞｼｯｸM-PRO"/>
              </a:rPr>
              <a:t>自</a:t>
            </a:r>
            <a:r>
              <a:rPr sz="1200" spc="10" dirty="0">
                <a:latin typeface="HG丸ｺﾞｼｯｸM-PRO"/>
                <a:cs typeface="HG丸ｺﾞｼｯｸM-PRO"/>
              </a:rPr>
              <a:t>宅</a:t>
            </a:r>
            <a:r>
              <a:rPr sz="1200" spc="20" dirty="0">
                <a:latin typeface="HG丸ｺﾞｼｯｸM-PRO"/>
                <a:cs typeface="HG丸ｺﾞｼｯｸM-PRO"/>
              </a:rPr>
              <a:t>か</a:t>
            </a:r>
            <a:r>
              <a:rPr sz="1200" spc="10" dirty="0">
                <a:latin typeface="HG丸ｺﾞｼｯｸM-PRO"/>
                <a:cs typeface="HG丸ｺﾞｼｯｸM-PRO"/>
              </a:rPr>
              <a:t>ら</a:t>
            </a:r>
            <a:r>
              <a:rPr sz="1200" spc="20" dirty="0">
                <a:latin typeface="HG丸ｺﾞｼｯｸM-PRO"/>
                <a:cs typeface="HG丸ｺﾞｼｯｸM-PRO"/>
              </a:rPr>
              <a:t>下</a:t>
            </a:r>
            <a:r>
              <a:rPr sz="1200" spc="10" dirty="0">
                <a:latin typeface="HG丸ｺﾞｼｯｸM-PRO"/>
                <a:cs typeface="HG丸ｺﾞｼｯｸM-PRO"/>
              </a:rPr>
              <a:t>宿ま</a:t>
            </a:r>
            <a:r>
              <a:rPr sz="1200" spc="20" dirty="0">
                <a:latin typeface="HG丸ｺﾞｼｯｸM-PRO"/>
                <a:cs typeface="HG丸ｺﾞｼｯｸM-PRO"/>
              </a:rPr>
              <a:t>で</a:t>
            </a:r>
            <a:r>
              <a:rPr sz="1200" spc="10" dirty="0">
                <a:latin typeface="HG丸ｺﾞｼｯｸM-PRO"/>
                <a:cs typeface="HG丸ｺﾞｼｯｸM-PRO"/>
              </a:rPr>
              <a:t>届くのに 時間</a:t>
            </a:r>
            <a:r>
              <a:rPr sz="1200" spc="20" dirty="0">
                <a:latin typeface="HG丸ｺﾞｼｯｸM-PRO"/>
                <a:cs typeface="HG丸ｺﾞｼｯｸM-PRO"/>
              </a:rPr>
              <a:t>が</a:t>
            </a:r>
            <a:r>
              <a:rPr sz="1200" spc="10" dirty="0">
                <a:latin typeface="HG丸ｺﾞｼｯｸM-PRO"/>
                <a:cs typeface="HG丸ｺﾞｼｯｸM-PRO"/>
              </a:rPr>
              <a:t>かか</a:t>
            </a:r>
            <a:r>
              <a:rPr sz="1200" spc="20" dirty="0">
                <a:latin typeface="HG丸ｺﾞｼｯｸM-PRO"/>
                <a:cs typeface="HG丸ｺﾞｼｯｸM-PRO"/>
              </a:rPr>
              <a:t>っ</a:t>
            </a:r>
            <a:r>
              <a:rPr sz="1200" spc="10" dirty="0">
                <a:latin typeface="HG丸ｺﾞｼｯｸM-PRO"/>
                <a:cs typeface="HG丸ｺﾞｼｯｸM-PRO"/>
              </a:rPr>
              <a:t>た</a:t>
            </a:r>
            <a:r>
              <a:rPr sz="1200" spc="20" dirty="0">
                <a:latin typeface="HG丸ｺﾞｼｯｸM-PRO"/>
                <a:cs typeface="HG丸ｺﾞｼｯｸM-PRO"/>
              </a:rPr>
              <a:t>等</a:t>
            </a:r>
            <a:r>
              <a:rPr sz="1200" spc="10" dirty="0">
                <a:latin typeface="HG丸ｺﾞｼｯｸM-PRO"/>
                <a:cs typeface="HG丸ｺﾞｼｯｸM-PRO"/>
              </a:rPr>
              <a:t>の</a:t>
            </a:r>
            <a:r>
              <a:rPr sz="1200" spc="20" dirty="0">
                <a:latin typeface="HG丸ｺﾞｼｯｸM-PRO"/>
                <a:cs typeface="HG丸ｺﾞｼｯｸM-PRO"/>
              </a:rPr>
              <a:t>理</a:t>
            </a:r>
            <a:r>
              <a:rPr sz="1200" spc="10" dirty="0">
                <a:latin typeface="HG丸ｺﾞｼｯｸM-PRO"/>
                <a:cs typeface="HG丸ｺﾞｼｯｸM-PRO"/>
              </a:rPr>
              <a:t>由は</a:t>
            </a:r>
            <a:r>
              <a:rPr sz="1200" spc="20" dirty="0">
                <a:latin typeface="HG丸ｺﾞｼｯｸM-PRO"/>
                <a:cs typeface="HG丸ｺﾞｼｯｸM-PRO"/>
              </a:rPr>
              <a:t>認</a:t>
            </a:r>
            <a:r>
              <a:rPr sz="1200" spc="10" dirty="0">
                <a:latin typeface="HG丸ｺﾞｼｯｸM-PRO"/>
                <a:cs typeface="HG丸ｺﾞｼｯｸM-PRO"/>
              </a:rPr>
              <a:t>めま</a:t>
            </a:r>
            <a:r>
              <a:rPr sz="1200" spc="20" dirty="0">
                <a:latin typeface="HG丸ｺﾞｼｯｸM-PRO"/>
                <a:cs typeface="HG丸ｺﾞｼｯｸM-PRO"/>
              </a:rPr>
              <a:t>せ</a:t>
            </a:r>
            <a:r>
              <a:rPr sz="1200" spc="10" dirty="0">
                <a:latin typeface="HG丸ｺﾞｼｯｸM-PRO"/>
                <a:cs typeface="HG丸ｺﾞｼｯｸM-PRO"/>
              </a:rPr>
              <a:t>ん</a:t>
            </a:r>
            <a:r>
              <a:rPr sz="1200" spc="20" dirty="0">
                <a:latin typeface="HG丸ｺﾞｼｯｸM-PRO"/>
                <a:cs typeface="HG丸ｺﾞｼｯｸM-PRO"/>
              </a:rPr>
              <a:t>。</a:t>
            </a:r>
            <a:r>
              <a:rPr sz="1200" spc="10" dirty="0">
                <a:latin typeface="HG丸ｺﾞｼｯｸM-PRO"/>
                <a:cs typeface="HG丸ｺﾞｼｯｸM-PRO"/>
              </a:rPr>
              <a:t>す</a:t>
            </a:r>
            <a:r>
              <a:rPr sz="1200" spc="20" dirty="0">
                <a:latin typeface="HG丸ｺﾞｼｯｸM-PRO"/>
                <a:cs typeface="HG丸ｺﾞｼｯｸM-PRO"/>
              </a:rPr>
              <a:t>ぐ</a:t>
            </a:r>
            <a:r>
              <a:rPr sz="1200" spc="10" dirty="0">
                <a:latin typeface="HG丸ｺﾞｼｯｸM-PRO"/>
                <a:cs typeface="HG丸ｺﾞｼｯｸM-PRO"/>
              </a:rPr>
              <a:t>に提</a:t>
            </a:r>
            <a:r>
              <a:rPr sz="1200" spc="20" dirty="0">
                <a:latin typeface="HG丸ｺﾞｼｯｸM-PRO"/>
                <a:cs typeface="HG丸ｺﾞｼｯｸM-PRO"/>
              </a:rPr>
              <a:t>出</a:t>
            </a:r>
            <a:r>
              <a:rPr sz="1200" spc="10" dirty="0">
                <a:latin typeface="HG丸ｺﾞｼｯｸM-PRO"/>
                <a:cs typeface="HG丸ｺﾞｼｯｸM-PRO"/>
              </a:rPr>
              <a:t>でき</a:t>
            </a:r>
            <a:r>
              <a:rPr sz="1200" spc="20" dirty="0">
                <a:latin typeface="HG丸ｺﾞｼｯｸM-PRO"/>
                <a:cs typeface="HG丸ｺﾞｼｯｸM-PRO"/>
              </a:rPr>
              <a:t>る</a:t>
            </a:r>
            <a:r>
              <a:rPr sz="1200" spc="10" dirty="0">
                <a:latin typeface="HG丸ｺﾞｼｯｸM-PRO"/>
                <a:cs typeface="HG丸ｺﾞｼｯｸM-PRO"/>
              </a:rPr>
              <a:t>よ</a:t>
            </a:r>
            <a:r>
              <a:rPr sz="1200" spc="20" dirty="0">
                <a:latin typeface="HG丸ｺﾞｼｯｸM-PRO"/>
                <a:cs typeface="HG丸ｺﾞｼｯｸM-PRO"/>
              </a:rPr>
              <a:t>う</a:t>
            </a:r>
            <a:r>
              <a:rPr sz="1200" spc="10" dirty="0">
                <a:latin typeface="HG丸ｺﾞｼｯｸM-PRO"/>
                <a:cs typeface="HG丸ｺﾞｼｯｸM-PRO"/>
              </a:rPr>
              <a:t>必</a:t>
            </a:r>
            <a:r>
              <a:rPr sz="1200" spc="20" dirty="0">
                <a:latin typeface="HG丸ｺﾞｼｯｸM-PRO"/>
                <a:cs typeface="HG丸ｺﾞｼｯｸM-PRO"/>
              </a:rPr>
              <a:t>要</a:t>
            </a:r>
            <a:r>
              <a:rPr sz="1200" spc="10" dirty="0">
                <a:latin typeface="HG丸ｺﾞｼｯｸM-PRO"/>
                <a:cs typeface="HG丸ｺﾞｼｯｸM-PRO"/>
              </a:rPr>
              <a:t>書類</a:t>
            </a:r>
            <a:r>
              <a:rPr sz="1200" spc="20" dirty="0">
                <a:latin typeface="HG丸ｺﾞｼｯｸM-PRO"/>
                <a:cs typeface="HG丸ｺﾞｼｯｸM-PRO"/>
              </a:rPr>
              <a:t>を</a:t>
            </a:r>
            <a:r>
              <a:rPr sz="1200" spc="10" dirty="0">
                <a:latin typeface="HG丸ｺﾞｼｯｸM-PRO"/>
                <a:cs typeface="HG丸ｺﾞｼｯｸM-PRO"/>
              </a:rPr>
              <a:t>早めに確 </a:t>
            </a:r>
            <a:r>
              <a:rPr sz="1200" dirty="0">
                <a:latin typeface="HG丸ｺﾞｼｯｸM-PRO"/>
                <a:cs typeface="HG丸ｺﾞｼｯｸM-PRO"/>
              </a:rPr>
              <a:t>認・準備してください。</a:t>
            </a:r>
            <a:endParaRPr sz="1200">
              <a:latin typeface="HG丸ｺﾞｼｯｸM-PRO"/>
              <a:cs typeface="HG丸ｺﾞｼｯｸM-PR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3476" y="4861498"/>
            <a:ext cx="6490335" cy="2190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0" marR="349250" indent="-140335">
              <a:lnSpc>
                <a:spcPct val="104200"/>
              </a:lnSpc>
            </a:pPr>
            <a:r>
              <a:rPr sz="1200" dirty="0">
                <a:latin typeface="HG丸ｺﾞｼｯｸM-PRO"/>
                <a:cs typeface="HG丸ｺﾞｼｯｸM-PRO"/>
              </a:rPr>
              <a:t>※</a:t>
            </a:r>
            <a:r>
              <a:rPr sz="1200" spc="-50" dirty="0">
                <a:latin typeface="HG丸ｺﾞｼｯｸM-PRO"/>
                <a:cs typeface="HG丸ｺﾞｼｯｸM-PRO"/>
              </a:rPr>
              <a:t> </a:t>
            </a:r>
            <a:r>
              <a:rPr sz="1200" b="1" spc="5" dirty="0">
                <a:latin typeface="ＭＳ Ｐゴシック"/>
                <a:cs typeface="ＭＳ Ｐゴシック"/>
              </a:rPr>
              <a:t>「</a:t>
            </a:r>
            <a:r>
              <a:rPr sz="1200" b="1" spc="-5" dirty="0">
                <a:latin typeface="ＭＳ Ｐゴシック"/>
                <a:cs typeface="ＭＳ Ｐゴシック"/>
              </a:rPr>
              <a:t>本</a:t>
            </a:r>
            <a:r>
              <a:rPr sz="1200" b="1" spc="5" dirty="0">
                <a:latin typeface="ＭＳ Ｐゴシック"/>
                <a:cs typeface="ＭＳ Ｐゴシック"/>
              </a:rPr>
              <a:t>学</a:t>
            </a:r>
            <a:r>
              <a:rPr sz="1200" b="1" spc="-5" dirty="0">
                <a:latin typeface="ＭＳ Ｐゴシック"/>
                <a:cs typeface="ＭＳ Ｐゴシック"/>
              </a:rPr>
              <a:t>所</a:t>
            </a:r>
            <a:r>
              <a:rPr sz="1200" b="1" spc="5" dirty="0">
                <a:latin typeface="ＭＳ Ｐゴシック"/>
                <a:cs typeface="ＭＳ Ｐゴシック"/>
              </a:rPr>
              <a:t>定</a:t>
            </a:r>
            <a:r>
              <a:rPr sz="1200" b="1" spc="-10" dirty="0">
                <a:latin typeface="ＭＳ Ｐゴシック"/>
                <a:cs typeface="ＭＳ Ｐゴシック"/>
              </a:rPr>
              <a:t>様式</a:t>
            </a:r>
            <a:r>
              <a:rPr sz="1200" b="1" spc="5" dirty="0">
                <a:latin typeface="ＭＳ Ｐゴシック"/>
                <a:cs typeface="ＭＳ Ｐゴシック"/>
              </a:rPr>
              <a:t>」</a:t>
            </a:r>
            <a:r>
              <a:rPr sz="1200" b="1" spc="-5" dirty="0">
                <a:latin typeface="ＭＳ Ｐゴシック"/>
                <a:cs typeface="ＭＳ Ｐゴシック"/>
              </a:rPr>
              <a:t>は</a:t>
            </a:r>
            <a:r>
              <a:rPr sz="1200" dirty="0">
                <a:latin typeface="HG丸ｺﾞｼｯｸM-PRO"/>
                <a:cs typeface="HG丸ｺﾞｼｯｸM-PRO"/>
              </a:rPr>
              <a:t>、申請時期の１～１か月半前頃に本学WEB</a:t>
            </a:r>
            <a:r>
              <a:rPr sz="1200" spc="-50" dirty="0">
                <a:latin typeface="HG丸ｺﾞｼｯｸM-PRO"/>
                <a:cs typeface="HG丸ｺﾞｼｯｸM-PRO"/>
              </a:rPr>
              <a:t> </a:t>
            </a:r>
            <a:r>
              <a:rPr sz="1200" dirty="0" err="1">
                <a:latin typeface="HG丸ｺﾞｼｯｸM-PRO"/>
                <a:cs typeface="HG丸ｺﾞｼｯｸM-PRO"/>
              </a:rPr>
              <a:t>に掲載しています。</a:t>
            </a:r>
            <a:r>
              <a:rPr sz="1200" b="1" spc="-5" dirty="0" err="1">
                <a:latin typeface="ＭＳ Ｐゴシック"/>
                <a:cs typeface="ＭＳ Ｐゴシック"/>
              </a:rPr>
              <a:t>申請</a:t>
            </a:r>
            <a:r>
              <a:rPr sz="1200" b="1" spc="-5" dirty="0">
                <a:latin typeface="ＭＳ Ｐゴシック"/>
                <a:cs typeface="ＭＳ Ｐゴシック"/>
              </a:rPr>
              <a:t> </a:t>
            </a:r>
            <a:r>
              <a:rPr sz="1200" b="1" spc="0" dirty="0">
                <a:latin typeface="ＭＳ Ｐゴシック"/>
                <a:cs typeface="ＭＳ Ｐゴシック"/>
              </a:rPr>
              <a:t>時</a:t>
            </a:r>
            <a:r>
              <a:rPr sz="1200" b="1" spc="-5" dirty="0">
                <a:latin typeface="ＭＳ Ｐゴシック"/>
                <a:cs typeface="ＭＳ Ｐゴシック"/>
              </a:rPr>
              <a:t>期</a:t>
            </a:r>
            <a:r>
              <a:rPr sz="1200" b="1" spc="0" dirty="0">
                <a:latin typeface="ＭＳ Ｐゴシック"/>
                <a:cs typeface="ＭＳ Ｐゴシック"/>
              </a:rPr>
              <a:t>前</a:t>
            </a:r>
            <a:r>
              <a:rPr sz="1200" b="1" spc="-5" dirty="0">
                <a:latin typeface="ＭＳ Ｐゴシック"/>
                <a:cs typeface="ＭＳ Ｐゴシック"/>
              </a:rPr>
              <a:t>以外</a:t>
            </a:r>
            <a:r>
              <a:rPr sz="1200" b="1" spc="0" dirty="0">
                <a:latin typeface="ＭＳ Ｐゴシック"/>
                <a:cs typeface="ＭＳ Ｐゴシック"/>
              </a:rPr>
              <a:t>は</a:t>
            </a:r>
            <a:r>
              <a:rPr sz="1200" b="1" dirty="0">
                <a:latin typeface="ＭＳ Ｐゴシック"/>
                <a:cs typeface="ＭＳ Ｐゴシック"/>
              </a:rPr>
              <a:t>ダ</a:t>
            </a:r>
            <a:r>
              <a:rPr sz="1200" b="1" spc="-15" dirty="0">
                <a:latin typeface="ＭＳ Ｐゴシック"/>
                <a:cs typeface="ＭＳ Ｐゴシック"/>
              </a:rPr>
              <a:t>ウ</a:t>
            </a:r>
            <a:r>
              <a:rPr sz="1200" b="1" dirty="0">
                <a:latin typeface="ＭＳ Ｐゴシック"/>
                <a:cs typeface="ＭＳ Ｐゴシック"/>
              </a:rPr>
              <a:t>ン</a:t>
            </a:r>
            <a:r>
              <a:rPr sz="1200" b="1" spc="-10" dirty="0">
                <a:latin typeface="ＭＳ Ｐゴシック"/>
                <a:cs typeface="ＭＳ Ｐゴシック"/>
              </a:rPr>
              <a:t>ロ</a:t>
            </a:r>
            <a:r>
              <a:rPr sz="1200" b="1" spc="0" dirty="0">
                <a:latin typeface="ＭＳ Ｐゴシック"/>
                <a:cs typeface="ＭＳ Ｐゴシック"/>
              </a:rPr>
              <a:t>ー</a:t>
            </a:r>
            <a:r>
              <a:rPr sz="1200" b="1" spc="-5" dirty="0">
                <a:latin typeface="ＭＳ Ｐゴシック"/>
                <a:cs typeface="ＭＳ Ｐゴシック"/>
              </a:rPr>
              <a:t>ドで</a:t>
            </a:r>
            <a:r>
              <a:rPr sz="1200" b="1" spc="-10" dirty="0">
                <a:latin typeface="ＭＳ Ｐゴシック"/>
                <a:cs typeface="ＭＳ Ｐゴシック"/>
              </a:rPr>
              <a:t>き</a:t>
            </a:r>
            <a:r>
              <a:rPr sz="1200" b="1" spc="0" dirty="0">
                <a:latin typeface="ＭＳ Ｐゴシック"/>
                <a:cs typeface="ＭＳ Ｐゴシック"/>
              </a:rPr>
              <a:t>ま</a:t>
            </a:r>
            <a:r>
              <a:rPr sz="1200" b="1" spc="-5" dirty="0">
                <a:latin typeface="ＭＳ Ｐゴシック"/>
                <a:cs typeface="ＭＳ Ｐゴシック"/>
              </a:rPr>
              <a:t>せ</a:t>
            </a:r>
            <a:r>
              <a:rPr sz="1200" b="1" spc="0" dirty="0">
                <a:latin typeface="ＭＳ Ｐゴシック"/>
                <a:cs typeface="ＭＳ Ｐゴシック"/>
              </a:rPr>
              <a:t>ん</a:t>
            </a:r>
            <a:r>
              <a:rPr sz="1200" dirty="0">
                <a:latin typeface="HG丸ｺﾞｼｯｸM-PRO"/>
                <a:cs typeface="HG丸ｺﾞｼｯｸM-PRO"/>
              </a:rPr>
              <a:t>ので</a:t>
            </a:r>
            <a:r>
              <a:rPr sz="1200" spc="-15" dirty="0">
                <a:latin typeface="HG丸ｺﾞｼｯｸM-PRO"/>
                <a:cs typeface="HG丸ｺﾞｼｯｸM-PRO"/>
              </a:rPr>
              <a:t>、</a:t>
            </a:r>
            <a:r>
              <a:rPr sz="1200" dirty="0">
                <a:latin typeface="HG丸ｺﾞｼｯｸM-PRO"/>
                <a:cs typeface="HG丸ｺﾞｼｯｸM-PRO"/>
              </a:rPr>
              <a:t>ご了承ください。</a:t>
            </a:r>
          </a:p>
          <a:p>
            <a:pPr marL="156845" marR="228600" indent="-139065">
              <a:lnSpc>
                <a:spcPct val="104200"/>
              </a:lnSpc>
              <a:spcBef>
                <a:spcPts val="600"/>
              </a:spcBef>
            </a:pPr>
            <a:r>
              <a:rPr sz="1200" dirty="0">
                <a:latin typeface="HG丸ｺﾞｼｯｸM-PRO"/>
                <a:cs typeface="HG丸ｺﾞｼｯｸM-PRO"/>
              </a:rPr>
              <a:t>※</a:t>
            </a:r>
            <a:r>
              <a:rPr sz="1200" spc="-45" dirty="0">
                <a:latin typeface="HG丸ｺﾞｼｯｸM-PRO"/>
                <a:cs typeface="HG丸ｺﾞｼｯｸM-PRO"/>
              </a:rPr>
              <a:t> </a:t>
            </a:r>
            <a:r>
              <a:rPr sz="1200" dirty="0">
                <a:latin typeface="HG丸ｺﾞｼｯｸM-PRO"/>
                <a:cs typeface="HG丸ｺﾞｼｯｸM-PRO"/>
              </a:rPr>
              <a:t>受付最終日に申請予定で、公共交通機関の遅れや急な不幸により遅刻した場合でも、受 付しません。また、</a:t>
            </a:r>
            <a:r>
              <a:rPr sz="1200" b="1" spc="-5" dirty="0">
                <a:latin typeface="ＭＳ Ｐゴシック"/>
                <a:cs typeface="ＭＳ Ｐゴシック"/>
              </a:rPr>
              <a:t>最</a:t>
            </a:r>
            <a:r>
              <a:rPr sz="1200" b="1" spc="5" dirty="0">
                <a:latin typeface="ＭＳ Ｐゴシック"/>
                <a:cs typeface="ＭＳ Ｐゴシック"/>
              </a:rPr>
              <a:t>終</a:t>
            </a:r>
            <a:r>
              <a:rPr sz="1200" b="1" spc="-5" dirty="0">
                <a:latin typeface="ＭＳ Ｐゴシック"/>
                <a:cs typeface="ＭＳ Ｐゴシック"/>
              </a:rPr>
              <a:t>日</a:t>
            </a:r>
            <a:r>
              <a:rPr sz="1200" b="1" spc="5" dirty="0">
                <a:latin typeface="ＭＳ Ｐゴシック"/>
                <a:cs typeface="ＭＳ Ｐゴシック"/>
              </a:rPr>
              <a:t>に</a:t>
            </a:r>
            <a:r>
              <a:rPr sz="1200" b="1" spc="-5" dirty="0">
                <a:latin typeface="ＭＳ Ｐゴシック"/>
                <a:cs typeface="ＭＳ Ｐゴシック"/>
              </a:rPr>
              <a:t>申請</a:t>
            </a:r>
            <a:r>
              <a:rPr sz="1200" b="1" spc="10" dirty="0">
                <a:latin typeface="ＭＳ Ｐゴシック"/>
                <a:cs typeface="ＭＳ Ｐゴシック"/>
              </a:rPr>
              <a:t>し</a:t>
            </a:r>
            <a:r>
              <a:rPr sz="1200" b="1" spc="-15" dirty="0">
                <a:latin typeface="ＭＳ Ｐゴシック"/>
                <a:cs typeface="ＭＳ Ｐゴシック"/>
              </a:rPr>
              <a:t>て</a:t>
            </a:r>
            <a:r>
              <a:rPr sz="1200" b="1" spc="5" dirty="0">
                <a:latin typeface="ＭＳ Ｐゴシック"/>
                <a:cs typeface="ＭＳ Ｐゴシック"/>
              </a:rPr>
              <a:t>不</a:t>
            </a:r>
            <a:r>
              <a:rPr sz="1200" b="1" spc="-5" dirty="0">
                <a:latin typeface="ＭＳ Ｐゴシック"/>
                <a:cs typeface="ＭＳ Ｐゴシック"/>
              </a:rPr>
              <a:t>足書</a:t>
            </a:r>
            <a:r>
              <a:rPr sz="1200" b="1" spc="5" dirty="0">
                <a:latin typeface="ＭＳ Ｐゴシック"/>
                <a:cs typeface="ＭＳ Ｐゴシック"/>
              </a:rPr>
              <a:t>類</a:t>
            </a:r>
            <a:r>
              <a:rPr sz="1200" b="1" spc="-5" dirty="0">
                <a:latin typeface="ＭＳ Ｐゴシック"/>
                <a:cs typeface="ＭＳ Ｐゴシック"/>
              </a:rPr>
              <a:t>が</a:t>
            </a:r>
            <a:r>
              <a:rPr sz="1200" b="1" spc="5" dirty="0">
                <a:latin typeface="ＭＳ Ｐゴシック"/>
                <a:cs typeface="ＭＳ Ｐゴシック"/>
              </a:rPr>
              <a:t>あ</a:t>
            </a:r>
            <a:r>
              <a:rPr sz="1200" b="1" dirty="0">
                <a:latin typeface="ＭＳ Ｐゴシック"/>
                <a:cs typeface="ＭＳ Ｐゴシック"/>
              </a:rPr>
              <a:t>っ</a:t>
            </a:r>
            <a:r>
              <a:rPr sz="1200" b="1" spc="-10" dirty="0">
                <a:latin typeface="ＭＳ Ｐゴシック"/>
                <a:cs typeface="ＭＳ Ｐゴシック"/>
              </a:rPr>
              <a:t>た</a:t>
            </a:r>
            <a:r>
              <a:rPr sz="1200" b="1" spc="5" dirty="0">
                <a:latin typeface="ＭＳ Ｐゴシック"/>
                <a:cs typeface="ＭＳ Ｐゴシック"/>
              </a:rPr>
              <a:t>場</a:t>
            </a:r>
            <a:r>
              <a:rPr sz="1200" b="1" spc="-5" dirty="0">
                <a:latin typeface="ＭＳ Ｐゴシック"/>
                <a:cs typeface="ＭＳ Ｐゴシック"/>
              </a:rPr>
              <a:t>合</a:t>
            </a:r>
            <a:r>
              <a:rPr sz="1200" b="1" dirty="0">
                <a:latin typeface="ＭＳ Ｐゴシック"/>
                <a:cs typeface="ＭＳ Ｐゴシック"/>
              </a:rPr>
              <a:t>も、</a:t>
            </a:r>
            <a:r>
              <a:rPr sz="1200" b="1" spc="-5" dirty="0">
                <a:latin typeface="ＭＳ Ｐゴシック"/>
                <a:cs typeface="ＭＳ Ｐゴシック"/>
              </a:rPr>
              <a:t>受理</a:t>
            </a:r>
            <a:r>
              <a:rPr sz="1200" b="1" dirty="0">
                <a:latin typeface="ＭＳ Ｐゴシック"/>
                <a:cs typeface="ＭＳ Ｐゴシック"/>
              </a:rPr>
              <a:t>でき</a:t>
            </a:r>
            <a:r>
              <a:rPr sz="1200" b="1" spc="-10" dirty="0">
                <a:latin typeface="ＭＳ Ｐゴシック"/>
                <a:cs typeface="ＭＳ Ｐゴシック"/>
              </a:rPr>
              <a:t>ま</a:t>
            </a:r>
            <a:r>
              <a:rPr sz="1200" b="1" spc="5" dirty="0">
                <a:latin typeface="ＭＳ Ｐゴシック"/>
                <a:cs typeface="ＭＳ Ｐゴシック"/>
              </a:rPr>
              <a:t>せん</a:t>
            </a:r>
            <a:r>
              <a:rPr sz="1200" dirty="0">
                <a:latin typeface="HG丸ｺﾞｼｯｸM-PRO"/>
                <a:cs typeface="HG丸ｺﾞｼｯｸM-PRO"/>
              </a:rPr>
              <a:t>。早く申請 すれば不足書類の確認ができ、申請期限までに不足書類の提出が可能となります。余裕を </a:t>
            </a:r>
            <a:r>
              <a:rPr sz="1200" dirty="0" err="1">
                <a:latin typeface="HG丸ｺﾞｼｯｸM-PRO"/>
                <a:cs typeface="HG丸ｺﾞｼｯｸM-PRO"/>
              </a:rPr>
              <a:t>持った日程で申請してください</a:t>
            </a:r>
            <a:r>
              <a:rPr sz="1200" dirty="0">
                <a:latin typeface="HG丸ｺﾞｼｯｸM-PRO"/>
                <a:cs typeface="HG丸ｺﾞｼｯｸM-PRO"/>
              </a:rPr>
              <a:t>。</a:t>
            </a:r>
            <a:endParaRPr lang="en-US" sz="1200" dirty="0">
              <a:latin typeface="HG丸ｺﾞｼｯｸM-PRO"/>
              <a:cs typeface="HG丸ｺﾞｼｯｸM-PRO"/>
            </a:endParaRPr>
          </a:p>
          <a:p>
            <a:pPr marL="156845" marR="228600" indent="-139065">
              <a:lnSpc>
                <a:spcPct val="104200"/>
              </a:lnSpc>
              <a:spcBef>
                <a:spcPts val="60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65100" marR="5080" indent="-152400">
              <a:lnSpc>
                <a:spcPct val="117100"/>
              </a:lnSpc>
              <a:spcBef>
                <a:spcPts val="5"/>
              </a:spcBef>
            </a:pPr>
            <a:r>
              <a:rPr sz="1200" u="sng" spc="10" dirty="0">
                <a:latin typeface="HG丸ｺﾞｼｯｸM-PRO"/>
                <a:cs typeface="HG丸ｺﾞｼｯｸM-PRO"/>
              </a:rPr>
              <a:t>※「きっとそうだろう」という考え書類を準備し、間違っている方も多くお見えになります。 </a:t>
            </a:r>
            <a:r>
              <a:rPr sz="1200" u="sng" spc="10" dirty="0" err="1">
                <a:latin typeface="HG丸ｺﾞｼｯｸM-PRO"/>
                <a:cs typeface="HG丸ｺﾞｼｯｸM-PRO"/>
              </a:rPr>
              <a:t>少しでも</a:t>
            </a:r>
            <a:r>
              <a:rPr sz="1200" u="sng" spc="10" dirty="0">
                <a:latin typeface="HG丸ｺﾞｼｯｸM-PRO"/>
                <a:cs typeface="HG丸ｺﾞｼｯｸM-PRO"/>
              </a:rPr>
              <a:t>「？」</a:t>
            </a:r>
            <a:r>
              <a:rPr lang="ja-JP" altLang="en-US" sz="1200" u="sng" spc="1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と思うようなことがありましたら、学</a:t>
            </a:r>
            <a:r>
              <a:rPr sz="1200" u="sng" spc="1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生課</a:t>
            </a:r>
            <a:r>
              <a:rPr sz="1200" u="sng" spc="10" dirty="0" err="1">
                <a:latin typeface="HG丸ｺﾞｼｯｸM-PRO"/>
                <a:cs typeface="HG丸ｺﾞｼｯｸM-PRO"/>
              </a:rPr>
              <a:t>学生支</a:t>
            </a:r>
            <a:r>
              <a:rPr sz="1200" u="sng" spc="20" dirty="0" err="1">
                <a:latin typeface="HG丸ｺﾞｼｯｸM-PRO"/>
                <a:cs typeface="HG丸ｺﾞｼｯｸM-PRO"/>
              </a:rPr>
              <a:t>援</a:t>
            </a:r>
            <a:r>
              <a:rPr sz="1200" u="sng" spc="10" dirty="0" err="1">
                <a:latin typeface="HG丸ｺﾞｼｯｸM-PRO"/>
                <a:cs typeface="HG丸ｺﾞｼｯｸM-PRO"/>
              </a:rPr>
              <a:t>係まで、遠慮なくお問</a:t>
            </a:r>
            <a:r>
              <a:rPr sz="1200" u="sng" dirty="0" err="1">
                <a:latin typeface="HG丸ｺﾞｼｯｸM-PRO"/>
                <a:cs typeface="HG丸ｺﾞｼｯｸM-PRO"/>
              </a:rPr>
              <a:t>い合</a:t>
            </a:r>
            <a:r>
              <a:rPr sz="1200" u="sng" dirty="0">
                <a:latin typeface="HG丸ｺﾞｼｯｸM-PRO"/>
                <a:cs typeface="HG丸ｺﾞｼｯｸM-PRO"/>
              </a:rPr>
              <a:t> わせください。</a:t>
            </a:r>
            <a:endParaRPr sz="1200" dirty="0">
              <a:latin typeface="HG丸ｺﾞｼｯｸM-PRO"/>
              <a:cs typeface="HG丸ｺﾞｼｯｸM-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2068</Words>
  <Application>Microsoft Office PowerPoint</Application>
  <PresentationFormat>ユーザー設定</PresentationFormat>
  <Paragraphs>229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HG丸ｺﾞｼｯｸM-PRO</vt:lpstr>
      <vt:lpstr>ＭＳ Ｐゴシック</vt:lpstr>
      <vt:lpstr>Calibri</vt:lpstr>
      <vt:lpstr>Century</vt:lpstr>
      <vt:lpstr>Times New Roman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x0850319</dc:creator>
  <cp:lastModifiedBy>x1323525</cp:lastModifiedBy>
  <cp:revision>4</cp:revision>
  <dcterms:created xsi:type="dcterms:W3CDTF">2021-03-09T09:23:37Z</dcterms:created>
  <dcterms:modified xsi:type="dcterms:W3CDTF">2024-03-19T04:48:35Z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2021-03-08T00:00:00Z</vt:filetime>
  </property>
  <property fmtid="{D5CDD505-2E9C-101B-9397-08002B2CF9AE}" pid="3" name="Creator">
    <vt:lpwstr>Word 用 Acrobat PDFMaker 15</vt:lpwstr>
  </property>
  <property fmtid="{D5CDD505-2E9C-101B-9397-08002B2CF9AE}" pid="4" name="LastSaved">
    <vt:filetime>2021-03-09T00:00:00Z</vt:filetime>
  </property>
</Properties>
</file>